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23"/>
  </p:notesMasterIdLst>
  <p:handoutMasterIdLst>
    <p:handoutMasterId r:id="rId24"/>
  </p:handoutMasterIdLst>
  <p:sldIdLst>
    <p:sldId id="375" r:id="rId3"/>
    <p:sldId id="8281" r:id="rId4"/>
    <p:sldId id="8266" r:id="rId5"/>
    <p:sldId id="8267" r:id="rId6"/>
    <p:sldId id="8268" r:id="rId7"/>
    <p:sldId id="8269" r:id="rId8"/>
    <p:sldId id="8275" r:id="rId9"/>
    <p:sldId id="8276" r:id="rId10"/>
    <p:sldId id="8282" r:id="rId11"/>
    <p:sldId id="8274" r:id="rId12"/>
    <p:sldId id="8270" r:id="rId13"/>
    <p:sldId id="8271" r:id="rId14"/>
    <p:sldId id="8272" r:id="rId15"/>
    <p:sldId id="8273" r:id="rId16"/>
    <p:sldId id="8278" r:id="rId17"/>
    <p:sldId id="8283" r:id="rId18"/>
    <p:sldId id="8284" r:id="rId19"/>
    <p:sldId id="8277" r:id="rId20"/>
    <p:sldId id="8279" r:id="rId21"/>
    <p:sldId id="407" r:id="rId2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120" userDrawn="1">
          <p15:clr>
            <a:srgbClr val="A4A3A4"/>
          </p15:clr>
        </p15:guide>
        <p15:guide id="2" pos="9088" userDrawn="1">
          <p15:clr>
            <a:srgbClr val="A4A3A4"/>
          </p15:clr>
        </p15:guide>
        <p15:guide id="3" pos="1088" userDrawn="1">
          <p15:clr>
            <a:srgbClr val="A4A3A4"/>
          </p15:clr>
        </p15:guide>
        <p15:guide id="4" orient="horz" pos="2160" userDrawn="1">
          <p15:clr>
            <a:srgbClr val="A4A3A4"/>
          </p15:clr>
        </p15:guide>
        <p15:guide id="5" pos="3840" userDrawn="1">
          <p15:clr>
            <a:srgbClr val="A4A3A4"/>
          </p15:clr>
        </p15:guide>
        <p15:guide id="6" pos="6816" userDrawn="1">
          <p15:clr>
            <a:srgbClr val="A4A3A4"/>
          </p15:clr>
        </p15:guide>
        <p15:guide id="7" pos="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56E"/>
    <a:srgbClr val="FFFFFF"/>
    <a:srgbClr val="1D243C"/>
    <a:srgbClr val="688A68"/>
    <a:srgbClr val="C8BDAC"/>
    <a:srgbClr val="D8E4BC"/>
    <a:srgbClr val="274467"/>
    <a:srgbClr val="EBF1DE"/>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D60C84-8986-4723-AF46-746A12C70555}" v="54" dt="2024-11-23T12:47:37.376"/>
  </p1510:revLst>
</p1510:revInfo>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93" autoAdjust="0"/>
    <p:restoredTop sz="94249" autoAdjust="0"/>
  </p:normalViewPr>
  <p:slideViewPr>
    <p:cSldViewPr>
      <p:cViewPr varScale="1">
        <p:scale>
          <a:sx n="124" d="100"/>
          <a:sy n="124" d="100"/>
        </p:scale>
        <p:origin x="108" y="462"/>
      </p:cViewPr>
      <p:guideLst>
        <p:guide pos="5120"/>
        <p:guide pos="9088"/>
        <p:guide pos="1088"/>
        <p:guide orient="horz" pos="2160"/>
        <p:guide pos="3840"/>
        <p:guide pos="6816"/>
        <p:guide pos="816"/>
      </p:guideLst>
    </p:cSldViewPr>
  </p:slideViewPr>
  <p:notesTextViewPr>
    <p:cViewPr>
      <p:scale>
        <a:sx n="1" d="1"/>
        <a:sy n="1" d="1"/>
      </p:scale>
      <p:origin x="0" y="0"/>
    </p:cViewPr>
  </p:notesTextViewPr>
  <p:notesViewPr>
    <p:cSldViewPr>
      <p:cViewPr varScale="1">
        <p:scale>
          <a:sx n="95" d="100"/>
          <a:sy n="95" d="100"/>
        </p:scale>
        <p:origin x="357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5553" tIns="47777" rIns="95553" bIns="47777" rtlCol="0"/>
          <a:lstStyle>
            <a:lvl1pPr algn="l">
              <a:defRPr sz="1300"/>
            </a:lvl1pPr>
          </a:lstStyle>
          <a:p>
            <a:endParaRPr/>
          </a:p>
        </p:txBody>
      </p:sp>
      <p:sp>
        <p:nvSpPr>
          <p:cNvPr id="3" name="Date Placeholder 2"/>
          <p:cNvSpPr>
            <a:spLocks noGrp="1"/>
          </p:cNvSpPr>
          <p:nvPr>
            <p:ph type="dt" sz="quarter" idx="1"/>
          </p:nvPr>
        </p:nvSpPr>
        <p:spPr>
          <a:xfrm>
            <a:off x="3850444" y="1"/>
            <a:ext cx="2945659" cy="498056"/>
          </a:xfrm>
          <a:prstGeom prst="rect">
            <a:avLst/>
          </a:prstGeom>
        </p:spPr>
        <p:txBody>
          <a:bodyPr vert="horz" lIns="95553" tIns="47777" rIns="95553" bIns="47777" rtlCol="0"/>
          <a:lstStyle>
            <a:lvl1pPr algn="r">
              <a:defRPr sz="1300"/>
            </a:lvl1pPr>
          </a:lstStyle>
          <a:p>
            <a:fld id="{20EA5F0D-C1DC-412F-A146-DDB3A74B588F}" type="datetimeFigureOut">
              <a:rPr lang="en-US"/>
              <a:pPr/>
              <a:t>11/29/2024</a:t>
            </a:fld>
            <a:endParaRPr/>
          </a:p>
        </p:txBody>
      </p:sp>
      <p:sp>
        <p:nvSpPr>
          <p:cNvPr id="4" name="Footer Placeholder 3"/>
          <p:cNvSpPr>
            <a:spLocks noGrp="1"/>
          </p:cNvSpPr>
          <p:nvPr>
            <p:ph type="ftr" sz="quarter" idx="2"/>
          </p:nvPr>
        </p:nvSpPr>
        <p:spPr>
          <a:xfrm>
            <a:off x="1" y="9428585"/>
            <a:ext cx="2945659" cy="498055"/>
          </a:xfrm>
          <a:prstGeom prst="rect">
            <a:avLst/>
          </a:prstGeom>
        </p:spPr>
        <p:txBody>
          <a:bodyPr vert="horz" lIns="95553" tIns="47777" rIns="95553" bIns="47777" rtlCol="0" anchor="b"/>
          <a:lstStyle>
            <a:lvl1pPr algn="l">
              <a:defRPr sz="1300"/>
            </a:lvl1pPr>
          </a:lstStyle>
          <a:p>
            <a:endParaRPr/>
          </a:p>
        </p:txBody>
      </p:sp>
      <p:sp>
        <p:nvSpPr>
          <p:cNvPr id="5" name="Slide Number Placeholder 4"/>
          <p:cNvSpPr>
            <a:spLocks noGrp="1"/>
          </p:cNvSpPr>
          <p:nvPr>
            <p:ph type="sldNum" sz="quarter" idx="3"/>
          </p:nvPr>
        </p:nvSpPr>
        <p:spPr>
          <a:xfrm>
            <a:off x="3850444" y="9428585"/>
            <a:ext cx="2945659" cy="498055"/>
          </a:xfrm>
          <a:prstGeom prst="rect">
            <a:avLst/>
          </a:prstGeom>
        </p:spPr>
        <p:txBody>
          <a:bodyPr vert="horz" lIns="95553" tIns="47777" rIns="95553" bIns="47777" rtlCol="0" anchor="b"/>
          <a:lstStyle>
            <a:lvl1pPr algn="r">
              <a:defRPr sz="1300"/>
            </a:lvl1pPr>
          </a:lstStyle>
          <a:p>
            <a:fld id="{7BAE14B8-3CC9-472D-9BC5-A84D80684DE2}" type="slidenum">
              <a:rPr/>
              <a:p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5553" tIns="47777" rIns="95553" bIns="47777" rtlCol="0"/>
          <a:lstStyle>
            <a:lvl1pPr algn="l">
              <a:defRPr sz="1300"/>
            </a:lvl1pPr>
          </a:lstStyle>
          <a:p>
            <a:endParaRPr/>
          </a:p>
        </p:txBody>
      </p:sp>
      <p:sp>
        <p:nvSpPr>
          <p:cNvPr id="3" name="Date Placeholder 2"/>
          <p:cNvSpPr>
            <a:spLocks noGrp="1"/>
          </p:cNvSpPr>
          <p:nvPr>
            <p:ph type="dt" idx="1"/>
          </p:nvPr>
        </p:nvSpPr>
        <p:spPr>
          <a:xfrm>
            <a:off x="3850444" y="1"/>
            <a:ext cx="2945659" cy="498056"/>
          </a:xfrm>
          <a:prstGeom prst="rect">
            <a:avLst/>
          </a:prstGeom>
        </p:spPr>
        <p:txBody>
          <a:bodyPr vert="horz" lIns="95553" tIns="47777" rIns="95553" bIns="47777" rtlCol="0"/>
          <a:lstStyle>
            <a:lvl1pPr algn="r">
              <a:defRPr sz="1300"/>
            </a:lvl1pPr>
          </a:lstStyle>
          <a:p>
            <a:fld id="{A8CDE508-72C8-4AB5-AA9C-1584D31690E0}" type="datetimeFigureOut">
              <a:rPr lang="en-US"/>
              <a:pPr/>
              <a:t>11/29/2024</a:t>
            </a:fld>
            <a:endParaRP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53" tIns="47777" rIns="95553" bIns="47777" rtlCol="0" anchor="ctr"/>
          <a:lstStyle/>
          <a:p>
            <a:endParaRPr/>
          </a:p>
        </p:txBody>
      </p:sp>
      <p:sp>
        <p:nvSpPr>
          <p:cNvPr id="5" name="Notes Placeholder 4"/>
          <p:cNvSpPr>
            <a:spLocks noGrp="1"/>
          </p:cNvSpPr>
          <p:nvPr>
            <p:ph type="body" sz="quarter" idx="3"/>
          </p:nvPr>
        </p:nvSpPr>
        <p:spPr>
          <a:xfrm>
            <a:off x="679768" y="4777194"/>
            <a:ext cx="5438140" cy="3350240"/>
          </a:xfrm>
          <a:prstGeom prst="rect">
            <a:avLst/>
          </a:prstGeom>
        </p:spPr>
        <p:txBody>
          <a:bodyPr vert="horz" lIns="95553" tIns="47777" rIns="95553" bIns="47777"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1" y="9428585"/>
            <a:ext cx="2945659" cy="498055"/>
          </a:xfrm>
          <a:prstGeom prst="rect">
            <a:avLst/>
          </a:prstGeom>
        </p:spPr>
        <p:txBody>
          <a:bodyPr vert="horz" lIns="95553" tIns="47777" rIns="95553" bIns="47777" rtlCol="0" anchor="b"/>
          <a:lstStyle>
            <a:lvl1pPr algn="l">
              <a:defRPr sz="1300"/>
            </a:lvl1pPr>
          </a:lstStyle>
          <a:p>
            <a:endParaRPr/>
          </a:p>
        </p:txBody>
      </p:sp>
      <p:sp>
        <p:nvSpPr>
          <p:cNvPr id="7" name="Slide Number Placeholder 6"/>
          <p:cNvSpPr>
            <a:spLocks noGrp="1"/>
          </p:cNvSpPr>
          <p:nvPr>
            <p:ph type="sldNum" sz="quarter" idx="5"/>
          </p:nvPr>
        </p:nvSpPr>
        <p:spPr>
          <a:xfrm>
            <a:off x="3850444" y="9428585"/>
            <a:ext cx="2945659" cy="498055"/>
          </a:xfrm>
          <a:prstGeom prst="rect">
            <a:avLst/>
          </a:prstGeom>
        </p:spPr>
        <p:txBody>
          <a:bodyPr vert="horz" lIns="95553" tIns="47777" rIns="95553" bIns="47777" rtlCol="0" anchor="b"/>
          <a:lstStyle>
            <a:lvl1pPr algn="r">
              <a:defRPr sz="1300"/>
            </a:lvl1pPr>
          </a:lstStyle>
          <a:p>
            <a:fld id="{7FB667E1-E601-4AAF-B95C-B25720D70A60}" type="slidenum">
              <a:rPr/>
              <a:p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881DF-0ED3-CFA0-AEE8-3938032F933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18E1B2B-0973-6337-07E1-EEC304EC736D}"/>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0B5DD56-2AE9-E8B2-3C8B-CAE5FBED82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62D97304-1E41-8320-7C81-D2AEDDBC4D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997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4F759-14C9-CC0E-0A2D-B345EBA1214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058B7E5-417E-154E-76E5-0D9803810305}"/>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463A683-EA03-EBF1-E2D3-48DA25F457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466865C0-1CF1-C615-D783-DA4973C29D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7848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AA9AC-0E34-F7D7-5165-C02451ED2B5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6C4A0AF-FDDE-A32E-BD51-E173011AD954}"/>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773EC8C-AA4E-9ABD-0012-978AF80E13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1A374F37-0E56-588C-7F80-D7946E93F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2796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B1879-279B-A1C3-17B1-3480C62B187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19D6EB2-FF40-6FFE-7752-69F1D73DE0F7}"/>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2F5F4C8-C767-D886-47A2-7DF8AED5A0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541773FD-BAB9-A84D-70EB-9222AF1B74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8226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64262-62EA-0634-65D5-E0EAB284624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616BBEF-08CA-ECE2-E69B-5E5EFF574428}"/>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55D3B68-8ACB-0B30-F487-C6A99D8C86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59B7AF65-3B0A-662D-4549-4A5D24F8F7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6688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DB867-6460-0A99-49EA-1495DF381FA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E836377-1DDD-05C4-BA22-BCE6F3B7EA42}"/>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DC4662C-D4A1-7C3D-08D3-6C6C11BDD5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33071FCA-E539-313C-87C6-9FC548AB35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631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8EB6F-91E3-EAC6-15CE-2278CF27186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0C64A19-D18A-3623-4B70-64BF7729A4F8}"/>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AE5FC0C-7B1D-26E6-6A6D-2F60020E06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12C21AAC-F43D-E1AE-232E-A95F1DE340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8577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EA12A-C3F8-EBDA-F73F-2EEF68B6F08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85FEF21-D546-B19D-3B7B-BB76683A531C}"/>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F1FC5FF-B4A1-73BB-325C-1021BFC547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94FA399A-0FBB-DF67-CBB3-49246F25F1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6075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4306B-4768-BD15-C4BD-02574BB45A0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3812F55-21A3-C43D-A914-84DD4F4051E1}"/>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F5D2C74-8CD4-3C8B-3A92-99F6B3681B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0662E700-B14C-1310-3CDA-017056AB7E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287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03087-1D66-EF4F-AFFD-032682A5EEE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F98E9D1-792D-B7CF-4EBB-60A0C232BFC6}"/>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7DC56DE-AEC8-B91C-62CD-19DA11B203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4574D497-A8BE-3C40-762A-1D53CBFC63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5487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31806-E3F8-AF03-DB29-38246C15D98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0F6E8EF-DED5-9EF9-8803-AB2A2580E0C4}"/>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227256D-6D39-8241-89CD-2132A99284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DEFDA16E-EDA6-9453-C4F6-FDB32C835C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927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CACF1-3F8F-FFCB-7BFB-75421349C84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B22B5C-1EE9-160E-8850-86B6F5A986F1}"/>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463E909-22F6-D34D-E491-F7CFF0585E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3C7CF4AF-FCDE-C8E3-3B2C-7C457B2CCF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099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A9AC-5D1E-636D-72AE-6CF6A542679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5B07FF4-C763-32C1-9B0E-73C7FFC6EA81}"/>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B9DBB39-634A-604A-062F-23E95FE660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15D19397-C6AB-678B-AC04-383FEEEA3B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238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BC20F-E1AD-392D-38DC-29B5C0D4AE4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751B97-D02E-8BE5-AEAF-0E94E17CF1A8}"/>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AE8B81E-6BC2-600B-5238-439ABF74C3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1E272BA2-5E16-8765-0CF2-7D6456B9A4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2336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C9FD2-691A-1577-E476-B690B3781EE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724B5B3-6FC9-0750-C6CA-9F3C04574980}"/>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0C56A13-CC4D-5740-F5BB-2D335D24E9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D0B36D89-3EFC-6FB5-23A7-5B19A5E1A6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83819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AD3C0-77E0-1E9D-58B7-7F488E53781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F229438-8BC6-5380-FF2F-D9EBBA228442}"/>
              </a:ext>
            </a:extLst>
          </p:cNvPr>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F150293-E047-7645-C8C2-7733A6D6A5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
        <p:nvSpPr>
          <p:cNvPr id="4100" name="Slide Number Placeholder 3">
            <a:extLst>
              <a:ext uri="{FF2B5EF4-FFF2-40B4-BE49-F238E27FC236}">
                <a16:creationId xmlns:a16="http://schemas.microsoft.com/office/drawing/2014/main" id="{A6073D1F-3E2D-0D21-4DDC-B744871B0D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16724" indent="-275663">
              <a:defRPr>
                <a:solidFill>
                  <a:schemeClr val="tx1"/>
                </a:solidFill>
                <a:latin typeface="Arial" panose="020B0604020202020204" pitchFamily="34" charset="0"/>
                <a:cs typeface="Arial" panose="020B0604020202020204" pitchFamily="34" charset="0"/>
              </a:defRPr>
            </a:lvl2pPr>
            <a:lvl3pPr marL="1102652" indent="-220530">
              <a:defRPr>
                <a:solidFill>
                  <a:schemeClr val="tx1"/>
                </a:solidFill>
                <a:latin typeface="Arial" panose="020B0604020202020204" pitchFamily="34" charset="0"/>
                <a:cs typeface="Arial" panose="020B0604020202020204" pitchFamily="34" charset="0"/>
              </a:defRPr>
            </a:lvl3pPr>
            <a:lvl4pPr marL="1543713" indent="-220530">
              <a:defRPr>
                <a:solidFill>
                  <a:schemeClr val="tx1"/>
                </a:solidFill>
                <a:latin typeface="Arial" panose="020B0604020202020204" pitchFamily="34" charset="0"/>
                <a:cs typeface="Arial" panose="020B0604020202020204" pitchFamily="34" charset="0"/>
              </a:defRPr>
            </a:lvl4pPr>
            <a:lvl5pPr marL="1984774" indent="-220530">
              <a:defRPr>
                <a:solidFill>
                  <a:schemeClr val="tx1"/>
                </a:solidFill>
                <a:latin typeface="Arial" panose="020B0604020202020204" pitchFamily="34" charset="0"/>
                <a:cs typeface="Arial" panose="020B0604020202020204" pitchFamily="34" charset="0"/>
              </a:defRPr>
            </a:lvl5pPr>
            <a:lvl6pPr marL="242583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66895"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07956"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749017" indent="-22053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88EE4D-6077-4E76-98F0-0D7D17EF0B0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327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2" y="0"/>
            <a:ext cx="12188699" cy="4799300"/>
          </a:xfrm>
          <a:prstGeom prst="rect">
            <a:avLst/>
          </a:prstGeom>
        </p:spPr>
      </p:pic>
      <p:sp>
        <p:nvSpPr>
          <p:cNvPr id="4" name="Rectangle 3"/>
          <p:cNvSpPr/>
          <p:nvPr/>
        </p:nvSpPr>
        <p:spPr bwMode="ltGray">
          <a:xfrm>
            <a:off x="-3" y="4754880"/>
            <a:ext cx="12192003"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7"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2" name="Title 1"/>
          <p:cNvSpPr>
            <a:spLocks noGrp="1"/>
          </p:cNvSpPr>
          <p:nvPr>
            <p:ph type="ctrTitle"/>
          </p:nvPr>
        </p:nvSpPr>
        <p:spPr>
          <a:xfrm>
            <a:off x="1523999" y="4800600"/>
            <a:ext cx="9144003"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3"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2"/>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11/29/2024</a:t>
            </a:fld>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5" y="2362200"/>
            <a:ext cx="3200400" cy="1993392"/>
          </a:xfrm>
        </p:spPr>
        <p:txBody>
          <a:bodyPr anchor="b">
            <a:normAutofit/>
          </a:bodyPr>
          <a:lstStyle>
            <a:lvl1pPr>
              <a:defRPr sz="3400" b="0">
                <a:solidFill>
                  <a:schemeClr val="bg1"/>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5"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E583DDF-CA54-461A-A486-592D2374C532}" type="datetimeFigureOut">
              <a:rPr lang="en-US"/>
              <a:pPr/>
              <a:t>11/29/2024</a:t>
            </a:fld>
            <a:endParaRPr/>
          </a:p>
        </p:txBody>
      </p:sp>
      <p:sp>
        <p:nvSpPr>
          <p:cNvPr id="7" name="Slide Number Placeholder 6"/>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E583DDF-CA54-461A-A486-592D2374C532}" type="datetimeFigureOut">
              <a:rPr lang="en-US"/>
              <a:pPr/>
              <a:t>11/29/2024</a:t>
            </a:fld>
            <a:endParaRPr/>
          </a:p>
        </p:txBody>
      </p:sp>
      <p:sp>
        <p:nvSpPr>
          <p:cNvPr id="6" name="Slide Number Placeholder 5"/>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1"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E583DDF-CA54-461A-A486-592D2374C532}" type="datetimeFigureOut">
              <a:rPr lang="en-US"/>
              <a:pPr/>
              <a:t>11/29/2024</a:t>
            </a:fld>
            <a:endParaRPr/>
          </a:p>
        </p:txBody>
      </p:sp>
      <p:sp>
        <p:nvSpPr>
          <p:cNvPr id="6" name="Slide Number Placeholder 5"/>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95" indent="0" algn="ctr">
              <a:buNone/>
              <a:defRPr>
                <a:solidFill>
                  <a:schemeClr val="tx1">
                    <a:tint val="75000"/>
                  </a:schemeClr>
                </a:solidFill>
              </a:defRPr>
            </a:lvl2pPr>
            <a:lvl3pPr marL="914193" indent="0" algn="ctr">
              <a:buNone/>
              <a:defRPr>
                <a:solidFill>
                  <a:schemeClr val="tx1">
                    <a:tint val="75000"/>
                  </a:schemeClr>
                </a:solidFill>
              </a:defRPr>
            </a:lvl3pPr>
            <a:lvl4pPr marL="1371290" indent="0" algn="ctr">
              <a:buNone/>
              <a:defRPr>
                <a:solidFill>
                  <a:schemeClr val="tx1">
                    <a:tint val="75000"/>
                  </a:schemeClr>
                </a:solidFill>
              </a:defRPr>
            </a:lvl4pPr>
            <a:lvl5pPr marL="1828389" indent="0" algn="ctr">
              <a:buNone/>
              <a:defRPr>
                <a:solidFill>
                  <a:schemeClr val="tx1">
                    <a:tint val="75000"/>
                  </a:schemeClr>
                </a:solidFill>
              </a:defRPr>
            </a:lvl5pPr>
            <a:lvl6pPr marL="2285486" indent="0" algn="ctr">
              <a:buNone/>
              <a:defRPr>
                <a:solidFill>
                  <a:schemeClr val="tx1">
                    <a:tint val="75000"/>
                  </a:schemeClr>
                </a:solidFill>
              </a:defRPr>
            </a:lvl6pPr>
            <a:lvl7pPr marL="2742582" indent="0" algn="ctr">
              <a:buNone/>
              <a:defRPr>
                <a:solidFill>
                  <a:schemeClr val="tx1">
                    <a:tint val="75000"/>
                  </a:schemeClr>
                </a:solidFill>
              </a:defRPr>
            </a:lvl7pPr>
            <a:lvl8pPr marL="3199677" indent="0" algn="ctr">
              <a:buNone/>
              <a:defRPr>
                <a:solidFill>
                  <a:schemeClr val="tx1">
                    <a:tint val="75000"/>
                  </a:schemeClr>
                </a:solidFill>
              </a:defRPr>
            </a:lvl8pPr>
            <a:lvl9pPr marL="3656775" indent="0" algn="ctr">
              <a:buNone/>
              <a:defRPr>
                <a:solidFill>
                  <a:schemeClr val="tx1">
                    <a:tint val="75000"/>
                  </a:schemeClr>
                </a:solidFill>
              </a:defRPr>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876C2CA0-64E1-42D1-8A62-D448087F5145}"/>
              </a:ext>
            </a:extLst>
          </p:cNvPr>
          <p:cNvSpPr>
            <a:spLocks noGrp="1"/>
          </p:cNvSpPr>
          <p:nvPr>
            <p:ph type="dt" sz="half" idx="10"/>
          </p:nvPr>
        </p:nvSpPr>
        <p:spPr/>
        <p:txBody>
          <a:bodyPr/>
          <a:lstStyle>
            <a:lvl1pPr>
              <a:defRPr/>
            </a:lvl1pPr>
          </a:lstStyle>
          <a:p>
            <a:pPr>
              <a:defRPr/>
            </a:pPr>
            <a:fld id="{05D9DECA-5326-4FC8-8D2F-CF5E78D506B1}" type="datetimeFigureOut">
              <a:rPr lang="el-GR"/>
              <a:pPr>
                <a:defRPr/>
              </a:pPr>
              <a:t>29/11/2024</a:t>
            </a:fld>
            <a:endParaRPr lang="el-GR"/>
          </a:p>
        </p:txBody>
      </p:sp>
      <p:sp>
        <p:nvSpPr>
          <p:cNvPr id="5" name="Footer Placeholder 4">
            <a:extLst>
              <a:ext uri="{FF2B5EF4-FFF2-40B4-BE49-F238E27FC236}">
                <a16:creationId xmlns:a16="http://schemas.microsoft.com/office/drawing/2014/main" id="{88399F61-C1D1-4138-AEE9-9C4B7AC2B38F}"/>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4C25C0CF-E1D2-49B9-8D9D-9846AC085CA8}"/>
              </a:ext>
            </a:extLst>
          </p:cNvPr>
          <p:cNvSpPr>
            <a:spLocks noGrp="1"/>
          </p:cNvSpPr>
          <p:nvPr>
            <p:ph type="sldNum" sz="quarter" idx="12"/>
          </p:nvPr>
        </p:nvSpPr>
        <p:spPr/>
        <p:txBody>
          <a:bodyPr/>
          <a:lstStyle>
            <a:lvl1pPr>
              <a:defRPr/>
            </a:lvl1pPr>
          </a:lstStyle>
          <a:p>
            <a:pPr>
              <a:defRPr/>
            </a:pPr>
            <a:fld id="{813C420E-95F0-4F74-913C-D6679B7CD9E3}" type="slidenum">
              <a:rPr lang="el-GR" altLang="el-GR"/>
              <a:pPr>
                <a:defRPr/>
              </a:pPr>
              <a:t>‹#›</a:t>
            </a:fld>
            <a:endParaRPr lang="el-GR" altLang="el-GR"/>
          </a:p>
        </p:txBody>
      </p:sp>
    </p:spTree>
    <p:extLst>
      <p:ext uri="{BB962C8B-B14F-4D97-AF65-F5344CB8AC3E}">
        <p14:creationId xmlns:p14="http://schemas.microsoft.com/office/powerpoint/2010/main" val="1402728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D38B869-7881-4C9E-9678-3AB3A4F231D1}"/>
              </a:ext>
            </a:extLst>
          </p:cNvPr>
          <p:cNvSpPr>
            <a:spLocks noGrp="1"/>
          </p:cNvSpPr>
          <p:nvPr>
            <p:ph type="dt" sz="half" idx="10"/>
          </p:nvPr>
        </p:nvSpPr>
        <p:spPr/>
        <p:txBody>
          <a:bodyPr/>
          <a:lstStyle>
            <a:lvl1pPr>
              <a:defRPr/>
            </a:lvl1pPr>
          </a:lstStyle>
          <a:p>
            <a:pPr>
              <a:defRPr/>
            </a:pPr>
            <a:fld id="{5C93ADD0-ED47-427C-B19E-C397DC9E2C46}" type="datetimeFigureOut">
              <a:rPr lang="el-GR"/>
              <a:pPr>
                <a:defRPr/>
              </a:pPr>
              <a:t>29/11/2024</a:t>
            </a:fld>
            <a:endParaRPr lang="el-GR"/>
          </a:p>
        </p:txBody>
      </p:sp>
      <p:sp>
        <p:nvSpPr>
          <p:cNvPr id="5" name="Footer Placeholder 4">
            <a:extLst>
              <a:ext uri="{FF2B5EF4-FFF2-40B4-BE49-F238E27FC236}">
                <a16:creationId xmlns:a16="http://schemas.microsoft.com/office/drawing/2014/main" id="{8EA9CE59-41D3-4265-ACD7-AD7F63F854DF}"/>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E1B9C002-4172-46DB-AB7D-96EB77D1D703}"/>
              </a:ext>
            </a:extLst>
          </p:cNvPr>
          <p:cNvSpPr>
            <a:spLocks noGrp="1"/>
          </p:cNvSpPr>
          <p:nvPr>
            <p:ph type="sldNum" sz="quarter" idx="12"/>
          </p:nvPr>
        </p:nvSpPr>
        <p:spPr/>
        <p:txBody>
          <a:bodyPr/>
          <a:lstStyle>
            <a:lvl1pPr>
              <a:defRPr/>
            </a:lvl1pPr>
          </a:lstStyle>
          <a:p>
            <a:pPr>
              <a:defRPr/>
            </a:pPr>
            <a:fld id="{D2EA35D8-34EB-43E9-8591-558EC9C8C0C7}" type="slidenum">
              <a:rPr lang="el-GR" altLang="el-GR"/>
              <a:pPr>
                <a:defRPr/>
              </a:pPr>
              <a:t>‹#›</a:t>
            </a:fld>
            <a:endParaRPr lang="el-GR" altLang="el-GR"/>
          </a:p>
        </p:txBody>
      </p:sp>
    </p:spTree>
    <p:extLst>
      <p:ext uri="{BB962C8B-B14F-4D97-AF65-F5344CB8AC3E}">
        <p14:creationId xmlns:p14="http://schemas.microsoft.com/office/powerpoint/2010/main" val="2410468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2"/>
            <a:ext cx="103632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095" indent="0">
              <a:buNone/>
              <a:defRPr sz="1800">
                <a:solidFill>
                  <a:schemeClr val="tx1">
                    <a:tint val="75000"/>
                  </a:schemeClr>
                </a:solidFill>
              </a:defRPr>
            </a:lvl2pPr>
            <a:lvl3pPr marL="914193" indent="0">
              <a:buNone/>
              <a:defRPr sz="1600">
                <a:solidFill>
                  <a:schemeClr val="tx1">
                    <a:tint val="75000"/>
                  </a:schemeClr>
                </a:solidFill>
              </a:defRPr>
            </a:lvl3pPr>
            <a:lvl4pPr marL="1371290" indent="0">
              <a:buNone/>
              <a:defRPr sz="1400">
                <a:solidFill>
                  <a:schemeClr val="tx1">
                    <a:tint val="75000"/>
                  </a:schemeClr>
                </a:solidFill>
              </a:defRPr>
            </a:lvl4pPr>
            <a:lvl5pPr marL="1828389" indent="0">
              <a:buNone/>
              <a:defRPr sz="1400">
                <a:solidFill>
                  <a:schemeClr val="tx1">
                    <a:tint val="75000"/>
                  </a:schemeClr>
                </a:solidFill>
              </a:defRPr>
            </a:lvl5pPr>
            <a:lvl6pPr marL="2285486" indent="0">
              <a:buNone/>
              <a:defRPr sz="1400">
                <a:solidFill>
                  <a:schemeClr val="tx1">
                    <a:tint val="75000"/>
                  </a:schemeClr>
                </a:solidFill>
              </a:defRPr>
            </a:lvl6pPr>
            <a:lvl7pPr marL="2742582" indent="0">
              <a:buNone/>
              <a:defRPr sz="1400">
                <a:solidFill>
                  <a:schemeClr val="tx1">
                    <a:tint val="75000"/>
                  </a:schemeClr>
                </a:solidFill>
              </a:defRPr>
            </a:lvl7pPr>
            <a:lvl8pPr marL="3199677" indent="0">
              <a:buNone/>
              <a:defRPr sz="1400">
                <a:solidFill>
                  <a:schemeClr val="tx1">
                    <a:tint val="75000"/>
                  </a:schemeClr>
                </a:solidFill>
              </a:defRPr>
            </a:lvl8pPr>
            <a:lvl9pPr marL="3656775"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5AFFD6-86F2-437B-9DD2-4382DF24424C}"/>
              </a:ext>
            </a:extLst>
          </p:cNvPr>
          <p:cNvSpPr>
            <a:spLocks noGrp="1"/>
          </p:cNvSpPr>
          <p:nvPr>
            <p:ph type="dt" sz="half" idx="10"/>
          </p:nvPr>
        </p:nvSpPr>
        <p:spPr/>
        <p:txBody>
          <a:bodyPr/>
          <a:lstStyle>
            <a:lvl1pPr>
              <a:defRPr/>
            </a:lvl1pPr>
          </a:lstStyle>
          <a:p>
            <a:pPr>
              <a:defRPr/>
            </a:pPr>
            <a:fld id="{7CD4F009-6A85-4D92-AB78-7BBE59B6CD6D}" type="datetimeFigureOut">
              <a:rPr lang="el-GR"/>
              <a:pPr>
                <a:defRPr/>
              </a:pPr>
              <a:t>29/11/2024</a:t>
            </a:fld>
            <a:endParaRPr lang="el-GR"/>
          </a:p>
        </p:txBody>
      </p:sp>
      <p:sp>
        <p:nvSpPr>
          <p:cNvPr id="5" name="Footer Placeholder 4">
            <a:extLst>
              <a:ext uri="{FF2B5EF4-FFF2-40B4-BE49-F238E27FC236}">
                <a16:creationId xmlns:a16="http://schemas.microsoft.com/office/drawing/2014/main" id="{ABC924A6-F3D3-454A-9765-DD7D4C8B9E28}"/>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0B8888F9-1578-4E69-B313-46BA4D0A1256}"/>
              </a:ext>
            </a:extLst>
          </p:cNvPr>
          <p:cNvSpPr>
            <a:spLocks noGrp="1"/>
          </p:cNvSpPr>
          <p:nvPr>
            <p:ph type="sldNum" sz="quarter" idx="12"/>
          </p:nvPr>
        </p:nvSpPr>
        <p:spPr/>
        <p:txBody>
          <a:bodyPr/>
          <a:lstStyle>
            <a:lvl1pPr>
              <a:defRPr/>
            </a:lvl1pPr>
          </a:lstStyle>
          <a:p>
            <a:pPr>
              <a:defRPr/>
            </a:pPr>
            <a:fld id="{477D0B97-5C87-474F-AD55-96A1AEEE1F54}" type="slidenum">
              <a:rPr lang="el-GR" altLang="el-GR"/>
              <a:pPr>
                <a:defRPr/>
              </a:pPr>
              <a:t>‹#›</a:t>
            </a:fld>
            <a:endParaRPr lang="el-GR" altLang="el-GR"/>
          </a:p>
        </p:txBody>
      </p:sp>
    </p:spTree>
    <p:extLst>
      <p:ext uri="{BB962C8B-B14F-4D97-AF65-F5344CB8AC3E}">
        <p14:creationId xmlns:p14="http://schemas.microsoft.com/office/powerpoint/2010/main" val="3364392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a:extLst>
              <a:ext uri="{FF2B5EF4-FFF2-40B4-BE49-F238E27FC236}">
                <a16:creationId xmlns:a16="http://schemas.microsoft.com/office/drawing/2014/main" id="{666AA226-7704-4B3E-93CE-408E2276C13F}"/>
              </a:ext>
            </a:extLst>
          </p:cNvPr>
          <p:cNvSpPr>
            <a:spLocks noGrp="1"/>
          </p:cNvSpPr>
          <p:nvPr>
            <p:ph type="dt" sz="half" idx="10"/>
          </p:nvPr>
        </p:nvSpPr>
        <p:spPr/>
        <p:txBody>
          <a:bodyPr/>
          <a:lstStyle>
            <a:lvl1pPr>
              <a:defRPr/>
            </a:lvl1pPr>
          </a:lstStyle>
          <a:p>
            <a:pPr>
              <a:defRPr/>
            </a:pPr>
            <a:fld id="{E5CAAB31-23B7-466A-9CC9-7265B5612631}" type="datetimeFigureOut">
              <a:rPr lang="el-GR"/>
              <a:pPr>
                <a:defRPr/>
              </a:pPr>
              <a:t>29/11/2024</a:t>
            </a:fld>
            <a:endParaRPr lang="el-GR"/>
          </a:p>
        </p:txBody>
      </p:sp>
      <p:sp>
        <p:nvSpPr>
          <p:cNvPr id="6" name="Footer Placeholder 4">
            <a:extLst>
              <a:ext uri="{FF2B5EF4-FFF2-40B4-BE49-F238E27FC236}">
                <a16:creationId xmlns:a16="http://schemas.microsoft.com/office/drawing/2014/main" id="{62755699-EFB5-486A-8119-D35A326A161F}"/>
              </a:ext>
            </a:extLst>
          </p:cNvPr>
          <p:cNvSpPr>
            <a:spLocks noGrp="1"/>
          </p:cNvSpPr>
          <p:nvPr>
            <p:ph type="ftr" sz="quarter" idx="11"/>
          </p:nvPr>
        </p:nvSpPr>
        <p:spPr/>
        <p:txBody>
          <a:bodyPr/>
          <a:lstStyle>
            <a:lvl1pPr>
              <a:defRPr/>
            </a:lvl1pPr>
          </a:lstStyle>
          <a:p>
            <a:pPr>
              <a:defRPr/>
            </a:pPr>
            <a:endParaRPr lang="el-GR"/>
          </a:p>
        </p:txBody>
      </p:sp>
      <p:sp>
        <p:nvSpPr>
          <p:cNvPr id="7" name="Slide Number Placeholder 5">
            <a:extLst>
              <a:ext uri="{FF2B5EF4-FFF2-40B4-BE49-F238E27FC236}">
                <a16:creationId xmlns:a16="http://schemas.microsoft.com/office/drawing/2014/main" id="{10B21B61-3E54-47EC-ABF2-7E1051BD5989}"/>
              </a:ext>
            </a:extLst>
          </p:cNvPr>
          <p:cNvSpPr>
            <a:spLocks noGrp="1"/>
          </p:cNvSpPr>
          <p:nvPr>
            <p:ph type="sldNum" sz="quarter" idx="12"/>
          </p:nvPr>
        </p:nvSpPr>
        <p:spPr/>
        <p:txBody>
          <a:bodyPr/>
          <a:lstStyle>
            <a:lvl1pPr>
              <a:defRPr/>
            </a:lvl1pPr>
          </a:lstStyle>
          <a:p>
            <a:pPr>
              <a:defRPr/>
            </a:pPr>
            <a:fld id="{A24FFC96-B3FF-4ED2-9EB9-63442E86737A}" type="slidenum">
              <a:rPr lang="el-GR" altLang="el-GR"/>
              <a:pPr>
                <a:defRPr/>
              </a:pPr>
              <a:t>‹#›</a:t>
            </a:fld>
            <a:endParaRPr lang="el-GR" altLang="el-GR"/>
          </a:p>
        </p:txBody>
      </p:sp>
    </p:spTree>
    <p:extLst>
      <p:ext uri="{BB962C8B-B14F-4D97-AF65-F5344CB8AC3E}">
        <p14:creationId xmlns:p14="http://schemas.microsoft.com/office/powerpoint/2010/main" val="3510193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8" y="1535113"/>
            <a:ext cx="5386917" cy="639762"/>
          </a:xfrm>
        </p:spPr>
        <p:txBody>
          <a:bodyPr anchor="b"/>
          <a:lstStyle>
            <a:lvl1pPr marL="0" indent="0">
              <a:buNone/>
              <a:defRPr sz="2400" b="1"/>
            </a:lvl1pPr>
            <a:lvl2pPr marL="457095" indent="0">
              <a:buNone/>
              <a:defRPr sz="2000" b="1"/>
            </a:lvl2pPr>
            <a:lvl3pPr marL="914193" indent="0">
              <a:buNone/>
              <a:defRPr sz="1800" b="1"/>
            </a:lvl3pPr>
            <a:lvl4pPr marL="1371290" indent="0">
              <a:buNone/>
              <a:defRPr sz="1600" b="1"/>
            </a:lvl4pPr>
            <a:lvl5pPr marL="1828389" indent="0">
              <a:buNone/>
              <a:defRPr sz="1600" b="1"/>
            </a:lvl5pPr>
            <a:lvl6pPr marL="2285486" indent="0">
              <a:buNone/>
              <a:defRPr sz="1600" b="1"/>
            </a:lvl6pPr>
            <a:lvl7pPr marL="2742582" indent="0">
              <a:buNone/>
              <a:defRPr sz="1600" b="1"/>
            </a:lvl7pPr>
            <a:lvl8pPr marL="3199677" indent="0">
              <a:buNone/>
              <a:defRPr sz="1600" b="1"/>
            </a:lvl8pPr>
            <a:lvl9pPr marL="3656775"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8"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3377" y="1535113"/>
            <a:ext cx="5389033" cy="639762"/>
          </a:xfrm>
        </p:spPr>
        <p:txBody>
          <a:bodyPr anchor="b"/>
          <a:lstStyle>
            <a:lvl1pPr marL="0" indent="0">
              <a:buNone/>
              <a:defRPr sz="2400" b="1"/>
            </a:lvl1pPr>
            <a:lvl2pPr marL="457095" indent="0">
              <a:buNone/>
              <a:defRPr sz="2000" b="1"/>
            </a:lvl2pPr>
            <a:lvl3pPr marL="914193" indent="0">
              <a:buNone/>
              <a:defRPr sz="1800" b="1"/>
            </a:lvl3pPr>
            <a:lvl4pPr marL="1371290" indent="0">
              <a:buNone/>
              <a:defRPr sz="1600" b="1"/>
            </a:lvl4pPr>
            <a:lvl5pPr marL="1828389" indent="0">
              <a:buNone/>
              <a:defRPr sz="1600" b="1"/>
            </a:lvl5pPr>
            <a:lvl6pPr marL="2285486" indent="0">
              <a:buNone/>
              <a:defRPr sz="1600" b="1"/>
            </a:lvl6pPr>
            <a:lvl7pPr marL="2742582" indent="0">
              <a:buNone/>
              <a:defRPr sz="1600" b="1"/>
            </a:lvl7pPr>
            <a:lvl8pPr marL="3199677" indent="0">
              <a:buNone/>
              <a:defRPr sz="1600" b="1"/>
            </a:lvl8pPr>
            <a:lvl9pPr marL="365677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a:extLst>
              <a:ext uri="{FF2B5EF4-FFF2-40B4-BE49-F238E27FC236}">
                <a16:creationId xmlns:a16="http://schemas.microsoft.com/office/drawing/2014/main" id="{690A01F1-7661-4F71-8CBB-A2962A372524}"/>
              </a:ext>
            </a:extLst>
          </p:cNvPr>
          <p:cNvSpPr>
            <a:spLocks noGrp="1"/>
          </p:cNvSpPr>
          <p:nvPr>
            <p:ph type="dt" sz="half" idx="10"/>
          </p:nvPr>
        </p:nvSpPr>
        <p:spPr/>
        <p:txBody>
          <a:bodyPr/>
          <a:lstStyle>
            <a:lvl1pPr>
              <a:defRPr/>
            </a:lvl1pPr>
          </a:lstStyle>
          <a:p>
            <a:pPr>
              <a:defRPr/>
            </a:pPr>
            <a:fld id="{FD733D4C-1FCF-43EB-82D5-CEB8A5450A61}" type="datetimeFigureOut">
              <a:rPr lang="el-GR"/>
              <a:pPr>
                <a:defRPr/>
              </a:pPr>
              <a:t>29/11/2024</a:t>
            </a:fld>
            <a:endParaRPr lang="el-GR"/>
          </a:p>
        </p:txBody>
      </p:sp>
      <p:sp>
        <p:nvSpPr>
          <p:cNvPr id="8" name="Footer Placeholder 4">
            <a:extLst>
              <a:ext uri="{FF2B5EF4-FFF2-40B4-BE49-F238E27FC236}">
                <a16:creationId xmlns:a16="http://schemas.microsoft.com/office/drawing/2014/main" id="{F7448AE8-F23A-48CB-9DD9-A2845E691873}"/>
              </a:ext>
            </a:extLst>
          </p:cNvPr>
          <p:cNvSpPr>
            <a:spLocks noGrp="1"/>
          </p:cNvSpPr>
          <p:nvPr>
            <p:ph type="ftr" sz="quarter" idx="11"/>
          </p:nvPr>
        </p:nvSpPr>
        <p:spPr/>
        <p:txBody>
          <a:bodyPr/>
          <a:lstStyle>
            <a:lvl1pPr>
              <a:defRPr/>
            </a:lvl1pPr>
          </a:lstStyle>
          <a:p>
            <a:pPr>
              <a:defRPr/>
            </a:pPr>
            <a:endParaRPr lang="el-GR"/>
          </a:p>
        </p:txBody>
      </p:sp>
      <p:sp>
        <p:nvSpPr>
          <p:cNvPr id="9" name="Slide Number Placeholder 5">
            <a:extLst>
              <a:ext uri="{FF2B5EF4-FFF2-40B4-BE49-F238E27FC236}">
                <a16:creationId xmlns:a16="http://schemas.microsoft.com/office/drawing/2014/main" id="{A465F40C-B6AA-445E-A830-7B872F3CDE68}"/>
              </a:ext>
            </a:extLst>
          </p:cNvPr>
          <p:cNvSpPr>
            <a:spLocks noGrp="1"/>
          </p:cNvSpPr>
          <p:nvPr>
            <p:ph type="sldNum" sz="quarter" idx="12"/>
          </p:nvPr>
        </p:nvSpPr>
        <p:spPr/>
        <p:txBody>
          <a:bodyPr/>
          <a:lstStyle>
            <a:lvl1pPr>
              <a:defRPr/>
            </a:lvl1pPr>
          </a:lstStyle>
          <a:p>
            <a:pPr>
              <a:defRPr/>
            </a:pPr>
            <a:fld id="{518072CF-C0D9-458D-93D4-7CD2941E7E2A}" type="slidenum">
              <a:rPr lang="el-GR" altLang="el-GR"/>
              <a:pPr>
                <a:defRPr/>
              </a:pPr>
              <a:t>‹#›</a:t>
            </a:fld>
            <a:endParaRPr lang="el-GR" altLang="el-GR"/>
          </a:p>
        </p:txBody>
      </p:sp>
    </p:spTree>
    <p:extLst>
      <p:ext uri="{BB962C8B-B14F-4D97-AF65-F5344CB8AC3E}">
        <p14:creationId xmlns:p14="http://schemas.microsoft.com/office/powerpoint/2010/main" val="2106381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a:extLst>
              <a:ext uri="{FF2B5EF4-FFF2-40B4-BE49-F238E27FC236}">
                <a16:creationId xmlns:a16="http://schemas.microsoft.com/office/drawing/2014/main" id="{106E75F9-A187-4D76-BE2F-411B3896CD50}"/>
              </a:ext>
            </a:extLst>
          </p:cNvPr>
          <p:cNvSpPr>
            <a:spLocks noGrp="1"/>
          </p:cNvSpPr>
          <p:nvPr>
            <p:ph type="dt" sz="half" idx="10"/>
          </p:nvPr>
        </p:nvSpPr>
        <p:spPr/>
        <p:txBody>
          <a:bodyPr/>
          <a:lstStyle>
            <a:lvl1pPr>
              <a:defRPr/>
            </a:lvl1pPr>
          </a:lstStyle>
          <a:p>
            <a:pPr>
              <a:defRPr/>
            </a:pPr>
            <a:fld id="{8E323E6D-D834-483F-9DA4-D90225E4DB5E}" type="datetimeFigureOut">
              <a:rPr lang="el-GR"/>
              <a:pPr>
                <a:defRPr/>
              </a:pPr>
              <a:t>29/11/2024</a:t>
            </a:fld>
            <a:endParaRPr lang="el-GR"/>
          </a:p>
        </p:txBody>
      </p:sp>
      <p:sp>
        <p:nvSpPr>
          <p:cNvPr id="4" name="Footer Placeholder 4">
            <a:extLst>
              <a:ext uri="{FF2B5EF4-FFF2-40B4-BE49-F238E27FC236}">
                <a16:creationId xmlns:a16="http://schemas.microsoft.com/office/drawing/2014/main" id="{FB86B491-B14E-4EDB-9DE2-7978B5C416DF}"/>
              </a:ext>
            </a:extLst>
          </p:cNvPr>
          <p:cNvSpPr>
            <a:spLocks noGrp="1"/>
          </p:cNvSpPr>
          <p:nvPr>
            <p:ph type="ftr" sz="quarter" idx="11"/>
          </p:nvPr>
        </p:nvSpPr>
        <p:spPr/>
        <p:txBody>
          <a:bodyPr/>
          <a:lstStyle>
            <a:lvl1pPr>
              <a:defRPr/>
            </a:lvl1pPr>
          </a:lstStyle>
          <a:p>
            <a:pPr>
              <a:defRPr/>
            </a:pPr>
            <a:endParaRPr lang="el-GR"/>
          </a:p>
        </p:txBody>
      </p:sp>
      <p:sp>
        <p:nvSpPr>
          <p:cNvPr id="5" name="Slide Number Placeholder 5">
            <a:extLst>
              <a:ext uri="{FF2B5EF4-FFF2-40B4-BE49-F238E27FC236}">
                <a16:creationId xmlns:a16="http://schemas.microsoft.com/office/drawing/2014/main" id="{6A2438A3-1818-4A00-8526-4F8368E9A30C}"/>
              </a:ext>
            </a:extLst>
          </p:cNvPr>
          <p:cNvSpPr>
            <a:spLocks noGrp="1"/>
          </p:cNvSpPr>
          <p:nvPr>
            <p:ph type="sldNum" sz="quarter" idx="12"/>
          </p:nvPr>
        </p:nvSpPr>
        <p:spPr/>
        <p:txBody>
          <a:bodyPr/>
          <a:lstStyle>
            <a:lvl1pPr>
              <a:defRPr/>
            </a:lvl1pPr>
          </a:lstStyle>
          <a:p>
            <a:pPr>
              <a:defRPr/>
            </a:pPr>
            <a:fld id="{4371FDD9-6CC7-4448-8819-2BEE287DAE21}" type="slidenum">
              <a:rPr lang="el-GR" altLang="el-GR"/>
              <a:pPr>
                <a:defRPr/>
              </a:pPr>
              <a:t>‹#›</a:t>
            </a:fld>
            <a:endParaRPr lang="el-GR" altLang="el-GR"/>
          </a:p>
        </p:txBody>
      </p:sp>
    </p:spTree>
    <p:extLst>
      <p:ext uri="{BB962C8B-B14F-4D97-AF65-F5344CB8AC3E}">
        <p14:creationId xmlns:p14="http://schemas.microsoft.com/office/powerpoint/2010/main" val="111132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E583DDF-CA54-461A-A486-592D2374C532}" type="datetimeFigureOut">
              <a:rPr lang="en-US"/>
              <a:pPr/>
              <a:t>11/29/2024</a:t>
            </a:fld>
            <a:endParaRPr dirty="0"/>
          </a:p>
        </p:txBody>
      </p:sp>
      <p:sp>
        <p:nvSpPr>
          <p:cNvPr id="6" name="Slide Number Placeholder 5"/>
          <p:cNvSpPr>
            <a:spLocks noGrp="1"/>
          </p:cNvSpPr>
          <p:nvPr>
            <p:ph type="sldNum" sz="quarter" idx="12"/>
          </p:nvPr>
        </p:nvSpPr>
        <p:spPr/>
        <p:txBody>
          <a:bodyPr/>
          <a:lstStyle/>
          <a:p>
            <a:fld id="{CA8D9AD5-F248-4919-864A-CFD76CC027D6}" type="slidenum">
              <a:rPr/>
              <a:pPr/>
              <a:t>‹#›</a:t>
            </a:fld>
            <a:endParaRPr dirty="0"/>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25BAE68-2B32-4140-9608-61183EB83519}"/>
              </a:ext>
            </a:extLst>
          </p:cNvPr>
          <p:cNvSpPr>
            <a:spLocks noGrp="1"/>
          </p:cNvSpPr>
          <p:nvPr>
            <p:ph type="dt" sz="half" idx="10"/>
          </p:nvPr>
        </p:nvSpPr>
        <p:spPr/>
        <p:txBody>
          <a:bodyPr/>
          <a:lstStyle>
            <a:lvl1pPr>
              <a:defRPr/>
            </a:lvl1pPr>
          </a:lstStyle>
          <a:p>
            <a:pPr>
              <a:defRPr/>
            </a:pPr>
            <a:fld id="{7EEE9109-CDD9-40D0-BE18-DB7EAA9EDC05}" type="datetimeFigureOut">
              <a:rPr lang="el-GR"/>
              <a:pPr>
                <a:defRPr/>
              </a:pPr>
              <a:t>29/11/2024</a:t>
            </a:fld>
            <a:endParaRPr lang="el-GR"/>
          </a:p>
        </p:txBody>
      </p:sp>
      <p:sp>
        <p:nvSpPr>
          <p:cNvPr id="3" name="Footer Placeholder 4">
            <a:extLst>
              <a:ext uri="{FF2B5EF4-FFF2-40B4-BE49-F238E27FC236}">
                <a16:creationId xmlns:a16="http://schemas.microsoft.com/office/drawing/2014/main" id="{D0D88C6B-670B-46FB-831E-4C51AE5E4AB4}"/>
              </a:ext>
            </a:extLst>
          </p:cNvPr>
          <p:cNvSpPr>
            <a:spLocks noGrp="1"/>
          </p:cNvSpPr>
          <p:nvPr>
            <p:ph type="ftr" sz="quarter" idx="11"/>
          </p:nvPr>
        </p:nvSpPr>
        <p:spPr/>
        <p:txBody>
          <a:bodyPr/>
          <a:lstStyle>
            <a:lvl1pPr>
              <a:defRPr/>
            </a:lvl1pPr>
          </a:lstStyle>
          <a:p>
            <a:pPr>
              <a:defRPr/>
            </a:pPr>
            <a:endParaRPr lang="el-GR"/>
          </a:p>
        </p:txBody>
      </p:sp>
      <p:sp>
        <p:nvSpPr>
          <p:cNvPr id="4" name="Slide Number Placeholder 5">
            <a:extLst>
              <a:ext uri="{FF2B5EF4-FFF2-40B4-BE49-F238E27FC236}">
                <a16:creationId xmlns:a16="http://schemas.microsoft.com/office/drawing/2014/main" id="{903C976C-2D41-4001-BFD8-68F89DB5EDFF}"/>
              </a:ext>
            </a:extLst>
          </p:cNvPr>
          <p:cNvSpPr>
            <a:spLocks noGrp="1"/>
          </p:cNvSpPr>
          <p:nvPr>
            <p:ph type="sldNum" sz="quarter" idx="12"/>
          </p:nvPr>
        </p:nvSpPr>
        <p:spPr/>
        <p:txBody>
          <a:bodyPr/>
          <a:lstStyle>
            <a:lvl1pPr>
              <a:defRPr/>
            </a:lvl1pPr>
          </a:lstStyle>
          <a:p>
            <a:pPr>
              <a:defRPr/>
            </a:pPr>
            <a:fld id="{2E881CC8-2E5E-46A1-B4C8-7D1ACFE4F3CA}" type="slidenum">
              <a:rPr lang="el-GR" altLang="el-GR"/>
              <a:pPr>
                <a:defRPr/>
              </a:pPr>
              <a:t>‹#›</a:t>
            </a:fld>
            <a:endParaRPr lang="el-GR" altLang="el-GR"/>
          </a:p>
        </p:txBody>
      </p:sp>
    </p:spTree>
    <p:extLst>
      <p:ext uri="{BB962C8B-B14F-4D97-AF65-F5344CB8AC3E}">
        <p14:creationId xmlns:p14="http://schemas.microsoft.com/office/powerpoint/2010/main" val="2128583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273050"/>
            <a:ext cx="4011084"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6739" y="273063"/>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11" y="1435104"/>
            <a:ext cx="4011084" cy="4691063"/>
          </a:xfrm>
        </p:spPr>
        <p:txBody>
          <a:bodyPr/>
          <a:lstStyle>
            <a:lvl1pPr marL="0" indent="0">
              <a:buNone/>
              <a:defRPr sz="1400"/>
            </a:lvl1pPr>
            <a:lvl2pPr marL="457095" indent="0">
              <a:buNone/>
              <a:defRPr sz="1200"/>
            </a:lvl2pPr>
            <a:lvl3pPr marL="914193" indent="0">
              <a:buNone/>
              <a:defRPr sz="1000"/>
            </a:lvl3pPr>
            <a:lvl4pPr marL="1371290" indent="0">
              <a:buNone/>
              <a:defRPr sz="900"/>
            </a:lvl4pPr>
            <a:lvl5pPr marL="1828389" indent="0">
              <a:buNone/>
              <a:defRPr sz="900"/>
            </a:lvl5pPr>
            <a:lvl6pPr marL="2285486" indent="0">
              <a:buNone/>
              <a:defRPr sz="900"/>
            </a:lvl6pPr>
            <a:lvl7pPr marL="2742582" indent="0">
              <a:buNone/>
              <a:defRPr sz="900"/>
            </a:lvl7pPr>
            <a:lvl8pPr marL="3199677" indent="0">
              <a:buNone/>
              <a:defRPr sz="900"/>
            </a:lvl8pPr>
            <a:lvl9pPr marL="365677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76A8BB0-8766-4EB2-BFD7-471AD0C1FD50}"/>
              </a:ext>
            </a:extLst>
          </p:cNvPr>
          <p:cNvSpPr>
            <a:spLocks noGrp="1"/>
          </p:cNvSpPr>
          <p:nvPr>
            <p:ph type="dt" sz="half" idx="10"/>
          </p:nvPr>
        </p:nvSpPr>
        <p:spPr/>
        <p:txBody>
          <a:bodyPr/>
          <a:lstStyle>
            <a:lvl1pPr>
              <a:defRPr/>
            </a:lvl1pPr>
          </a:lstStyle>
          <a:p>
            <a:pPr>
              <a:defRPr/>
            </a:pPr>
            <a:fld id="{3B64656E-C3DD-4C71-B682-36C2BC340387}" type="datetimeFigureOut">
              <a:rPr lang="el-GR"/>
              <a:pPr>
                <a:defRPr/>
              </a:pPr>
              <a:t>29/11/2024</a:t>
            </a:fld>
            <a:endParaRPr lang="el-GR"/>
          </a:p>
        </p:txBody>
      </p:sp>
      <p:sp>
        <p:nvSpPr>
          <p:cNvPr id="6" name="Footer Placeholder 4">
            <a:extLst>
              <a:ext uri="{FF2B5EF4-FFF2-40B4-BE49-F238E27FC236}">
                <a16:creationId xmlns:a16="http://schemas.microsoft.com/office/drawing/2014/main" id="{74509930-82F1-4915-BDF2-13F6FCCED800}"/>
              </a:ext>
            </a:extLst>
          </p:cNvPr>
          <p:cNvSpPr>
            <a:spLocks noGrp="1"/>
          </p:cNvSpPr>
          <p:nvPr>
            <p:ph type="ftr" sz="quarter" idx="11"/>
          </p:nvPr>
        </p:nvSpPr>
        <p:spPr/>
        <p:txBody>
          <a:bodyPr/>
          <a:lstStyle>
            <a:lvl1pPr>
              <a:defRPr/>
            </a:lvl1pPr>
          </a:lstStyle>
          <a:p>
            <a:pPr>
              <a:defRPr/>
            </a:pPr>
            <a:endParaRPr lang="el-GR"/>
          </a:p>
        </p:txBody>
      </p:sp>
      <p:sp>
        <p:nvSpPr>
          <p:cNvPr id="7" name="Slide Number Placeholder 5">
            <a:extLst>
              <a:ext uri="{FF2B5EF4-FFF2-40B4-BE49-F238E27FC236}">
                <a16:creationId xmlns:a16="http://schemas.microsoft.com/office/drawing/2014/main" id="{7F393F2F-8BA1-4CCE-B18D-43EAC038857D}"/>
              </a:ext>
            </a:extLst>
          </p:cNvPr>
          <p:cNvSpPr>
            <a:spLocks noGrp="1"/>
          </p:cNvSpPr>
          <p:nvPr>
            <p:ph type="sldNum" sz="quarter" idx="12"/>
          </p:nvPr>
        </p:nvSpPr>
        <p:spPr/>
        <p:txBody>
          <a:bodyPr/>
          <a:lstStyle>
            <a:lvl1pPr>
              <a:defRPr/>
            </a:lvl1pPr>
          </a:lstStyle>
          <a:p>
            <a:pPr>
              <a:defRPr/>
            </a:pPr>
            <a:fld id="{E50BE2FA-D96C-487C-9FAF-E8CEEFED42DC}" type="slidenum">
              <a:rPr lang="el-GR" altLang="el-GR"/>
              <a:pPr>
                <a:defRPr/>
              </a:pPr>
              <a:t>‹#›</a:t>
            </a:fld>
            <a:endParaRPr lang="el-GR" altLang="el-GR"/>
          </a:p>
        </p:txBody>
      </p:sp>
    </p:spTree>
    <p:extLst>
      <p:ext uri="{BB962C8B-B14F-4D97-AF65-F5344CB8AC3E}">
        <p14:creationId xmlns:p14="http://schemas.microsoft.com/office/powerpoint/2010/main" val="1320767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095" indent="0">
              <a:buNone/>
              <a:defRPr sz="2800"/>
            </a:lvl2pPr>
            <a:lvl3pPr marL="914193" indent="0">
              <a:buNone/>
              <a:defRPr sz="2400"/>
            </a:lvl3pPr>
            <a:lvl4pPr marL="1371290" indent="0">
              <a:buNone/>
              <a:defRPr sz="2000"/>
            </a:lvl4pPr>
            <a:lvl5pPr marL="1828389" indent="0">
              <a:buNone/>
              <a:defRPr sz="2000"/>
            </a:lvl5pPr>
            <a:lvl6pPr marL="2285486" indent="0">
              <a:buNone/>
              <a:defRPr sz="2000"/>
            </a:lvl6pPr>
            <a:lvl7pPr marL="2742582" indent="0">
              <a:buNone/>
              <a:defRPr sz="2000"/>
            </a:lvl7pPr>
            <a:lvl8pPr marL="3199677" indent="0">
              <a:buNone/>
              <a:defRPr sz="2000"/>
            </a:lvl8pPr>
            <a:lvl9pPr marL="3656775" indent="0">
              <a:buNone/>
              <a:defRPr sz="2000"/>
            </a:lvl9pPr>
          </a:lstStyle>
          <a:p>
            <a:pPr lvl="0"/>
            <a:endParaRPr lang="el-GR"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095" indent="0">
              <a:buNone/>
              <a:defRPr sz="1200"/>
            </a:lvl2pPr>
            <a:lvl3pPr marL="914193" indent="0">
              <a:buNone/>
              <a:defRPr sz="1000"/>
            </a:lvl3pPr>
            <a:lvl4pPr marL="1371290" indent="0">
              <a:buNone/>
              <a:defRPr sz="900"/>
            </a:lvl4pPr>
            <a:lvl5pPr marL="1828389" indent="0">
              <a:buNone/>
              <a:defRPr sz="900"/>
            </a:lvl5pPr>
            <a:lvl6pPr marL="2285486" indent="0">
              <a:buNone/>
              <a:defRPr sz="900"/>
            </a:lvl6pPr>
            <a:lvl7pPr marL="2742582" indent="0">
              <a:buNone/>
              <a:defRPr sz="900"/>
            </a:lvl7pPr>
            <a:lvl8pPr marL="3199677" indent="0">
              <a:buNone/>
              <a:defRPr sz="900"/>
            </a:lvl8pPr>
            <a:lvl9pPr marL="3656775"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3B51248-D1D4-4414-9C56-6E5C741674B9}"/>
              </a:ext>
            </a:extLst>
          </p:cNvPr>
          <p:cNvSpPr>
            <a:spLocks noGrp="1"/>
          </p:cNvSpPr>
          <p:nvPr>
            <p:ph type="dt" sz="half" idx="10"/>
          </p:nvPr>
        </p:nvSpPr>
        <p:spPr/>
        <p:txBody>
          <a:bodyPr/>
          <a:lstStyle>
            <a:lvl1pPr>
              <a:defRPr/>
            </a:lvl1pPr>
          </a:lstStyle>
          <a:p>
            <a:pPr>
              <a:defRPr/>
            </a:pPr>
            <a:fld id="{F2C8EE8C-F9C8-438F-A269-74943A50C5DE}" type="datetimeFigureOut">
              <a:rPr lang="el-GR"/>
              <a:pPr>
                <a:defRPr/>
              </a:pPr>
              <a:t>29/11/2024</a:t>
            </a:fld>
            <a:endParaRPr lang="el-GR"/>
          </a:p>
        </p:txBody>
      </p:sp>
      <p:sp>
        <p:nvSpPr>
          <p:cNvPr id="6" name="Footer Placeholder 4">
            <a:extLst>
              <a:ext uri="{FF2B5EF4-FFF2-40B4-BE49-F238E27FC236}">
                <a16:creationId xmlns:a16="http://schemas.microsoft.com/office/drawing/2014/main" id="{EC13C438-5A57-4C70-9F92-D8F1B0C30705}"/>
              </a:ext>
            </a:extLst>
          </p:cNvPr>
          <p:cNvSpPr>
            <a:spLocks noGrp="1"/>
          </p:cNvSpPr>
          <p:nvPr>
            <p:ph type="ftr" sz="quarter" idx="11"/>
          </p:nvPr>
        </p:nvSpPr>
        <p:spPr/>
        <p:txBody>
          <a:bodyPr/>
          <a:lstStyle>
            <a:lvl1pPr>
              <a:defRPr/>
            </a:lvl1pPr>
          </a:lstStyle>
          <a:p>
            <a:pPr>
              <a:defRPr/>
            </a:pPr>
            <a:endParaRPr lang="el-GR"/>
          </a:p>
        </p:txBody>
      </p:sp>
      <p:sp>
        <p:nvSpPr>
          <p:cNvPr id="7" name="Slide Number Placeholder 5">
            <a:extLst>
              <a:ext uri="{FF2B5EF4-FFF2-40B4-BE49-F238E27FC236}">
                <a16:creationId xmlns:a16="http://schemas.microsoft.com/office/drawing/2014/main" id="{28C80FD7-CB61-4446-8393-EE4EC9DDE146}"/>
              </a:ext>
            </a:extLst>
          </p:cNvPr>
          <p:cNvSpPr>
            <a:spLocks noGrp="1"/>
          </p:cNvSpPr>
          <p:nvPr>
            <p:ph type="sldNum" sz="quarter" idx="12"/>
          </p:nvPr>
        </p:nvSpPr>
        <p:spPr/>
        <p:txBody>
          <a:bodyPr/>
          <a:lstStyle>
            <a:lvl1pPr>
              <a:defRPr/>
            </a:lvl1pPr>
          </a:lstStyle>
          <a:p>
            <a:pPr>
              <a:defRPr/>
            </a:pPr>
            <a:fld id="{47014080-8A87-417C-86A8-BB25CD4928EB}" type="slidenum">
              <a:rPr lang="el-GR" altLang="el-GR"/>
              <a:pPr>
                <a:defRPr/>
              </a:pPr>
              <a:t>‹#›</a:t>
            </a:fld>
            <a:endParaRPr lang="el-GR" altLang="el-GR"/>
          </a:p>
        </p:txBody>
      </p:sp>
    </p:spTree>
    <p:extLst>
      <p:ext uri="{BB962C8B-B14F-4D97-AF65-F5344CB8AC3E}">
        <p14:creationId xmlns:p14="http://schemas.microsoft.com/office/powerpoint/2010/main" val="2247464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1254A07A-B9D2-48F4-9FAD-D188F1927173}"/>
              </a:ext>
            </a:extLst>
          </p:cNvPr>
          <p:cNvSpPr>
            <a:spLocks noGrp="1"/>
          </p:cNvSpPr>
          <p:nvPr>
            <p:ph type="dt" sz="half" idx="10"/>
          </p:nvPr>
        </p:nvSpPr>
        <p:spPr/>
        <p:txBody>
          <a:bodyPr/>
          <a:lstStyle>
            <a:lvl1pPr>
              <a:defRPr/>
            </a:lvl1pPr>
          </a:lstStyle>
          <a:p>
            <a:pPr>
              <a:defRPr/>
            </a:pPr>
            <a:fld id="{8CD491AE-3CBB-4761-B364-6240B4D2DA43}" type="datetimeFigureOut">
              <a:rPr lang="el-GR"/>
              <a:pPr>
                <a:defRPr/>
              </a:pPr>
              <a:t>29/11/2024</a:t>
            </a:fld>
            <a:endParaRPr lang="el-GR"/>
          </a:p>
        </p:txBody>
      </p:sp>
      <p:sp>
        <p:nvSpPr>
          <p:cNvPr id="5" name="Footer Placeholder 4">
            <a:extLst>
              <a:ext uri="{FF2B5EF4-FFF2-40B4-BE49-F238E27FC236}">
                <a16:creationId xmlns:a16="http://schemas.microsoft.com/office/drawing/2014/main" id="{92B7FAC2-435A-4402-A3EC-8A59E6F5A617}"/>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F0EAE6D7-FE1E-4FE8-AF18-1BDAE7074E40}"/>
              </a:ext>
            </a:extLst>
          </p:cNvPr>
          <p:cNvSpPr>
            <a:spLocks noGrp="1"/>
          </p:cNvSpPr>
          <p:nvPr>
            <p:ph type="sldNum" sz="quarter" idx="12"/>
          </p:nvPr>
        </p:nvSpPr>
        <p:spPr/>
        <p:txBody>
          <a:bodyPr/>
          <a:lstStyle>
            <a:lvl1pPr>
              <a:defRPr/>
            </a:lvl1pPr>
          </a:lstStyle>
          <a:p>
            <a:pPr>
              <a:defRPr/>
            </a:pPr>
            <a:fld id="{5C7A344F-BBF9-4F66-A751-328F156CB760}" type="slidenum">
              <a:rPr lang="el-GR" altLang="el-GR"/>
              <a:pPr>
                <a:defRPr/>
              </a:pPr>
              <a:t>‹#›</a:t>
            </a:fld>
            <a:endParaRPr lang="el-GR" altLang="el-GR"/>
          </a:p>
        </p:txBody>
      </p:sp>
    </p:spTree>
    <p:extLst>
      <p:ext uri="{BB962C8B-B14F-4D97-AF65-F5344CB8AC3E}">
        <p14:creationId xmlns:p14="http://schemas.microsoft.com/office/powerpoint/2010/main" val="1623493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622B1C2A-2768-4AB3-A1EF-CC9D091A076B}"/>
              </a:ext>
            </a:extLst>
          </p:cNvPr>
          <p:cNvSpPr>
            <a:spLocks noGrp="1"/>
          </p:cNvSpPr>
          <p:nvPr>
            <p:ph type="dt" sz="half" idx="10"/>
          </p:nvPr>
        </p:nvSpPr>
        <p:spPr/>
        <p:txBody>
          <a:bodyPr/>
          <a:lstStyle>
            <a:lvl1pPr>
              <a:defRPr/>
            </a:lvl1pPr>
          </a:lstStyle>
          <a:p>
            <a:pPr>
              <a:defRPr/>
            </a:pPr>
            <a:fld id="{CCC28A3D-D16E-44D7-9788-B3A9524D3768}" type="datetimeFigureOut">
              <a:rPr lang="el-GR"/>
              <a:pPr>
                <a:defRPr/>
              </a:pPr>
              <a:t>29/11/2024</a:t>
            </a:fld>
            <a:endParaRPr lang="el-GR"/>
          </a:p>
        </p:txBody>
      </p:sp>
      <p:sp>
        <p:nvSpPr>
          <p:cNvPr id="5" name="Footer Placeholder 4">
            <a:extLst>
              <a:ext uri="{FF2B5EF4-FFF2-40B4-BE49-F238E27FC236}">
                <a16:creationId xmlns:a16="http://schemas.microsoft.com/office/drawing/2014/main" id="{07B8B31F-F125-49B3-BB34-FF7F10CEFCD2}"/>
              </a:ext>
            </a:extLst>
          </p:cNvPr>
          <p:cNvSpPr>
            <a:spLocks noGrp="1"/>
          </p:cNvSpPr>
          <p:nvPr>
            <p:ph type="ftr" sz="quarter" idx="11"/>
          </p:nvPr>
        </p:nvSpPr>
        <p:spPr/>
        <p:txBody>
          <a:bodyPr/>
          <a:lstStyle>
            <a:lvl1pPr>
              <a:defRPr/>
            </a:lvl1pPr>
          </a:lstStyle>
          <a:p>
            <a:pPr>
              <a:defRPr/>
            </a:pPr>
            <a:endParaRPr lang="el-GR"/>
          </a:p>
        </p:txBody>
      </p:sp>
      <p:sp>
        <p:nvSpPr>
          <p:cNvPr id="6" name="Slide Number Placeholder 5">
            <a:extLst>
              <a:ext uri="{FF2B5EF4-FFF2-40B4-BE49-F238E27FC236}">
                <a16:creationId xmlns:a16="http://schemas.microsoft.com/office/drawing/2014/main" id="{9BFF4099-16AF-4B42-A433-6206FFB372FA}"/>
              </a:ext>
            </a:extLst>
          </p:cNvPr>
          <p:cNvSpPr>
            <a:spLocks noGrp="1"/>
          </p:cNvSpPr>
          <p:nvPr>
            <p:ph type="sldNum" sz="quarter" idx="12"/>
          </p:nvPr>
        </p:nvSpPr>
        <p:spPr/>
        <p:txBody>
          <a:bodyPr/>
          <a:lstStyle>
            <a:lvl1pPr>
              <a:defRPr/>
            </a:lvl1pPr>
          </a:lstStyle>
          <a:p>
            <a:pPr>
              <a:defRPr/>
            </a:pPr>
            <a:fld id="{7ECC06B0-4951-45C8-8F7E-D5A108B2199E}" type="slidenum">
              <a:rPr lang="el-GR" altLang="el-GR"/>
              <a:pPr>
                <a:defRPr/>
              </a:pPr>
              <a:t>‹#›</a:t>
            </a:fld>
            <a:endParaRPr lang="el-GR" altLang="el-GR"/>
          </a:p>
        </p:txBody>
      </p:sp>
    </p:spTree>
    <p:extLst>
      <p:ext uri="{BB962C8B-B14F-4D97-AF65-F5344CB8AC3E}">
        <p14:creationId xmlns:p14="http://schemas.microsoft.com/office/powerpoint/2010/main" val="166725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bwMode="ltGray">
          <a:xfrm>
            <a:off x="0" y="0"/>
            <a:ext cx="12188827"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sz="180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2" y="411480"/>
            <a:ext cx="12188827"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E583DDF-CA54-461A-A486-592D2374C532}" type="datetimeFigureOut">
              <a:rPr lang="en-US"/>
              <a:pPr/>
              <a:t>11/29/2024</a:t>
            </a:fld>
            <a:endParaRPr/>
          </a:p>
        </p:txBody>
      </p:sp>
      <p:sp>
        <p:nvSpPr>
          <p:cNvPr id="6" name="Slide Number Placeholder 5"/>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lternate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4" name="Date Placeholder 3"/>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11/29/2024</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DD7D43D-6574-4C7B-808D-C6C12215A4D4}" type="datetimeFigureOut">
              <a:rPr lang="en-US"/>
              <a:pPr/>
              <a:t>11/29/2024</a:t>
            </a:fld>
            <a:endParaRPr/>
          </a:p>
        </p:txBody>
      </p:sp>
      <p:sp>
        <p:nvSpPr>
          <p:cNvPr id="7" name="Slide Number Placeholder 6"/>
          <p:cNvSpPr>
            <a:spLocks noGrp="1"/>
          </p:cNvSpPr>
          <p:nvPr>
            <p:ph type="sldNum" sz="quarter" idx="12"/>
          </p:nvPr>
        </p:nvSpPr>
        <p:spPr/>
        <p:txBody>
          <a:bodyPr/>
          <a:lstStyle/>
          <a:p>
            <a:fld id="{A0ECE5F2-81AA-4605-B028-6FBA391056AF}" type="slidenum">
              <a:rPr/>
              <a:p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1120" y="466344"/>
            <a:ext cx="9509760" cy="1234440"/>
          </a:xfrm>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740734"/>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740734"/>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E583DDF-CA54-461A-A486-592D2374C532}" type="datetimeFigureOut">
              <a:rPr lang="en-US"/>
              <a:pPr/>
              <a:t>11/29/2024</a:t>
            </a:fld>
            <a:endParaRPr/>
          </a:p>
        </p:txBody>
      </p:sp>
      <p:sp>
        <p:nvSpPr>
          <p:cNvPr id="9" name="Slide Number Placeholder 8"/>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E583DDF-CA54-461A-A486-592D2374C532}" type="datetimeFigureOut">
              <a:rPr lang="en-US"/>
              <a:pPr/>
              <a:t>11/29/2024</a:t>
            </a:fld>
            <a:endParaRPr/>
          </a:p>
        </p:txBody>
      </p:sp>
      <p:sp>
        <p:nvSpPr>
          <p:cNvPr id="5" name="Slide Number Placeholder 4"/>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defRPr>
            </a:lvl1pPr>
          </a:lstStyle>
          <a:p>
            <a:endParaRPr/>
          </a:p>
        </p:txBody>
      </p:sp>
      <p:sp>
        <p:nvSpPr>
          <p:cNvPr id="2" name="Date Placeholder 1"/>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11/29/2024</a:t>
            </a:fld>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2"/>
            <a:ext cx="3200400" cy="1990725"/>
          </a:xfrm>
        </p:spPr>
        <p:txBody>
          <a:bodyPr anchor="b">
            <a:normAutofit/>
          </a:bodyPr>
          <a:lstStyle>
            <a:lvl1pPr>
              <a:defRPr sz="340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494213"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E583DDF-CA54-461A-A486-592D2374C532}" type="datetimeFigureOut">
              <a:rPr lang="en-US"/>
              <a:pPr/>
              <a:t>11/29/2024</a:t>
            </a:fld>
            <a:endParaRPr/>
          </a:p>
        </p:txBody>
      </p:sp>
      <p:sp>
        <p:nvSpPr>
          <p:cNvPr id="7" name="Slide Number Placeholder 6"/>
          <p:cNvSpPr>
            <a:spLocks noGrp="1"/>
          </p:cNvSpPr>
          <p:nvPr>
            <p:ph type="sldNum" sz="quarter" idx="12"/>
          </p:nvPr>
        </p:nvSpPr>
        <p:spPr/>
        <p:txBody>
          <a:bodyPr/>
          <a:lstStyle/>
          <a:p>
            <a:fld id="{CA8D9AD5-F248-4919-864A-CFD76CC027D6}" type="slidenum">
              <a:rPr/>
              <a:p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bwMode="ltGray">
          <a:xfrm>
            <a:off x="1587" y="6583680"/>
            <a:ext cx="12188827"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sz="180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7"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800"/>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4"/>
            <a:ext cx="950976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1100">
                <a:solidFill>
                  <a:schemeClr val="bg2"/>
                </a:solidFill>
              </a:defRPr>
            </a:lvl1pPr>
          </a:lstStyle>
          <a:p>
            <a:fld id="{9E583DDF-CA54-461A-A486-592D2374C532}" type="datetimeFigureOut">
              <a:rPr lang="en-US" smtClean="0"/>
              <a:pPr/>
              <a:t>11/29/2024</a:t>
            </a:fld>
            <a:endParaRPr lang="en-US" dirty="0"/>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a:solidFill>
                  <a:schemeClr val="bg2"/>
                </a:solidFill>
              </a:defRPr>
            </a:lvl1pPr>
          </a:lstStyle>
          <a:p>
            <a:fld id="{CA8D9AD5-F248-4919-864A-CFD76CC027D6}" type="slidenum">
              <a:rPr lang="en-US" smtClean="0"/>
              <a:pPr/>
              <a:t>‹#›</a:t>
            </a:fld>
            <a:endParaRPr lang="en-US"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60" userDrawn="1">
          <p15:clr>
            <a:srgbClr val="F26B43"/>
          </p15:clr>
        </p15:guide>
        <p15:guide id="2" pos="53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2E68B8D-AFBB-4613-B0CC-EAAE66F51CA8}"/>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ctr" anchorCtr="0" compatLnSpc="1">
            <a:prstTxWarp prst="textNoShape">
              <a:avLst/>
            </a:prstTxWarp>
          </a:bodyPr>
          <a:lstStyle/>
          <a:p>
            <a:pPr lvl="0"/>
            <a:r>
              <a:rPr lang="en-US" altLang="el-GR"/>
              <a:t>Click to edit Master title style</a:t>
            </a:r>
            <a:endParaRPr lang="el-GR" altLang="el-GR"/>
          </a:p>
        </p:txBody>
      </p:sp>
      <p:sp>
        <p:nvSpPr>
          <p:cNvPr id="1027" name="Text Placeholder 2">
            <a:extLst>
              <a:ext uri="{FF2B5EF4-FFF2-40B4-BE49-F238E27FC236}">
                <a16:creationId xmlns:a16="http://schemas.microsoft.com/office/drawing/2014/main" id="{27E6DAAF-1632-4B78-BC65-CC87F61B326D}"/>
              </a:ext>
            </a:extLst>
          </p:cNvPr>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5" rIns="91429" bIns="45715"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endParaRPr lang="el-GR" altLang="el-GR"/>
          </a:p>
        </p:txBody>
      </p:sp>
      <p:sp>
        <p:nvSpPr>
          <p:cNvPr id="4" name="Date Placeholder 3">
            <a:extLst>
              <a:ext uri="{FF2B5EF4-FFF2-40B4-BE49-F238E27FC236}">
                <a16:creationId xmlns:a16="http://schemas.microsoft.com/office/drawing/2014/main" id="{BD8EB885-07EB-40F2-B888-40D6594C7430}"/>
              </a:ext>
            </a:extLst>
          </p:cNvPr>
          <p:cNvSpPr>
            <a:spLocks noGrp="1"/>
          </p:cNvSpPr>
          <p:nvPr>
            <p:ph type="dt" sz="half" idx="2"/>
          </p:nvPr>
        </p:nvSpPr>
        <p:spPr>
          <a:xfrm>
            <a:off x="609600" y="6356362"/>
            <a:ext cx="2844800" cy="365125"/>
          </a:xfrm>
          <a:prstGeom prst="rect">
            <a:avLst/>
          </a:prstGeom>
        </p:spPr>
        <p:txBody>
          <a:bodyPr vert="horz" lIns="91429" tIns="45715" rIns="91429" bIns="45715"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130F7D8-DD62-4B4B-925F-E8ACE4C8DCB5}" type="datetimeFigureOut">
              <a:rPr lang="el-GR"/>
              <a:pPr>
                <a:defRPr/>
              </a:pPr>
              <a:t>29/11/2024</a:t>
            </a:fld>
            <a:endParaRPr lang="el-GR"/>
          </a:p>
        </p:txBody>
      </p:sp>
      <p:sp>
        <p:nvSpPr>
          <p:cNvPr id="5" name="Footer Placeholder 4">
            <a:extLst>
              <a:ext uri="{FF2B5EF4-FFF2-40B4-BE49-F238E27FC236}">
                <a16:creationId xmlns:a16="http://schemas.microsoft.com/office/drawing/2014/main" id="{77A6CBB4-EBCE-49D5-BA6F-E7DAF8658C02}"/>
              </a:ext>
            </a:extLst>
          </p:cNvPr>
          <p:cNvSpPr>
            <a:spLocks noGrp="1"/>
          </p:cNvSpPr>
          <p:nvPr>
            <p:ph type="ftr" sz="quarter" idx="3"/>
          </p:nvPr>
        </p:nvSpPr>
        <p:spPr>
          <a:xfrm>
            <a:off x="4165600" y="6356362"/>
            <a:ext cx="3860800" cy="365125"/>
          </a:xfrm>
          <a:prstGeom prst="rect">
            <a:avLst/>
          </a:prstGeom>
        </p:spPr>
        <p:txBody>
          <a:bodyPr vert="horz" lIns="91429" tIns="45715" rIns="91429" bIns="45715"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Slide Number Placeholder 5">
            <a:extLst>
              <a:ext uri="{FF2B5EF4-FFF2-40B4-BE49-F238E27FC236}">
                <a16:creationId xmlns:a16="http://schemas.microsoft.com/office/drawing/2014/main" id="{417DCE74-96C4-4FE1-9B04-42D646529D07}"/>
              </a:ext>
            </a:extLst>
          </p:cNvPr>
          <p:cNvSpPr>
            <a:spLocks noGrp="1"/>
          </p:cNvSpPr>
          <p:nvPr>
            <p:ph type="sldNum" sz="quarter" idx="4"/>
          </p:nvPr>
        </p:nvSpPr>
        <p:spPr>
          <a:xfrm>
            <a:off x="8737600" y="6356362"/>
            <a:ext cx="2844800" cy="365125"/>
          </a:xfrm>
          <a:prstGeom prst="rect">
            <a:avLst/>
          </a:prstGeom>
        </p:spPr>
        <p:txBody>
          <a:bodyPr vert="horz" wrap="square" lIns="91429" tIns="45715" rIns="91429" bIns="45715"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D8A830D-8706-4DAB-9C99-2ABA67F5C290}" type="slidenum">
              <a:rPr lang="el-GR" altLang="el-GR"/>
              <a:pPr>
                <a:defRPr/>
              </a:pPr>
              <a:t>‹#›</a:t>
            </a:fld>
            <a:endParaRPr lang="el-GR" altLang="el-GR"/>
          </a:p>
        </p:txBody>
      </p:sp>
    </p:spTree>
    <p:extLst>
      <p:ext uri="{BB962C8B-B14F-4D97-AF65-F5344CB8AC3E}">
        <p14:creationId xmlns:p14="http://schemas.microsoft.com/office/powerpoint/2010/main" val="31233981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95" algn="ctr" rtl="0" fontAlgn="base">
        <a:spcBef>
          <a:spcPct val="0"/>
        </a:spcBef>
        <a:spcAft>
          <a:spcPct val="0"/>
        </a:spcAft>
        <a:defRPr sz="4400">
          <a:solidFill>
            <a:schemeClr val="tx1"/>
          </a:solidFill>
          <a:latin typeface="Calibri" pitchFamily="34" charset="0"/>
        </a:defRPr>
      </a:lvl6pPr>
      <a:lvl7pPr marL="914193" algn="ctr" rtl="0" fontAlgn="base">
        <a:spcBef>
          <a:spcPct val="0"/>
        </a:spcBef>
        <a:spcAft>
          <a:spcPct val="0"/>
        </a:spcAft>
        <a:defRPr sz="4400">
          <a:solidFill>
            <a:schemeClr val="tx1"/>
          </a:solidFill>
          <a:latin typeface="Calibri" pitchFamily="34" charset="0"/>
        </a:defRPr>
      </a:lvl7pPr>
      <a:lvl8pPr marL="1371290" algn="ctr" rtl="0" fontAlgn="base">
        <a:spcBef>
          <a:spcPct val="0"/>
        </a:spcBef>
        <a:spcAft>
          <a:spcPct val="0"/>
        </a:spcAft>
        <a:defRPr sz="4400">
          <a:solidFill>
            <a:schemeClr val="tx1"/>
          </a:solidFill>
          <a:latin typeface="Calibri" pitchFamily="34" charset="0"/>
        </a:defRPr>
      </a:lvl8pPr>
      <a:lvl9pPr marL="1828389" algn="ctr" rtl="0" fontAlgn="base">
        <a:spcBef>
          <a:spcPct val="0"/>
        </a:spcBef>
        <a:spcAft>
          <a:spcPct val="0"/>
        </a:spcAft>
        <a:defRPr sz="4400">
          <a:solidFill>
            <a:schemeClr val="tx1"/>
          </a:solidFill>
          <a:latin typeface="Calibri" pitchFamily="34" charset="0"/>
        </a:defRPr>
      </a:lvl9pPr>
    </p:titleStyle>
    <p:bodyStyle>
      <a:lvl1pPr marL="341278" indent="-341278"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285" indent="-28413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294" indent="-226989"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443" indent="-22698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595" indent="-22698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032" indent="-228549" algn="l" defTabSz="9141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28" indent="-228549" algn="l" defTabSz="9141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28" indent="-228549" algn="l" defTabSz="9141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23" indent="-228549" algn="l" defTabSz="9141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193" rtl="0" eaLnBrk="1" latinLnBrk="0" hangingPunct="1">
        <a:defRPr sz="1800" kern="1200">
          <a:solidFill>
            <a:schemeClr val="tx1"/>
          </a:solidFill>
          <a:latin typeface="+mn-lt"/>
          <a:ea typeface="+mn-ea"/>
          <a:cs typeface="+mn-cs"/>
        </a:defRPr>
      </a:lvl1pPr>
      <a:lvl2pPr marL="457095" algn="l" defTabSz="914193" rtl="0" eaLnBrk="1" latinLnBrk="0" hangingPunct="1">
        <a:defRPr sz="1800" kern="1200">
          <a:solidFill>
            <a:schemeClr val="tx1"/>
          </a:solidFill>
          <a:latin typeface="+mn-lt"/>
          <a:ea typeface="+mn-ea"/>
          <a:cs typeface="+mn-cs"/>
        </a:defRPr>
      </a:lvl2pPr>
      <a:lvl3pPr marL="914193" algn="l" defTabSz="914193" rtl="0" eaLnBrk="1" latinLnBrk="0" hangingPunct="1">
        <a:defRPr sz="1800" kern="1200">
          <a:solidFill>
            <a:schemeClr val="tx1"/>
          </a:solidFill>
          <a:latin typeface="+mn-lt"/>
          <a:ea typeface="+mn-ea"/>
          <a:cs typeface="+mn-cs"/>
        </a:defRPr>
      </a:lvl3pPr>
      <a:lvl4pPr marL="1371290" algn="l" defTabSz="914193" rtl="0" eaLnBrk="1" latinLnBrk="0" hangingPunct="1">
        <a:defRPr sz="1800" kern="1200">
          <a:solidFill>
            <a:schemeClr val="tx1"/>
          </a:solidFill>
          <a:latin typeface="+mn-lt"/>
          <a:ea typeface="+mn-ea"/>
          <a:cs typeface="+mn-cs"/>
        </a:defRPr>
      </a:lvl4pPr>
      <a:lvl5pPr marL="1828389" algn="l" defTabSz="914193" rtl="0" eaLnBrk="1" latinLnBrk="0" hangingPunct="1">
        <a:defRPr sz="1800" kern="1200">
          <a:solidFill>
            <a:schemeClr val="tx1"/>
          </a:solidFill>
          <a:latin typeface="+mn-lt"/>
          <a:ea typeface="+mn-ea"/>
          <a:cs typeface="+mn-cs"/>
        </a:defRPr>
      </a:lvl5pPr>
      <a:lvl6pPr marL="2285486" algn="l" defTabSz="914193" rtl="0" eaLnBrk="1" latinLnBrk="0" hangingPunct="1">
        <a:defRPr sz="1800" kern="1200">
          <a:solidFill>
            <a:schemeClr val="tx1"/>
          </a:solidFill>
          <a:latin typeface="+mn-lt"/>
          <a:ea typeface="+mn-ea"/>
          <a:cs typeface="+mn-cs"/>
        </a:defRPr>
      </a:lvl6pPr>
      <a:lvl7pPr marL="2742582" algn="l" defTabSz="914193" rtl="0" eaLnBrk="1" latinLnBrk="0" hangingPunct="1">
        <a:defRPr sz="1800" kern="1200">
          <a:solidFill>
            <a:schemeClr val="tx1"/>
          </a:solidFill>
          <a:latin typeface="+mn-lt"/>
          <a:ea typeface="+mn-ea"/>
          <a:cs typeface="+mn-cs"/>
        </a:defRPr>
      </a:lvl7pPr>
      <a:lvl8pPr marL="3199677" algn="l" defTabSz="914193" rtl="0" eaLnBrk="1" latinLnBrk="0" hangingPunct="1">
        <a:defRPr sz="1800" kern="1200">
          <a:solidFill>
            <a:schemeClr val="tx1"/>
          </a:solidFill>
          <a:latin typeface="+mn-lt"/>
          <a:ea typeface="+mn-ea"/>
          <a:cs typeface="+mn-cs"/>
        </a:defRPr>
      </a:lvl8pPr>
      <a:lvl9pPr marL="3656775" algn="l" defTabSz="9141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A3127F-C123-F88E-E196-EDAA0C2E0ACB}"/>
              </a:ext>
            </a:extLst>
          </p:cNvPr>
          <p:cNvSpPr txBox="1"/>
          <p:nvPr/>
        </p:nvSpPr>
        <p:spPr>
          <a:xfrm>
            <a:off x="6528048" y="417171"/>
            <a:ext cx="5364454" cy="2234201"/>
          </a:xfrm>
          <a:prstGeom prst="rect">
            <a:avLst/>
          </a:prstGeom>
          <a:noFill/>
        </p:spPr>
        <p:txBody>
          <a:bodyPr wrap="square">
            <a:spAutoFit/>
          </a:bodyPr>
          <a:lstStyle/>
          <a:p>
            <a:pPr algn="ctr">
              <a:lnSpc>
                <a:spcPct val="107000"/>
              </a:lnSpc>
              <a:spcBef>
                <a:spcPts val="600"/>
              </a:spcBef>
              <a:spcAft>
                <a:spcPts val="800"/>
              </a:spcAft>
            </a:pPr>
            <a:endParaRPr lang="el-GR" sz="2000" kern="100" dirty="0">
              <a:solidFill>
                <a:srgbClr val="22456E"/>
              </a:solidFill>
              <a:latin typeface="Aptos Light" panose="020B0004020202020204" pitchFamily="34" charset="0"/>
              <a:ea typeface="Calibri Light" panose="020F0302020204030204" pitchFamily="34" charset="0"/>
              <a:cs typeface="Calibri Light" panose="020F0302020204030204" pitchFamily="34" charset="0"/>
            </a:endParaRPr>
          </a:p>
          <a:p>
            <a:pPr algn="ctr">
              <a:lnSpc>
                <a:spcPct val="107000"/>
              </a:lnSpc>
            </a:pPr>
            <a:r>
              <a:rPr lang="en-US" sz="2400" b="1" kern="100" dirty="0">
                <a:solidFill>
                  <a:srgbClr val="22456E"/>
                </a:solidFill>
                <a:latin typeface="Aptos" panose="020B0004020202020204" pitchFamily="34" charset="0"/>
                <a:ea typeface="Calibri" panose="020F0502020204030204" pitchFamily="34" charset="0"/>
                <a:cs typeface="Calibri" panose="020F0502020204030204" pitchFamily="34" charset="0"/>
              </a:rPr>
              <a:t>Challenges for </a:t>
            </a:r>
          </a:p>
          <a:p>
            <a:pPr algn="ctr">
              <a:lnSpc>
                <a:spcPct val="107000"/>
              </a:lnSpc>
            </a:pPr>
            <a:r>
              <a:rPr lang="en-US" sz="2800" b="1" kern="100" dirty="0">
                <a:solidFill>
                  <a:srgbClr val="22456E"/>
                </a:solidFill>
                <a:latin typeface="Aptos Black" panose="020F0502020204030204" pitchFamily="34" charset="0"/>
                <a:ea typeface="Calibri" panose="020F0502020204030204" pitchFamily="34" charset="0"/>
                <a:cs typeface="Calibri" panose="020F0502020204030204" pitchFamily="34" charset="0"/>
              </a:rPr>
              <a:t>RENEWABLES</a:t>
            </a:r>
            <a:r>
              <a:rPr lang="el-GR" sz="2800" b="1" kern="100" dirty="0">
                <a:solidFill>
                  <a:srgbClr val="22456E"/>
                </a:solidFill>
                <a:latin typeface="Aptos Black" panose="020F0502020204030204" pitchFamily="34" charset="0"/>
                <a:ea typeface="Calibri" panose="020F0502020204030204" pitchFamily="34" charset="0"/>
                <a:cs typeface="Calibri" panose="020F0502020204030204" pitchFamily="34" charset="0"/>
              </a:rPr>
              <a:t>                                </a:t>
            </a:r>
            <a:endParaRPr lang="en-US" sz="2800" b="1" kern="100" dirty="0">
              <a:solidFill>
                <a:srgbClr val="22456E"/>
              </a:solidFill>
              <a:latin typeface="Aptos Black" panose="020F0502020204030204" pitchFamily="34" charset="0"/>
              <a:ea typeface="Calibri" panose="020F0502020204030204" pitchFamily="34" charset="0"/>
              <a:cs typeface="Calibri" panose="020F0502020204030204" pitchFamily="34" charset="0"/>
            </a:endParaRPr>
          </a:p>
          <a:p>
            <a:pPr algn="ctr">
              <a:lnSpc>
                <a:spcPct val="107000"/>
              </a:lnSpc>
            </a:pPr>
            <a:r>
              <a:rPr lang="en-US" sz="2400" b="1" kern="100" dirty="0">
                <a:solidFill>
                  <a:srgbClr val="22456E"/>
                </a:solidFill>
                <a:latin typeface="Aptos" panose="020B0004020202020204" pitchFamily="34" charset="0"/>
                <a:ea typeface="Calibri" panose="020F0502020204030204" pitchFamily="34" charset="0"/>
                <a:cs typeface="Calibri" panose="020F0502020204030204" pitchFamily="34" charset="0"/>
              </a:rPr>
              <a:t>in the new era</a:t>
            </a:r>
          </a:p>
          <a:p>
            <a:pPr algn="ctr">
              <a:lnSpc>
                <a:spcPct val="107000"/>
              </a:lnSpc>
              <a:spcBef>
                <a:spcPts val="600"/>
              </a:spcBef>
            </a:pPr>
            <a:r>
              <a:rPr lang="en-US" sz="2400" b="1" kern="100" dirty="0">
                <a:solidFill>
                  <a:srgbClr val="22456E"/>
                </a:solidFill>
                <a:effectLst/>
                <a:latin typeface="Aptos Light" panose="020B0004020202020204" pitchFamily="34" charset="0"/>
                <a:ea typeface="Calibri" panose="020F0502020204030204" pitchFamily="34" charset="0"/>
                <a:cs typeface="Arial" panose="020B0604020202020204" pitchFamily="34" charset="0"/>
              </a:rPr>
              <a:t> </a:t>
            </a:r>
            <a:endParaRPr lang="el-GR" b="1" kern="100" dirty="0">
              <a:solidFill>
                <a:srgbClr val="22456E"/>
              </a:solidFill>
              <a:effectLst/>
              <a:latin typeface="Aptos" panose="020B00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EAEDC91A-30C5-814F-57EE-71CC6DD5E83B}"/>
              </a:ext>
            </a:extLst>
          </p:cNvPr>
          <p:cNvSpPr txBox="1"/>
          <p:nvPr/>
        </p:nvSpPr>
        <p:spPr>
          <a:xfrm>
            <a:off x="7560839" y="3568817"/>
            <a:ext cx="3816423" cy="661720"/>
          </a:xfrm>
          <a:prstGeom prst="rect">
            <a:avLst/>
          </a:prstGeom>
          <a:noFill/>
        </p:spPr>
        <p:txBody>
          <a:bodyPr wrap="square" rtlCol="0">
            <a:spAutoFit/>
          </a:bodyPr>
          <a:lstStyle/>
          <a:p>
            <a:r>
              <a:rPr lang="en-US" sz="1950" b="1" dirty="0">
                <a:solidFill>
                  <a:srgbClr val="22456E"/>
                </a:solidFill>
                <a:latin typeface="Aptos" panose="020B0004020202020204" pitchFamily="34" charset="0"/>
              </a:rPr>
              <a:t>Panagiotis Papastamatiou</a:t>
            </a:r>
            <a:endParaRPr lang="el-GR" sz="1950" b="1" dirty="0">
              <a:solidFill>
                <a:srgbClr val="22456E"/>
              </a:solidFill>
              <a:latin typeface="Aptos" panose="020B0004020202020204" pitchFamily="34" charset="0"/>
            </a:endParaRPr>
          </a:p>
          <a:p>
            <a:pPr>
              <a:spcBef>
                <a:spcPts val="600"/>
              </a:spcBef>
            </a:pPr>
            <a:r>
              <a:rPr lang="en-US" sz="1200" dirty="0">
                <a:solidFill>
                  <a:srgbClr val="22456E"/>
                </a:solidFill>
                <a:latin typeface="Aptos" panose="020B0004020202020204" pitchFamily="34" charset="0"/>
              </a:rPr>
              <a:t>Hellenic Wind Energy Association ELETAEN</a:t>
            </a:r>
          </a:p>
        </p:txBody>
      </p:sp>
      <p:pic>
        <p:nvPicPr>
          <p:cNvPr id="8" name="Picture 7">
            <a:extLst>
              <a:ext uri="{FF2B5EF4-FFF2-40B4-BE49-F238E27FC236}">
                <a16:creationId xmlns:a16="http://schemas.microsoft.com/office/drawing/2014/main" id="{904F93C0-E2FD-3CCB-613D-B192519BA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4512" y="5344153"/>
            <a:ext cx="1368152" cy="1465291"/>
          </a:xfrm>
          <a:prstGeom prst="rect">
            <a:avLst/>
          </a:prstGeom>
        </p:spPr>
      </p:pic>
      <p:sp>
        <p:nvSpPr>
          <p:cNvPr id="4" name="TextBox 3">
            <a:extLst>
              <a:ext uri="{FF2B5EF4-FFF2-40B4-BE49-F238E27FC236}">
                <a16:creationId xmlns:a16="http://schemas.microsoft.com/office/drawing/2014/main" id="{EE0CFB1C-7E8F-5755-117E-6DEEE7C8A6F1}"/>
              </a:ext>
            </a:extLst>
          </p:cNvPr>
          <p:cNvSpPr txBox="1"/>
          <p:nvPr/>
        </p:nvSpPr>
        <p:spPr>
          <a:xfrm>
            <a:off x="6348028" y="6440829"/>
            <a:ext cx="3276364" cy="276999"/>
          </a:xfrm>
          <a:prstGeom prst="rect">
            <a:avLst/>
          </a:prstGeom>
          <a:noFill/>
        </p:spPr>
        <p:txBody>
          <a:bodyPr wrap="square" rtlCol="0">
            <a:spAutoFit/>
          </a:bodyPr>
          <a:lstStyle/>
          <a:p>
            <a:r>
              <a:rPr lang="en-US" sz="1200" dirty="0">
                <a:solidFill>
                  <a:srgbClr val="22456E"/>
                </a:solidFill>
                <a:latin typeface="Aptos" panose="020B0004020202020204" pitchFamily="34" charset="0"/>
              </a:rPr>
              <a:t>4rth Energy Law Forum – November 2024</a:t>
            </a:r>
          </a:p>
        </p:txBody>
      </p:sp>
      <p:pic>
        <p:nvPicPr>
          <p:cNvPr id="11" name="Picture 10">
            <a:extLst>
              <a:ext uri="{FF2B5EF4-FFF2-40B4-BE49-F238E27FC236}">
                <a16:creationId xmlns:a16="http://schemas.microsoft.com/office/drawing/2014/main" id="{4064FA2D-1404-CF1F-4209-417ED3E1FCA8}"/>
              </a:ext>
            </a:extLst>
          </p:cNvPr>
          <p:cNvPicPr>
            <a:picLocks noChangeAspect="1"/>
          </p:cNvPicPr>
          <p:nvPr/>
        </p:nvPicPr>
        <p:blipFill rotWithShape="1">
          <a:blip r:embed="rId3"/>
          <a:srcRect l="31100" t="-348" r="18309" b="346"/>
          <a:stretch/>
        </p:blipFill>
        <p:spPr>
          <a:xfrm>
            <a:off x="-12551" y="-27384"/>
            <a:ext cx="6191851" cy="6912000"/>
          </a:xfrm>
          <a:prstGeom prst="rect">
            <a:avLst/>
          </a:prstGeom>
        </p:spPr>
      </p:pic>
    </p:spTree>
    <p:extLst>
      <p:ext uri="{BB962C8B-B14F-4D97-AF65-F5344CB8AC3E}">
        <p14:creationId xmlns:p14="http://schemas.microsoft.com/office/powerpoint/2010/main" val="290079193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5F313-5C1C-116F-B26A-5DFDBA128898}"/>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46CE13EE-163A-6F14-64BC-14D0EFEB24D3}"/>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Article 6(4) of Council Directive 92/43/EEC </a:t>
            </a:r>
          </a:p>
        </p:txBody>
      </p:sp>
      <p:pic>
        <p:nvPicPr>
          <p:cNvPr id="3078" name="Picture 7">
            <a:extLst>
              <a:ext uri="{FF2B5EF4-FFF2-40B4-BE49-F238E27FC236}">
                <a16:creationId xmlns:a16="http://schemas.microsoft.com/office/drawing/2014/main" id="{F7B0CE7C-002A-AD05-65B9-9A375941CF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E84F8FD-1B6A-B594-A962-91CA155ADD84}"/>
              </a:ext>
            </a:extLst>
          </p:cNvPr>
          <p:cNvSpPr txBox="1"/>
          <p:nvPr/>
        </p:nvSpPr>
        <p:spPr>
          <a:xfrm>
            <a:off x="443372" y="1626976"/>
            <a:ext cx="11269252" cy="2941190"/>
          </a:xfrm>
          <a:prstGeom prst="rect">
            <a:avLst/>
          </a:prstGeom>
          <a:noFill/>
        </p:spPr>
        <p:txBody>
          <a:bodyPr wrap="square">
            <a:spAutoFit/>
          </a:bodyPr>
          <a:lstStyle/>
          <a:p>
            <a:pPr algn="ctr">
              <a:spcBef>
                <a:spcPts val="600"/>
              </a:spcBef>
            </a:pPr>
            <a:r>
              <a:rPr lang="en-US" sz="1800" dirty="0">
                <a:effectLst/>
                <a:latin typeface="Times New Roman" panose="02020603050405020304" pitchFamily="18" charset="0"/>
                <a:ea typeface="Times New Roman" panose="02020603050405020304" pitchFamily="18" charset="0"/>
              </a:rPr>
              <a:t> </a:t>
            </a:r>
            <a:endPar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57188" marR="1797050" lvl="0" indent="-357188" algn="just">
              <a:lnSpc>
                <a:spcPct val="97000"/>
              </a:lnSpc>
              <a:spcBef>
                <a:spcPts val="600"/>
              </a:spcBef>
              <a:buSzPts val="950"/>
              <a:tabLst>
                <a:tab pos="379095" algn="l"/>
              </a:tabLst>
            </a:pPr>
            <a:r>
              <a:rPr lang="en-US" dirty="0"/>
              <a:t>4. 	If, in spite of a </a:t>
            </a:r>
            <a:r>
              <a:rPr lang="en-US" b="1" dirty="0"/>
              <a:t>negative assessment </a:t>
            </a:r>
            <a:r>
              <a:rPr lang="en-US" dirty="0"/>
              <a:t>of the implications for the site and in </a:t>
            </a:r>
            <a:r>
              <a:rPr lang="en-US" b="1" dirty="0"/>
              <a:t>the absence of alternative solutions</a:t>
            </a:r>
            <a:r>
              <a:rPr lang="en-US" dirty="0"/>
              <a:t>, a plan or project must nevertheless be carried out for </a:t>
            </a:r>
            <a:r>
              <a:rPr lang="en-US" b="1" dirty="0"/>
              <a:t>imperative reasons of overriding public interest</a:t>
            </a:r>
            <a:r>
              <a:rPr lang="en-US" dirty="0"/>
              <a:t>, including those of a social or economic nature, the Member State shall take all </a:t>
            </a:r>
            <a:r>
              <a:rPr lang="en-US" b="1" dirty="0"/>
              <a:t>compensatory measures </a:t>
            </a:r>
            <a:r>
              <a:rPr lang="en-US" dirty="0"/>
              <a:t>necessary to ensure that the overall coherence of Natura 2000 is protected. It shall inform the Commission of the compensatory measures adopted.</a:t>
            </a:r>
          </a:p>
          <a:p>
            <a:pPr marL="357188" marR="1797050" lvl="0" algn="just">
              <a:lnSpc>
                <a:spcPct val="97000"/>
              </a:lnSpc>
              <a:spcBef>
                <a:spcPts val="600"/>
              </a:spcBef>
              <a:buSzPts val="950"/>
              <a:tabLst>
                <a:tab pos="379095" algn="l"/>
              </a:tabLst>
            </a:pPr>
            <a:r>
              <a:rPr lang="en-US" dirty="0"/>
              <a:t>Where the site concerned hosts a priority natural habitat type and / or a priority species, the only considerations which may be raised are those relating to </a:t>
            </a:r>
            <a:r>
              <a:rPr lang="en-US" b="1" dirty="0"/>
              <a:t>human health or public safety, to beneficial consequences of primary importance for the environment </a:t>
            </a:r>
            <a:r>
              <a:rPr lang="en-US" dirty="0"/>
              <a:t>or, further to an opinion from the Commission, to other imperative reasons of overriding public interest.</a:t>
            </a:r>
            <a:endParaRPr lang="en-US" b="1" dirty="0"/>
          </a:p>
        </p:txBody>
      </p:sp>
    </p:spTree>
    <p:extLst>
      <p:ext uri="{BB962C8B-B14F-4D97-AF65-F5344CB8AC3E}">
        <p14:creationId xmlns:p14="http://schemas.microsoft.com/office/powerpoint/2010/main" val="582591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66AE9-3587-8BDE-4166-D899C2523CF9}"/>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8A7CB3D3-26CC-46BF-A055-3A61BF0CC7A4}"/>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Overriding Public Interest in the Emergency Regulation of Dec 2022 | Reg EU 2022/2577, Art. 3</a:t>
            </a:r>
          </a:p>
        </p:txBody>
      </p:sp>
      <p:pic>
        <p:nvPicPr>
          <p:cNvPr id="3078" name="Picture 7">
            <a:extLst>
              <a:ext uri="{FF2B5EF4-FFF2-40B4-BE49-F238E27FC236}">
                <a16:creationId xmlns:a16="http://schemas.microsoft.com/office/drawing/2014/main" id="{72D6662D-76A6-69B4-25B3-25E7E41E29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E3D2309-D7C8-96B5-4BF3-3F05522769AD}"/>
              </a:ext>
            </a:extLst>
          </p:cNvPr>
          <p:cNvSpPr txBox="1"/>
          <p:nvPr/>
        </p:nvSpPr>
        <p:spPr>
          <a:xfrm>
            <a:off x="412945" y="1028343"/>
            <a:ext cx="9667389" cy="5355312"/>
          </a:xfrm>
          <a:prstGeom prst="rect">
            <a:avLst/>
          </a:prstGeom>
          <a:noFill/>
        </p:spPr>
        <p:txBody>
          <a:bodyPr wrap="square">
            <a:spAutoFit/>
          </a:bodyPr>
          <a:lstStyle/>
          <a:p>
            <a:pPr marL="357188" indent="-357188" algn="just"/>
            <a:r>
              <a:rPr lang="en-US" dirty="0"/>
              <a:t>1. 	The planning, construction and operation of plants and installations for the production of energy from renewable sources, and their connection to the grid, the related grid itself and storage assets </a:t>
            </a:r>
            <a:r>
              <a:rPr lang="en-US" b="1" dirty="0"/>
              <a:t>shall be presumed as being in the overriding public interest </a:t>
            </a:r>
            <a:r>
              <a:rPr lang="en-US" dirty="0"/>
              <a:t>and serving public health and safety when balancing legal interests in the individual case, </a:t>
            </a:r>
            <a:r>
              <a:rPr lang="en-US" b="1" dirty="0"/>
              <a:t>for the purposes of Article 6(4) </a:t>
            </a:r>
            <a:r>
              <a:rPr lang="en-US" dirty="0"/>
              <a:t>and Article 16(1)(c) of Council Directive 92/43/EEC ( 5 ), Article 4(7) of Directive 2000/60/EC of the European Parliament and of the Council ( 6 ) and Article 9(1)(a) of Directive 2009/147/EC of the European Parliament and of the Council ( 7 ). Member States may restrict the application of those provisions to certain parts of their territory as well as to certain types of technologies or to projects with certain technical characteristics in accordance with the priorities set in their integrated national energy and climate plans. </a:t>
            </a:r>
          </a:p>
          <a:p>
            <a:pPr marL="357188" indent="-357188" algn="just"/>
            <a:endParaRPr lang="en-US" dirty="0"/>
          </a:p>
          <a:p>
            <a:pPr marL="357188" indent="-357188" algn="just"/>
            <a:r>
              <a:rPr lang="en-US" dirty="0"/>
              <a:t>2. 	Member States shall ensure, at least for projects which are </a:t>
            </a:r>
            <a:r>
              <a:rPr lang="en-US" dirty="0" err="1"/>
              <a:t>recognised</a:t>
            </a:r>
            <a:r>
              <a:rPr lang="en-US" dirty="0"/>
              <a:t> as being of overriding public interest, that in the planning and permit-granting process, the construction and operation of plants and installations for the production of energy from </a:t>
            </a:r>
            <a:r>
              <a:rPr lang="en-US" b="1" dirty="0"/>
              <a:t>renewable sources </a:t>
            </a:r>
            <a:r>
              <a:rPr lang="en-US" dirty="0"/>
              <a:t>and the related grid infrastructure development </a:t>
            </a:r>
            <a:r>
              <a:rPr lang="en-US" b="1" dirty="0"/>
              <a:t>are given priority when balancing legal interests in the individual case</a:t>
            </a:r>
            <a:r>
              <a:rPr lang="en-US" dirty="0"/>
              <a:t>. Concerning species protection, the preceding sentence shall only apply if and to the extent that </a:t>
            </a:r>
            <a:r>
              <a:rPr lang="en-US" b="1" dirty="0"/>
              <a:t>appropriate species conservation measures contributing to the maintenance or restoration of the populations of the species at a favorable conservation status </a:t>
            </a:r>
            <a:r>
              <a:rPr lang="en-US" dirty="0"/>
              <a:t>are undertaken and sufficient financial resources as well as areas are made available for that purpose</a:t>
            </a:r>
          </a:p>
        </p:txBody>
      </p:sp>
      <p:sp>
        <p:nvSpPr>
          <p:cNvPr id="6" name="Rectangle 5">
            <a:extLst>
              <a:ext uri="{FF2B5EF4-FFF2-40B4-BE49-F238E27FC236}">
                <a16:creationId xmlns:a16="http://schemas.microsoft.com/office/drawing/2014/main" id="{263F5328-F400-6F81-ACD5-1B3ED4C8B32A}"/>
              </a:ext>
            </a:extLst>
          </p:cNvPr>
          <p:cNvSpPr/>
          <p:nvPr/>
        </p:nvSpPr>
        <p:spPr>
          <a:xfrm>
            <a:off x="4295800" y="5503415"/>
            <a:ext cx="2232248" cy="21602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4826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73684-30BB-99E7-2516-E287F9D8ACC3}"/>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350F4A5F-3110-325A-118E-B3FDAC656FFB}"/>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Overriding Public Interest in the amended/prolonged Emergency Regulation | Art. 3</a:t>
            </a:r>
          </a:p>
        </p:txBody>
      </p:sp>
      <p:pic>
        <p:nvPicPr>
          <p:cNvPr id="3078" name="Picture 7">
            <a:extLst>
              <a:ext uri="{FF2B5EF4-FFF2-40B4-BE49-F238E27FC236}">
                <a16:creationId xmlns:a16="http://schemas.microsoft.com/office/drawing/2014/main" id="{358FFD85-3A60-8F14-2DA7-9BA1834C45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C9E0C78-D2A5-8E9A-D149-EC3BB02973AC}"/>
              </a:ext>
            </a:extLst>
          </p:cNvPr>
          <p:cNvSpPr txBox="1"/>
          <p:nvPr/>
        </p:nvSpPr>
        <p:spPr>
          <a:xfrm>
            <a:off x="412945" y="1028343"/>
            <a:ext cx="9667389" cy="3416320"/>
          </a:xfrm>
          <a:prstGeom prst="rect">
            <a:avLst/>
          </a:prstGeom>
          <a:noFill/>
        </p:spPr>
        <p:txBody>
          <a:bodyPr wrap="square">
            <a:spAutoFit/>
          </a:bodyPr>
          <a:lstStyle/>
          <a:p>
            <a:pPr marL="357188" indent="-357188" algn="just"/>
            <a:r>
              <a:rPr lang="en-US" dirty="0"/>
              <a:t>1. 	[Not prolonged since the deadline for the transposition to national laws of the same Art. 16f of REDIII was 1 July 2024, see Art. 5(1) of Dir EU 2023/2413 of 18 Oct 2023]</a:t>
            </a:r>
          </a:p>
          <a:p>
            <a:pPr marL="357188" indent="-357188" algn="just"/>
            <a:endParaRPr lang="en-US" dirty="0"/>
          </a:p>
          <a:p>
            <a:pPr marL="357188" indent="-357188" algn="just"/>
            <a:r>
              <a:rPr lang="en-US" dirty="0"/>
              <a:t>2. 	Member States shall ensure, </a:t>
            </a:r>
            <a:r>
              <a:rPr lang="en-US" strike="dblStrike" dirty="0">
                <a:solidFill>
                  <a:srgbClr val="C00000"/>
                </a:solidFill>
              </a:rPr>
              <a:t>at least </a:t>
            </a:r>
            <a:r>
              <a:rPr lang="en-US" dirty="0"/>
              <a:t>for projects which are </a:t>
            </a:r>
            <a:r>
              <a:rPr lang="en-US" dirty="0" err="1"/>
              <a:t>recognised</a:t>
            </a:r>
            <a:r>
              <a:rPr lang="en-US" dirty="0"/>
              <a:t> as being of overriding public interest, that in the planning and permit-granting process, the construction and operation of plants and installations for the production of energy from </a:t>
            </a:r>
            <a:r>
              <a:rPr lang="en-US" b="1" dirty="0"/>
              <a:t>renewable sources </a:t>
            </a:r>
            <a:r>
              <a:rPr lang="en-US" dirty="0"/>
              <a:t>and the related grid infrastructure development </a:t>
            </a:r>
            <a:r>
              <a:rPr lang="en-US" b="1" dirty="0"/>
              <a:t>are given priority when balancing legal interests in the individual case</a:t>
            </a:r>
            <a:r>
              <a:rPr lang="en-US" dirty="0"/>
              <a:t>. Concerning species protection, the </a:t>
            </a:r>
            <a:r>
              <a:rPr lang="en-US" strike="dblStrike" dirty="0">
                <a:solidFill>
                  <a:srgbClr val="C00000"/>
                </a:solidFill>
              </a:rPr>
              <a:t>preceding sentence</a:t>
            </a:r>
            <a:r>
              <a:rPr lang="en-US" dirty="0">
                <a:solidFill>
                  <a:srgbClr val="C00000"/>
                </a:solidFill>
              </a:rPr>
              <a:t>  first subparagraph </a:t>
            </a:r>
            <a:r>
              <a:rPr lang="en-US" dirty="0"/>
              <a:t>shall only apply if and to the extent that </a:t>
            </a:r>
            <a:r>
              <a:rPr lang="en-US" b="1" dirty="0"/>
              <a:t>appropriate species conservation measures contributing to the maintenance or restoration of the populations of the species at a </a:t>
            </a:r>
            <a:r>
              <a:rPr lang="en-US" b="1" dirty="0" err="1"/>
              <a:t>favourable</a:t>
            </a:r>
            <a:r>
              <a:rPr lang="en-US" b="1" dirty="0"/>
              <a:t> conservation status </a:t>
            </a:r>
            <a:r>
              <a:rPr lang="en-US" dirty="0"/>
              <a:t>are undertaken and sufficient financial resources as well as areas are made available for that purpose</a:t>
            </a:r>
          </a:p>
        </p:txBody>
      </p:sp>
    </p:spTree>
    <p:extLst>
      <p:ext uri="{BB962C8B-B14F-4D97-AF65-F5344CB8AC3E}">
        <p14:creationId xmlns:p14="http://schemas.microsoft.com/office/powerpoint/2010/main" val="1744434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44133-0E61-E8DC-0F01-67447B3E9EFE}"/>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F506B737-F838-0629-79F4-BF17527B7D58}"/>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Overriding Public Interest in the amended/prolonged Emergency Regulation | Art. 3a</a:t>
            </a:r>
          </a:p>
        </p:txBody>
      </p:sp>
      <p:pic>
        <p:nvPicPr>
          <p:cNvPr id="3078" name="Picture 7">
            <a:extLst>
              <a:ext uri="{FF2B5EF4-FFF2-40B4-BE49-F238E27FC236}">
                <a16:creationId xmlns:a16="http://schemas.microsoft.com/office/drawing/2014/main" id="{A97F6A13-68A3-0B2D-23D1-F3A10C2BFD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2A38B3C-6F0A-7AFC-4106-402F4383995A}"/>
              </a:ext>
            </a:extLst>
          </p:cNvPr>
          <p:cNvSpPr txBox="1"/>
          <p:nvPr/>
        </p:nvSpPr>
        <p:spPr>
          <a:xfrm>
            <a:off x="412945" y="1028343"/>
            <a:ext cx="9667389" cy="4755148"/>
          </a:xfrm>
          <a:prstGeom prst="rect">
            <a:avLst/>
          </a:prstGeom>
          <a:noFill/>
        </p:spPr>
        <p:txBody>
          <a:bodyPr wrap="square">
            <a:spAutoFit/>
          </a:bodyPr>
          <a:lstStyle/>
          <a:p>
            <a:pPr algn="ctr">
              <a:spcBef>
                <a:spcPts val="600"/>
              </a:spcBef>
            </a:pPr>
            <a:r>
              <a:rPr lang="en-US"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Article 3a</a:t>
            </a:r>
            <a:endPar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spcBef>
                <a:spcPts val="600"/>
              </a:spcBef>
            </a:pPr>
            <a:r>
              <a:rPr lang="en-US"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Absence of alternative or satisfactory solutions</a:t>
            </a:r>
            <a:endPar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57188" indent="-357188" algn="just">
              <a:spcBef>
                <a:spcPts val="600"/>
              </a:spcBef>
            </a:pP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 	When assessing whether there are </a:t>
            </a:r>
            <a:r>
              <a:rPr lang="en-US"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no satisfactory alternative solutions </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to a project for a plant or installation for the production of energy from renewable sources and its connection to the grid </a:t>
            </a:r>
            <a:r>
              <a:rPr lang="en-US"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for the purposes of Articles 6(4) </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and 16(1) of Directive 92/43/EEC, Article 4(7) of Directive 2000/60/EC and Article 9(1) of Directive 2009/147/EC, this condition may be considered as being fulfilled if there are no satisfactory alternative solutions capable of achieving the same objective of the project in question, notably in terms of development </a:t>
            </a:r>
            <a:r>
              <a:rPr lang="en-US"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of the same renewable energy capacity through the same energy technology within the same or similar timeframe and without resulting in significantly higher costs.</a:t>
            </a:r>
          </a:p>
          <a:p>
            <a:pPr marL="357188" indent="-357188" algn="just">
              <a:spcBef>
                <a:spcPts val="600"/>
              </a:spcBef>
            </a:pP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2. 	When assessing whether there are no satisfactory alternative solutions to a grid infrastructure project which is necessary to integrate renewables into the electricity system, for the purposes of Articles 6(4) and 16(1) of Directive 92/43/EEC, Article 4(7) of Directive 2000/60/EC and Article 9(1) of Directive 2009/147/EC, this condition may be considered fulfilled if there are no satisfactory alternative solutions capable of achieving the same objective of the project in question within the same or similar timeframe and without resulting in significantly higher costs.</a:t>
            </a:r>
          </a:p>
        </p:txBody>
      </p:sp>
      <p:sp>
        <p:nvSpPr>
          <p:cNvPr id="3" name="TextBox 2">
            <a:extLst>
              <a:ext uri="{FF2B5EF4-FFF2-40B4-BE49-F238E27FC236}">
                <a16:creationId xmlns:a16="http://schemas.microsoft.com/office/drawing/2014/main" id="{1EBA7943-DEE7-984E-48F9-77CA0418D4E5}"/>
              </a:ext>
            </a:extLst>
          </p:cNvPr>
          <p:cNvSpPr txBox="1"/>
          <p:nvPr/>
        </p:nvSpPr>
        <p:spPr>
          <a:xfrm>
            <a:off x="767408" y="5949280"/>
            <a:ext cx="9307349" cy="641394"/>
          </a:xfrm>
          <a:prstGeom prst="rect">
            <a:avLst/>
          </a:prstGeom>
          <a:noFill/>
        </p:spPr>
        <p:txBody>
          <a:bodyPr wrap="square">
            <a:spAutoFit/>
          </a:bodyPr>
          <a:lstStyle/>
          <a:p>
            <a:pPr marR="65405" lvl="0" algn="just">
              <a:lnSpc>
                <a:spcPct val="101000"/>
              </a:lnSpc>
              <a:buSzPts val="1050"/>
              <a:tabLst>
                <a:tab pos="521970" algn="l"/>
              </a:tabLst>
            </a:pPr>
            <a:r>
              <a:rPr lang="en-US" sz="1800" i="1" spc="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De</a:t>
            </a:r>
            <a:r>
              <a:rPr lang="en-US" sz="1800" spc="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a:t>
            </a:r>
            <a:r>
              <a:rPr lang="en-US" sz="1800" i="1" spc="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facto</a:t>
            </a:r>
            <a:r>
              <a:rPr lang="en-US" sz="1800" spc="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this leaves project developers </a:t>
            </a:r>
            <a:r>
              <a:rPr lang="en-US" dirty="0">
                <a:solidFill>
                  <a:srgbClr val="00B0F0"/>
                </a:solidFill>
                <a:latin typeface="Calibri" panose="020F0502020204030204" pitchFamily="34" charset="0"/>
                <a:cs typeface="Calibri" panose="020F0502020204030204" pitchFamily="34" charset="0"/>
              </a:rPr>
              <a:t>mostly with only </a:t>
            </a:r>
            <a:r>
              <a:rPr lang="en-US" sz="1800" spc="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the 3rd condition – implement compensatory measures – to fulfil.</a:t>
            </a:r>
            <a:endParaRPr lang="en-US" sz="2000" spc="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id="{C788B319-526C-059E-3FD0-29E29326B3C6}"/>
              </a:ext>
            </a:extLst>
          </p:cNvPr>
          <p:cNvSpPr/>
          <p:nvPr/>
        </p:nvSpPr>
        <p:spPr>
          <a:xfrm>
            <a:off x="423994" y="6050265"/>
            <a:ext cx="288032" cy="1316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007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DD76D-2E2A-0D20-8E25-454DFE62A285}"/>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329E04A8-97BE-F3C5-1C1F-9E5AF1346BAB}"/>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Overriding Public Interest in the amended/prolonged Emergency Regulation | Art. 3a (cont.)</a:t>
            </a:r>
          </a:p>
        </p:txBody>
      </p:sp>
      <p:pic>
        <p:nvPicPr>
          <p:cNvPr id="3078" name="Picture 7">
            <a:extLst>
              <a:ext uri="{FF2B5EF4-FFF2-40B4-BE49-F238E27FC236}">
                <a16:creationId xmlns:a16="http://schemas.microsoft.com/office/drawing/2014/main" id="{F0E9313A-3A8E-4910-0E30-5AD7533A38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39B914F-2ECD-835C-EC3B-39DCF4DF1FA7}"/>
              </a:ext>
            </a:extLst>
          </p:cNvPr>
          <p:cNvSpPr txBox="1"/>
          <p:nvPr/>
        </p:nvSpPr>
        <p:spPr>
          <a:xfrm>
            <a:off x="412945" y="1028343"/>
            <a:ext cx="9667389" cy="3570208"/>
          </a:xfrm>
          <a:prstGeom prst="rect">
            <a:avLst/>
          </a:prstGeom>
          <a:noFill/>
        </p:spPr>
        <p:txBody>
          <a:bodyPr wrap="square">
            <a:spAutoFit/>
          </a:bodyPr>
          <a:lstStyle/>
          <a:p>
            <a:pPr algn="ctr">
              <a:spcBef>
                <a:spcPts val="600"/>
              </a:spcBef>
            </a:pPr>
            <a:r>
              <a:rPr lang="en-US"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Article 3a</a:t>
            </a:r>
            <a:endPar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spcBef>
                <a:spcPts val="600"/>
              </a:spcBef>
            </a:pPr>
            <a:r>
              <a:rPr lang="en-US"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Absence of alternative or satisfactory solutions</a:t>
            </a:r>
            <a:endPar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57188" indent="-357188" algn="just">
              <a:spcBef>
                <a:spcPts val="600"/>
              </a:spcBef>
            </a:pP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3. 	</a:t>
            </a:r>
            <a:r>
              <a:rPr lang="en-US"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When implementing compensatory measures </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for a project for a plant or installation for the production of energy from renewable sources, and the related grid infrastructure which is necessary to integrate renewables into the electricity system, </a:t>
            </a:r>
            <a:r>
              <a:rPr lang="en-US"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for the purpose of Article 6(4) </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of Directive 92/43/EEC, Member States </a:t>
            </a:r>
            <a:r>
              <a:rPr lang="en-US"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may allow for such compensatory measures to be carried out in parallel with the implementation of the project</a:t>
            </a:r>
            <a:r>
              <a:rPr lang="en-US"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unless there is clear evidence that a specific project would irreversibly affect the ecological processes essential for maintaining the structure and functions of the site and would compromise the overall coherence of the Natura2000 network before compensatory measures are put into place. </a:t>
            </a:r>
            <a:r>
              <a:rPr lang="en-US"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Member States may allow for those compensatory measures to be adapted over time, depending on whether the significant negative effects are expected to arise in the short, medium or long term.	</a:t>
            </a:r>
          </a:p>
        </p:txBody>
      </p:sp>
    </p:spTree>
    <p:extLst>
      <p:ext uri="{BB962C8B-B14F-4D97-AF65-F5344CB8AC3E}">
        <p14:creationId xmlns:p14="http://schemas.microsoft.com/office/powerpoint/2010/main" val="3817328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FAC99-DB66-8FF4-F0C1-ED6D6EC5D507}"/>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EF286870-D1B6-AC6A-AC21-A94D5694B6DA}"/>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Overriding Public Interest in REDIII, Art. 16f</a:t>
            </a:r>
          </a:p>
        </p:txBody>
      </p:sp>
      <p:pic>
        <p:nvPicPr>
          <p:cNvPr id="3078" name="Picture 7">
            <a:extLst>
              <a:ext uri="{FF2B5EF4-FFF2-40B4-BE49-F238E27FC236}">
                <a16:creationId xmlns:a16="http://schemas.microsoft.com/office/drawing/2014/main" id="{8A3539F2-F3B0-23B5-EAF5-17BFB9C26B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C69B817-5263-4594-271F-3AB46165AE74}"/>
              </a:ext>
            </a:extLst>
          </p:cNvPr>
          <p:cNvSpPr txBox="1"/>
          <p:nvPr/>
        </p:nvSpPr>
        <p:spPr>
          <a:xfrm>
            <a:off x="412945" y="1028343"/>
            <a:ext cx="9667389" cy="4124206"/>
          </a:xfrm>
          <a:prstGeom prst="rect">
            <a:avLst/>
          </a:prstGeom>
          <a:noFill/>
        </p:spPr>
        <p:txBody>
          <a:bodyPr wrap="square">
            <a:spAutoFit/>
          </a:bodyPr>
          <a:lstStyle/>
          <a:p>
            <a:pPr marL="357188" indent="-357188" algn="ctr">
              <a:spcBef>
                <a:spcPts val="600"/>
              </a:spcBef>
            </a:pPr>
            <a:r>
              <a:rPr lang="en-US" sz="1800" dirty="0">
                <a:effectLst/>
                <a:latin typeface="Times New Roman" panose="02020603050405020304" pitchFamily="18" charset="0"/>
                <a:ea typeface="Times New Roman" panose="02020603050405020304" pitchFamily="18" charset="0"/>
              </a:rPr>
              <a:t>	</a:t>
            </a:r>
            <a:r>
              <a:rPr lang="en-US" sz="1800" b="1" dirty="0">
                <a:latin typeface="Arial" panose="020B0604020202020204" pitchFamily="34" charset="0"/>
                <a:cs typeface="Arial" panose="020B0604020202020204" pitchFamily="34" charset="0"/>
              </a:rPr>
              <a:t> </a:t>
            </a:r>
            <a:r>
              <a:rPr lang="en-US" b="0" i="1" u="none" strike="noStrike" baseline="0" dirty="0">
                <a:solidFill>
                  <a:srgbClr val="000000"/>
                </a:solidFill>
                <a:ea typeface="Calibri" panose="020F0502020204030204" pitchFamily="34" charset="0"/>
                <a:cs typeface="Calibri" panose="020F0502020204030204" pitchFamily="34" charset="0"/>
              </a:rPr>
              <a:t>Article 16f</a:t>
            </a:r>
            <a:endParaRPr lang="en-US" b="0" i="0" u="none" strike="noStrike" baseline="0" dirty="0">
              <a:solidFill>
                <a:srgbClr val="000000"/>
              </a:solidFill>
              <a:ea typeface="Calibri" panose="020F0502020204030204" pitchFamily="34" charset="0"/>
              <a:cs typeface="Calibri" panose="020F0502020204030204" pitchFamily="34" charset="0"/>
            </a:endParaRPr>
          </a:p>
          <a:p>
            <a:pPr marL="357188" indent="-357188" algn="ctr">
              <a:spcBef>
                <a:spcPts val="600"/>
              </a:spcBef>
            </a:pPr>
            <a:r>
              <a:rPr lang="en-US" sz="1800" b="1" dirty="0">
                <a:cs typeface="Arial" panose="020B0604020202020204" pitchFamily="34" charset="0"/>
              </a:rPr>
              <a:t>Overriding Public Interest </a:t>
            </a:r>
          </a:p>
          <a:p>
            <a:pPr marL="357188" indent="-357188" algn="just">
              <a:spcBef>
                <a:spcPts val="600"/>
              </a:spcBef>
            </a:pPr>
            <a:r>
              <a:rPr lang="en-US" sz="1800" dirty="0">
                <a:effectLst/>
                <a:ea typeface="Calibri" panose="020F0502020204030204" pitchFamily="34" charset="0"/>
                <a:cs typeface="Calibri" panose="020F0502020204030204" pitchFamily="34" charset="0"/>
              </a:rPr>
              <a:t>	By</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21</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February</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2024,</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until</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climate neutrality is</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achieved,</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Member States</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shall</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ensure</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that,</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in</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the</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permit-granting</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procedure,</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the planning, construction and operation of renewable energy plants, the connection</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of</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such</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plants</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to</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the</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grid,</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the</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related</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grid</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itself,</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and storage</a:t>
            </a:r>
            <a:r>
              <a:rPr lang="en-US" sz="1800" spc="18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assets</a:t>
            </a:r>
            <a:r>
              <a:rPr lang="en-US" sz="1800" spc="18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are</a:t>
            </a:r>
            <a:r>
              <a:rPr lang="en-US" sz="1800" b="1" spc="175"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presumed</a:t>
            </a:r>
            <a:r>
              <a:rPr lang="en-US" sz="1800" b="1" spc="19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as</a:t>
            </a:r>
            <a:r>
              <a:rPr lang="en-US" sz="1800" b="1" spc="18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being</a:t>
            </a:r>
            <a:r>
              <a:rPr lang="en-US" sz="1800" b="1" spc="195"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in</a:t>
            </a:r>
            <a:r>
              <a:rPr lang="en-US" sz="1800" b="1" spc="19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the</a:t>
            </a:r>
            <a:r>
              <a:rPr lang="en-US" sz="1800" b="1" spc="18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overriding</a:t>
            </a:r>
            <a:r>
              <a:rPr lang="en-US" sz="1800" b="1" spc="19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public</a:t>
            </a:r>
            <a:r>
              <a:rPr lang="en-US" sz="1800" b="1" spc="185"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interest and serving public health and safety when balancing legal interests in individual</a:t>
            </a:r>
            <a:r>
              <a:rPr lang="en-US" sz="1800" b="1" spc="20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cases</a:t>
            </a:r>
            <a:r>
              <a:rPr lang="en-US" sz="1800" b="1" spc="20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for</a:t>
            </a:r>
            <a:r>
              <a:rPr lang="en-US" sz="1800" b="1" spc="20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the</a:t>
            </a:r>
            <a:r>
              <a:rPr lang="en-US" sz="1800" b="1" spc="20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purposes</a:t>
            </a:r>
            <a:r>
              <a:rPr lang="en-US" sz="1800" b="1" spc="20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of</a:t>
            </a:r>
            <a:r>
              <a:rPr lang="en-US" sz="1800" b="1" spc="20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Article</a:t>
            </a:r>
            <a:r>
              <a:rPr lang="en-US" sz="1800" b="1" spc="200" dirty="0">
                <a:effectLst/>
                <a:ea typeface="Calibri" panose="020F0502020204030204" pitchFamily="34" charset="0"/>
                <a:cs typeface="Calibri" panose="020F0502020204030204" pitchFamily="34" charset="0"/>
              </a:rPr>
              <a:t> </a:t>
            </a:r>
            <a:r>
              <a:rPr lang="en-US" sz="1800" b="1" dirty="0">
                <a:effectLst/>
                <a:ea typeface="Calibri" panose="020F0502020204030204" pitchFamily="34" charset="0"/>
                <a:cs typeface="Calibri" panose="020F0502020204030204" pitchFamily="34" charset="0"/>
              </a:rPr>
              <a:t>6(4)</a:t>
            </a:r>
            <a:r>
              <a:rPr lang="en-US" sz="1800" b="1"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and</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Article</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16(1), point (c), of Directive 92/43/EEC, Article 4(7) of Directive 2000/60/EC and Article 9(1), point (a), of Directive 2009/147/EC. Member States may, </a:t>
            </a:r>
            <a:r>
              <a:rPr lang="en-US" sz="1800" u="sng" dirty="0">
                <a:effectLst/>
                <a:ea typeface="Calibri" panose="020F0502020204030204" pitchFamily="34" charset="0"/>
                <a:cs typeface="Calibri" panose="020F0502020204030204" pitchFamily="34" charset="0"/>
              </a:rPr>
              <a:t>in duly justified and specific circumstances, restrict the application of this Article to certain parts of their territory</a:t>
            </a:r>
            <a:r>
              <a:rPr lang="en-US" sz="1800" dirty="0">
                <a:effectLst/>
                <a:ea typeface="Calibri" panose="020F0502020204030204" pitchFamily="34" charset="0"/>
                <a:cs typeface="Calibri" panose="020F0502020204030204" pitchFamily="34" charset="0"/>
              </a:rPr>
              <a:t>, to certain types of technology or to projects with certain technical characteristics in accordance</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with</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the</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priorities</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set</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out</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in</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their</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integrated</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national energy and climate plans submitted pursuant to Articles 3 and 14 of Regulation (EU) 2018/1999. Member States shall inform the</a:t>
            </a:r>
            <a:r>
              <a:rPr lang="en-US" sz="1800" spc="4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Commission</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of</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such</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restrictions,</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together</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with</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the</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reasons</a:t>
            </a:r>
            <a:r>
              <a:rPr lang="en-US" sz="1800" spc="200" dirty="0">
                <a:effectLst/>
                <a:ea typeface="Calibri" panose="020F0502020204030204" pitchFamily="34" charset="0"/>
                <a:cs typeface="Calibri" panose="020F0502020204030204" pitchFamily="34" charset="0"/>
              </a:rPr>
              <a:t> </a:t>
            </a:r>
            <a:r>
              <a:rPr lang="en-US" sz="1800" dirty="0">
                <a:effectLst/>
                <a:ea typeface="Calibri" panose="020F0502020204030204" pitchFamily="34" charset="0"/>
                <a:cs typeface="Calibri" panose="020F0502020204030204" pitchFamily="34" charset="0"/>
              </a:rPr>
              <a:t>therefor</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403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F7F57-A6EC-86DE-EBD1-2461C3F89ECD}"/>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F2558650-4C1F-33F7-3A05-DCA0FC5826A4}"/>
              </a:ext>
            </a:extLst>
          </p:cNvPr>
          <p:cNvSpPr txBox="1">
            <a:spLocks noChangeArrowheads="1"/>
          </p:cNvSpPr>
          <p:nvPr/>
        </p:nvSpPr>
        <p:spPr bwMode="auto">
          <a:xfrm>
            <a:off x="412945" y="404664"/>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Overriding Public Interest in in German law and court cases</a:t>
            </a:r>
          </a:p>
        </p:txBody>
      </p:sp>
      <p:pic>
        <p:nvPicPr>
          <p:cNvPr id="3078" name="Picture 7">
            <a:extLst>
              <a:ext uri="{FF2B5EF4-FFF2-40B4-BE49-F238E27FC236}">
                <a16:creationId xmlns:a16="http://schemas.microsoft.com/office/drawing/2014/main" id="{139BAB29-80F7-9B68-C876-01FA51AE26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16F52E0-519F-F9FB-6BB2-11B56EFF8F75}"/>
              </a:ext>
            </a:extLst>
          </p:cNvPr>
          <p:cNvSpPr txBox="1"/>
          <p:nvPr/>
        </p:nvSpPr>
        <p:spPr>
          <a:xfrm>
            <a:off x="407368" y="1281249"/>
            <a:ext cx="9667389" cy="4355038"/>
          </a:xfrm>
          <a:prstGeom prst="rect">
            <a:avLst/>
          </a:prstGeom>
          <a:noFill/>
        </p:spPr>
        <p:txBody>
          <a:bodyPr wrap="square">
            <a:spAutoFit/>
          </a:bodyPr>
          <a:lstStyle/>
          <a:p>
            <a:pPr marL="357188" indent="-357188" algn="just">
              <a:spcBef>
                <a:spcPts val="600"/>
              </a:spcBef>
            </a:pPr>
            <a:r>
              <a:rPr lang="en-US" sz="1800" dirty="0">
                <a:effectLst/>
                <a:latin typeface="Times New Roman" panose="02020603050405020304" pitchFamily="18" charset="0"/>
                <a:ea typeface="Times New Roman" panose="02020603050405020304" pitchFamily="18" charset="0"/>
              </a:rPr>
              <a:t>	</a:t>
            </a:r>
            <a:r>
              <a:rPr lang="en-US" b="1" dirty="0">
                <a:solidFill>
                  <a:srgbClr val="0070C0"/>
                </a:solidFill>
                <a:latin typeface="Calibri" panose="020F0502020204030204" pitchFamily="34" charset="0"/>
                <a:ea typeface="Calibri" panose="020F0502020204030204" pitchFamily="34" charset="0"/>
              </a:rPr>
              <a:t>The Thuringia Case </a:t>
            </a:r>
            <a:r>
              <a:rPr lang="en-US" dirty="0">
                <a:solidFill>
                  <a:srgbClr val="2C2D2C"/>
                </a:solidFill>
                <a:latin typeface="Calibri" panose="020F0502020204030204" pitchFamily="34" charset="0"/>
                <a:ea typeface="Calibri" panose="020F0502020204030204" pitchFamily="34" charset="0"/>
              </a:rPr>
              <a:t>(Federal Constitutional Court of Germany, 1 </a:t>
            </a:r>
            <a:r>
              <a:rPr lang="en-US" dirty="0" err="1">
                <a:solidFill>
                  <a:srgbClr val="2C2D2C"/>
                </a:solidFill>
                <a:latin typeface="Calibri" panose="020F0502020204030204" pitchFamily="34" charset="0"/>
                <a:ea typeface="Calibri" panose="020F0502020204030204" pitchFamily="34" charset="0"/>
              </a:rPr>
              <a:t>BvR</a:t>
            </a:r>
            <a:r>
              <a:rPr lang="en-US" dirty="0">
                <a:solidFill>
                  <a:srgbClr val="2C2D2C"/>
                </a:solidFill>
                <a:latin typeface="Calibri" panose="020F0502020204030204" pitchFamily="34" charset="0"/>
                <a:ea typeface="Calibri" panose="020F0502020204030204" pitchFamily="34" charset="0"/>
              </a:rPr>
              <a:t> 2661/21)</a:t>
            </a:r>
          </a:p>
          <a:p>
            <a:pPr marL="357188" indent="-357188" algn="just">
              <a:spcBef>
                <a:spcPts val="600"/>
              </a:spcBef>
            </a:pPr>
            <a:r>
              <a:rPr lang="en-US" dirty="0">
                <a:solidFill>
                  <a:srgbClr val="2C2D2C"/>
                </a:solidFill>
                <a:latin typeface="Calibri" panose="020F0502020204030204" pitchFamily="34" charset="0"/>
                <a:ea typeface="Calibri" panose="020F0502020204030204" pitchFamily="34" charset="0"/>
              </a:rPr>
              <a:t>	On November 10, 2022, the Court declared the ban on wind turbines in Thuringian forests unconstitutional and nullified. In its verdict, the </a:t>
            </a:r>
            <a:r>
              <a:rPr lang="en-US" dirty="0">
                <a:latin typeface="Calibri" panose="020F0502020204030204" pitchFamily="34" charset="0"/>
                <a:ea typeface="Calibri" panose="020F0502020204030204" pitchFamily="34" charset="0"/>
              </a:rPr>
              <a:t>Court referred to the federal law for the Special Significance of Renewable Energies noting that, </a:t>
            </a:r>
            <a:r>
              <a:rPr lang="en-US" b="1" dirty="0">
                <a:latin typeface="Calibri" panose="020F0502020204030204" pitchFamily="34" charset="0"/>
                <a:ea typeface="Calibri" panose="020F0502020204030204" pitchFamily="34" charset="0"/>
              </a:rPr>
              <a:t>the blanket ban in state law contradicts the overriding public interest </a:t>
            </a:r>
            <a:r>
              <a:rPr lang="en-US" dirty="0">
                <a:latin typeface="Calibri" panose="020F0502020204030204" pitchFamily="34" charset="0"/>
                <a:ea typeface="Calibri" panose="020F0502020204030204" pitchFamily="34" charset="0"/>
              </a:rPr>
              <a:t>in the expansion of renewable </a:t>
            </a:r>
            <a:r>
              <a:rPr lang="en-US" dirty="0">
                <a:solidFill>
                  <a:srgbClr val="2C2D2C"/>
                </a:solidFill>
                <a:latin typeface="Calibri" panose="020F0502020204030204" pitchFamily="34" charset="0"/>
                <a:ea typeface="Calibri" panose="020F0502020204030204" pitchFamily="34" charset="0"/>
              </a:rPr>
              <a:t>energies that had been put into federal law a few months earlier.</a:t>
            </a:r>
          </a:p>
          <a:p>
            <a:pPr marL="357188" indent="-357188" algn="just">
              <a:spcBef>
                <a:spcPts val="600"/>
              </a:spcBef>
            </a:pPr>
            <a:endParaRPr lang="en-US" dirty="0">
              <a:solidFill>
                <a:srgbClr val="2C2D2C"/>
              </a:solidFill>
              <a:latin typeface="Calibri" panose="020F0502020204030204" pitchFamily="34" charset="0"/>
              <a:ea typeface="Calibri" panose="020F0502020204030204" pitchFamily="34" charset="0"/>
            </a:endParaRPr>
          </a:p>
          <a:p>
            <a:pPr marL="357188" indent="-357188" algn="just">
              <a:spcBef>
                <a:spcPts val="600"/>
              </a:spcBef>
            </a:pPr>
            <a:r>
              <a:rPr lang="en-US" dirty="0">
                <a:solidFill>
                  <a:srgbClr val="2C2D2C"/>
                </a:solidFill>
                <a:latin typeface="Calibri" panose="020F0502020204030204" pitchFamily="34" charset="0"/>
                <a:ea typeface="Calibri" panose="020F0502020204030204" pitchFamily="34" charset="0"/>
              </a:rPr>
              <a:t>	</a:t>
            </a:r>
            <a:r>
              <a:rPr lang="en-US" b="1" dirty="0">
                <a:solidFill>
                  <a:srgbClr val="0070C0"/>
                </a:solidFill>
                <a:latin typeface="Calibri" panose="020F0502020204030204" pitchFamily="34" charset="0"/>
                <a:ea typeface="Calibri" panose="020F0502020204030204" pitchFamily="34" charset="0"/>
              </a:rPr>
              <a:t>The Greifswald-Case </a:t>
            </a:r>
            <a:r>
              <a:rPr lang="en-US" dirty="0">
                <a:solidFill>
                  <a:srgbClr val="2C2D2C"/>
                </a:solidFill>
                <a:latin typeface="Calibri" panose="020F0502020204030204" pitchFamily="34" charset="0"/>
                <a:ea typeface="Calibri" panose="020F0502020204030204" pitchFamily="34" charset="0"/>
              </a:rPr>
              <a:t>(A</a:t>
            </a:r>
            <a:r>
              <a:rPr lang="en-US" sz="1800" dirty="0">
                <a:solidFill>
                  <a:srgbClr val="2C2D2C"/>
                </a:solidFill>
                <a:effectLst/>
                <a:latin typeface="Calibri" panose="020F0502020204030204" pitchFamily="34" charset="0"/>
                <a:ea typeface="Calibri" panose="020F0502020204030204" pitchFamily="34" charset="0"/>
              </a:rPr>
              <a:t>dministrative court in Greifswald,</a:t>
            </a:r>
            <a:r>
              <a:rPr lang="en-US" dirty="0">
                <a:solidFill>
                  <a:srgbClr val="2C2D2C"/>
                </a:solidFill>
                <a:latin typeface="Calibri" panose="020F0502020204030204" pitchFamily="34" charset="0"/>
                <a:ea typeface="Calibri" panose="020F0502020204030204" pitchFamily="34" charset="0"/>
              </a:rPr>
              <a:t> Az. 5 K 171/22 OVG)</a:t>
            </a:r>
          </a:p>
          <a:p>
            <a:pPr marL="357188" indent="-357188" algn="just">
              <a:spcBef>
                <a:spcPts val="600"/>
              </a:spcBef>
            </a:pPr>
            <a:r>
              <a:rPr lang="en-US" dirty="0">
                <a:solidFill>
                  <a:srgbClr val="2C2D2C"/>
                </a:solidFill>
                <a:latin typeface="Calibri" panose="020F0502020204030204" pitchFamily="34" charset="0"/>
                <a:ea typeface="Calibri" panose="020F0502020204030204" pitchFamily="34" charset="0"/>
              </a:rPr>
              <a:t>	On </a:t>
            </a:r>
            <a:r>
              <a:rPr lang="en-US" sz="1800" dirty="0">
                <a:solidFill>
                  <a:srgbClr val="2C2D2C"/>
                </a:solidFill>
                <a:effectLst/>
                <a:latin typeface="Calibri" panose="020F0502020204030204" pitchFamily="34" charset="0"/>
                <a:ea typeface="Calibri" panose="020F0502020204030204" pitchFamily="34" charset="0"/>
              </a:rPr>
              <a:t>February 2023, the Court </a:t>
            </a:r>
            <a:r>
              <a:rPr lang="en-US" sz="1800" dirty="0">
                <a:effectLst/>
                <a:latin typeface="Calibri" panose="020F0502020204030204" pitchFamily="34" charset="0"/>
                <a:ea typeface="Calibri" panose="020F0502020204030204" pitchFamily="34" charset="0"/>
              </a:rPr>
              <a:t>issued a major ruling regarding the relationship between </a:t>
            </a:r>
            <a:r>
              <a:rPr lang="en-US" sz="1800" b="1" dirty="0">
                <a:effectLst/>
                <a:latin typeface="Calibri" panose="020F0502020204030204" pitchFamily="34" charset="0"/>
                <a:ea typeface="Calibri" panose="020F0502020204030204" pitchFamily="34" charset="0"/>
              </a:rPr>
              <a:t>wind energy and monument conservation</a:t>
            </a:r>
            <a:r>
              <a:rPr lang="en-US" sz="1800" dirty="0">
                <a:effectLst/>
                <a:latin typeface="Calibri" panose="020F0502020204030204" pitchFamily="34" charset="0"/>
                <a:ea typeface="Calibri" panose="020F0502020204030204" pitchFamily="34" charset="0"/>
              </a:rPr>
              <a:t>, favoring wind energy development.</a:t>
            </a:r>
            <a:r>
              <a:rPr lang="en-US" sz="1800" spc="-3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court</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determined</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that</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the</a:t>
            </a:r>
            <a:r>
              <a:rPr lang="en-US" sz="1800" spc="-1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visual</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impact</a:t>
            </a:r>
            <a:r>
              <a:rPr lang="en-US" sz="1800" spc="-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on</a:t>
            </a:r>
            <a:r>
              <a:rPr lang="en-US" sz="1800" spc="-30" dirty="0">
                <a:effectLst/>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protected monuments </a:t>
            </a:r>
            <a:r>
              <a:rPr lang="en-US" dirty="0">
                <a:solidFill>
                  <a:srgbClr val="2C2D2C"/>
                </a:solidFill>
                <a:latin typeface="Calibri" panose="020F0502020204030204" pitchFamily="34" charset="0"/>
                <a:ea typeface="Calibri" panose="020F0502020204030204" pitchFamily="34" charset="0"/>
              </a:rPr>
              <a:t>would not be significant and invoked the provision in the Renewable Energy Sources Act (§ 2 EEG) that prioritizes the public interest in expanding renewable energy.</a:t>
            </a:r>
          </a:p>
          <a:p>
            <a:pPr marL="357188" indent="-357188" algn="just">
              <a:spcBef>
                <a:spcPts val="600"/>
              </a:spcBef>
            </a:pPr>
            <a:r>
              <a:rPr lang="en-US" dirty="0">
                <a:solidFill>
                  <a:srgbClr val="2C2D2C"/>
                </a:solidFill>
                <a:latin typeface="Calibri" panose="020F0502020204030204" pitchFamily="34" charset="0"/>
                <a:ea typeface="Calibri" panose="020F0502020204030204" pitchFamily="34" charset="0"/>
              </a:rPr>
              <a:t>	</a:t>
            </a: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3941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034D6-01F1-6809-F6C5-B60C5FD360D6}"/>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62E92BB5-BE24-0CE3-2D00-3E5919799C7C}"/>
              </a:ext>
            </a:extLst>
          </p:cNvPr>
          <p:cNvSpPr txBox="1">
            <a:spLocks noChangeArrowheads="1"/>
          </p:cNvSpPr>
          <p:nvPr/>
        </p:nvSpPr>
        <p:spPr bwMode="auto">
          <a:xfrm>
            <a:off x="412945" y="404664"/>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Overriding Public Interest in in German law and court cases (cont.)</a:t>
            </a:r>
          </a:p>
        </p:txBody>
      </p:sp>
      <p:pic>
        <p:nvPicPr>
          <p:cNvPr id="3078" name="Picture 7">
            <a:extLst>
              <a:ext uri="{FF2B5EF4-FFF2-40B4-BE49-F238E27FC236}">
                <a16:creationId xmlns:a16="http://schemas.microsoft.com/office/drawing/2014/main" id="{C20A6605-67E7-551C-FB00-CB5161FE8B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CADDDEA-C9C8-EA15-A30C-19DEA04A561F}"/>
              </a:ext>
            </a:extLst>
          </p:cNvPr>
          <p:cNvSpPr txBox="1"/>
          <p:nvPr/>
        </p:nvSpPr>
        <p:spPr>
          <a:xfrm>
            <a:off x="407368" y="1281249"/>
            <a:ext cx="9667389" cy="5109091"/>
          </a:xfrm>
          <a:prstGeom prst="rect">
            <a:avLst/>
          </a:prstGeom>
          <a:noFill/>
        </p:spPr>
        <p:txBody>
          <a:bodyPr wrap="square">
            <a:spAutoFit/>
          </a:bodyPr>
          <a:lstStyle/>
          <a:p>
            <a:pPr marL="357188" indent="-357188" algn="just">
              <a:spcBef>
                <a:spcPts val="600"/>
              </a:spcBef>
            </a:pPr>
            <a:r>
              <a:rPr lang="en-US" sz="1800" dirty="0">
                <a:effectLst/>
                <a:latin typeface="Times New Roman" panose="02020603050405020304" pitchFamily="18" charset="0"/>
                <a:ea typeface="Times New Roman" panose="02020603050405020304" pitchFamily="18" charset="0"/>
              </a:rPr>
              <a:t>	</a:t>
            </a:r>
            <a:r>
              <a:rPr lang="en-US" b="1" dirty="0">
                <a:solidFill>
                  <a:srgbClr val="0070C0"/>
                </a:solidFill>
                <a:latin typeface="Calibri" panose="020F0502020204030204" pitchFamily="34" charset="0"/>
                <a:ea typeface="Calibri" panose="020F0502020204030204" pitchFamily="34" charset="0"/>
              </a:rPr>
              <a:t>The </a:t>
            </a:r>
            <a:r>
              <a:rPr lang="en-US" b="1" dirty="0" err="1">
                <a:solidFill>
                  <a:srgbClr val="0070C0"/>
                </a:solidFill>
                <a:latin typeface="Calibri" panose="020F0502020204030204" pitchFamily="34" charset="0"/>
                <a:ea typeface="Calibri" panose="020F0502020204030204" pitchFamily="34" charset="0"/>
              </a:rPr>
              <a:t>Butendiek</a:t>
            </a:r>
            <a:r>
              <a:rPr lang="en-US" b="1" dirty="0">
                <a:solidFill>
                  <a:srgbClr val="0070C0"/>
                </a:solidFill>
                <a:latin typeface="Calibri" panose="020F0502020204030204" pitchFamily="34" charset="0"/>
                <a:ea typeface="Calibri" panose="020F0502020204030204" pitchFamily="34" charset="0"/>
              </a:rPr>
              <a:t>-Case </a:t>
            </a:r>
            <a:r>
              <a:rPr lang="en-US" dirty="0">
                <a:solidFill>
                  <a:srgbClr val="2C2D2C"/>
                </a:solidFill>
                <a:latin typeface="Calibri" panose="020F0502020204030204" pitchFamily="34" charset="0"/>
                <a:ea typeface="Calibri" panose="020F0502020204030204" pitchFamily="34" charset="0"/>
              </a:rPr>
              <a:t>(A</a:t>
            </a:r>
            <a:r>
              <a:rPr lang="en-US" sz="1800" dirty="0">
                <a:solidFill>
                  <a:srgbClr val="2C2D2C"/>
                </a:solidFill>
                <a:effectLst/>
                <a:latin typeface="Calibri" panose="020F0502020204030204" pitchFamily="34" charset="0"/>
                <a:ea typeface="Calibri" panose="020F0502020204030204" pitchFamily="34" charset="0"/>
              </a:rPr>
              <a:t>dministrative</a:t>
            </a:r>
            <a:r>
              <a:rPr lang="en-US" sz="1800" spc="-3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court</a:t>
            </a:r>
            <a:r>
              <a:rPr lang="en-US" sz="1800" spc="-3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in</a:t>
            </a:r>
            <a:r>
              <a:rPr lang="en-US" sz="1800" spc="-30" dirty="0">
                <a:solidFill>
                  <a:srgbClr val="2C2D2C"/>
                </a:solidFill>
                <a:effectLst/>
                <a:latin typeface="Calibri" panose="020F0502020204030204" pitchFamily="34" charset="0"/>
                <a:ea typeface="Calibri" panose="020F0502020204030204" pitchFamily="34" charset="0"/>
              </a:rPr>
              <a:t> </a:t>
            </a:r>
            <a:r>
              <a:rPr lang="en-US" dirty="0">
                <a:solidFill>
                  <a:srgbClr val="2C2D2C"/>
                </a:solidFill>
                <a:latin typeface="Calibri" panose="020F0502020204030204" pitchFamily="34" charset="0"/>
                <a:ea typeface="Calibri" panose="020F0502020204030204" pitchFamily="34" charset="0"/>
              </a:rPr>
              <a:t>Cologne, </a:t>
            </a:r>
            <a:r>
              <a:rPr lang="sv-SE" dirty="0">
                <a:solidFill>
                  <a:srgbClr val="2C2D2C"/>
                </a:solidFill>
                <a:latin typeface="Calibri" panose="020F0502020204030204" pitchFamily="34" charset="0"/>
                <a:ea typeface="Calibri" panose="020F0502020204030204" pitchFamily="34" charset="0"/>
              </a:rPr>
              <a:t>Az. 14 L 387/22)</a:t>
            </a:r>
          </a:p>
          <a:p>
            <a:pPr marL="357188" indent="-357188" algn="just">
              <a:spcBef>
                <a:spcPts val="600"/>
              </a:spcBef>
            </a:pPr>
            <a:r>
              <a:rPr lang="sv-SE" sz="180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On</a:t>
            </a:r>
            <a:r>
              <a:rPr lang="en-US" sz="1800" spc="-6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24</a:t>
            </a:r>
            <a:r>
              <a:rPr lang="en-US" sz="1800" spc="-6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January</a:t>
            </a:r>
            <a:r>
              <a:rPr lang="en-US" sz="1800" spc="-4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2023</a:t>
            </a:r>
            <a:r>
              <a:rPr lang="en-US" sz="1800" spc="-3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the</a:t>
            </a:r>
            <a:r>
              <a:rPr lang="en-US" sz="1800" spc="-2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Court rejected</a:t>
            </a:r>
            <a:r>
              <a:rPr lang="en-US" sz="1800" spc="-3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an</a:t>
            </a:r>
            <a:r>
              <a:rPr lang="en-US" sz="1800" spc="-4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urgent</a:t>
            </a:r>
            <a:r>
              <a:rPr lang="en-US" sz="1800" spc="-3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request</a:t>
            </a:r>
            <a:r>
              <a:rPr lang="en-US" sz="1800" spc="-1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by</a:t>
            </a:r>
            <a:r>
              <a:rPr lang="en-US" sz="1800" spc="-2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nature</a:t>
            </a:r>
            <a:r>
              <a:rPr lang="en-US" sz="1800" spc="-3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conservancy groups concerning the continued operation of the offshore wind farm </a:t>
            </a:r>
            <a:r>
              <a:rPr lang="en-US" sz="1800" dirty="0" err="1">
                <a:solidFill>
                  <a:srgbClr val="2C2D2C"/>
                </a:solidFill>
                <a:effectLst/>
                <a:latin typeface="Calibri" panose="020F0502020204030204" pitchFamily="34" charset="0"/>
                <a:ea typeface="Calibri" panose="020F0502020204030204" pitchFamily="34" charset="0"/>
              </a:rPr>
              <a:t>Butendiek</a:t>
            </a:r>
            <a:r>
              <a:rPr lang="en-US" sz="1800" dirty="0">
                <a:solidFill>
                  <a:srgbClr val="2C2D2C"/>
                </a:solidFill>
                <a:effectLst/>
                <a:latin typeface="Calibri" panose="020F0502020204030204" pitchFamily="34" charset="0"/>
                <a:ea typeface="Calibri" panose="020F0502020204030204" pitchFamily="34" charset="0"/>
              </a:rPr>
              <a:t>. The wind farm, approved in 2002 and constructed between 2014 and 2015, consists of 80 wind tur- bines located</a:t>
            </a:r>
            <a:r>
              <a:rPr lang="en-US" sz="1800" spc="-2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approximately</a:t>
            </a:r>
            <a:r>
              <a:rPr lang="en-US" sz="1800" spc="-1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35</a:t>
            </a:r>
            <a:r>
              <a:rPr lang="en-US" sz="1800" spc="-1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km</a:t>
            </a:r>
            <a:r>
              <a:rPr lang="en-US" sz="1800" spc="-1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off</a:t>
            </a:r>
            <a:r>
              <a:rPr lang="en-US" sz="1800" spc="-2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the</a:t>
            </a:r>
            <a:r>
              <a:rPr lang="en-US" sz="1800" spc="-1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coast</a:t>
            </a:r>
            <a:r>
              <a:rPr lang="en-US" sz="1800" spc="-1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of</a:t>
            </a:r>
            <a:r>
              <a:rPr lang="en-US" sz="1800" spc="-2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Sylt</a:t>
            </a:r>
            <a:r>
              <a:rPr lang="en-US" sz="1800" spc="-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Island</a:t>
            </a:r>
            <a:r>
              <a:rPr lang="en-US" sz="1800" spc="-1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in</a:t>
            </a:r>
            <a:r>
              <a:rPr lang="en-US" sz="1800" spc="-2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the</a:t>
            </a:r>
            <a:r>
              <a:rPr lang="en-US" sz="1800" spc="-1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North</a:t>
            </a:r>
            <a:r>
              <a:rPr lang="en-US" sz="1800" spc="-2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Sea.</a:t>
            </a:r>
            <a:r>
              <a:rPr lang="en-US" sz="1800" spc="-20" dirty="0">
                <a:solidFill>
                  <a:srgbClr val="2C2D2C"/>
                </a:solidFill>
                <a:effectLst/>
                <a:latin typeface="Calibri" panose="020F0502020204030204" pitchFamily="34" charset="0"/>
                <a:ea typeface="Calibri" panose="020F0502020204030204" pitchFamily="34" charset="0"/>
              </a:rPr>
              <a:t> </a:t>
            </a:r>
            <a:r>
              <a:rPr lang="en-US" sz="1800" u="sng" dirty="0">
                <a:solidFill>
                  <a:srgbClr val="2C2D2C"/>
                </a:solidFill>
                <a:effectLst/>
                <a:latin typeface="Calibri" panose="020F0502020204030204" pitchFamily="34" charset="0"/>
                <a:ea typeface="Calibri" panose="020F0502020204030204" pitchFamily="34" charset="0"/>
              </a:rPr>
              <a:t>It</a:t>
            </a:r>
            <a:r>
              <a:rPr lang="en-US" sz="1800" u="sng" spc="-15" dirty="0">
                <a:solidFill>
                  <a:srgbClr val="2C2D2C"/>
                </a:solidFill>
                <a:effectLst/>
                <a:latin typeface="Calibri" panose="020F0502020204030204" pitchFamily="34" charset="0"/>
                <a:ea typeface="Calibri" panose="020F0502020204030204" pitchFamily="34" charset="0"/>
              </a:rPr>
              <a:t> </a:t>
            </a:r>
            <a:r>
              <a:rPr lang="en-US" sz="1800" u="sng" dirty="0">
                <a:solidFill>
                  <a:srgbClr val="2C2D2C"/>
                </a:solidFill>
                <a:effectLst/>
                <a:latin typeface="Calibri" panose="020F0502020204030204" pitchFamily="34" charset="0"/>
                <a:ea typeface="Calibri" panose="020F0502020204030204" pitchFamily="34" charset="0"/>
              </a:rPr>
              <a:t>falls</a:t>
            </a:r>
            <a:r>
              <a:rPr lang="en-US" sz="1800" u="sng" spc="-5" dirty="0">
                <a:solidFill>
                  <a:srgbClr val="2C2D2C"/>
                </a:solidFill>
                <a:effectLst/>
                <a:latin typeface="Calibri" panose="020F0502020204030204" pitchFamily="34" charset="0"/>
                <a:ea typeface="Calibri" panose="020F0502020204030204" pitchFamily="34" charset="0"/>
              </a:rPr>
              <a:t> </a:t>
            </a:r>
            <a:r>
              <a:rPr lang="en-US" sz="1800" u="sng" dirty="0">
                <a:solidFill>
                  <a:srgbClr val="2C2D2C"/>
                </a:solidFill>
                <a:effectLst/>
                <a:latin typeface="Calibri" panose="020F0502020204030204" pitchFamily="34" charset="0"/>
                <a:ea typeface="Calibri" panose="020F0502020204030204" pitchFamily="34" charset="0"/>
              </a:rPr>
              <a:t>within</a:t>
            </a:r>
            <a:r>
              <a:rPr lang="en-US" sz="1800" u="sng" spc="-25" dirty="0">
                <a:solidFill>
                  <a:srgbClr val="2C2D2C"/>
                </a:solidFill>
                <a:effectLst/>
                <a:latin typeface="Calibri" panose="020F0502020204030204" pitchFamily="34" charset="0"/>
                <a:ea typeface="Calibri" panose="020F0502020204030204" pitchFamily="34" charset="0"/>
              </a:rPr>
              <a:t> </a:t>
            </a:r>
            <a:r>
              <a:rPr lang="en-US" sz="1800" u="sng" dirty="0">
                <a:solidFill>
                  <a:srgbClr val="2C2D2C"/>
                </a:solidFill>
                <a:effectLst/>
                <a:latin typeface="Calibri" panose="020F0502020204030204" pitchFamily="34" charset="0"/>
                <a:ea typeface="Calibri" panose="020F0502020204030204" pitchFamily="34" charset="0"/>
              </a:rPr>
              <a:t>the</a:t>
            </a:r>
            <a:r>
              <a:rPr lang="en-US" sz="1800" u="sng" spc="-15" dirty="0">
                <a:solidFill>
                  <a:srgbClr val="2C2D2C"/>
                </a:solidFill>
                <a:effectLst/>
                <a:latin typeface="Calibri" panose="020F0502020204030204" pitchFamily="34" charset="0"/>
                <a:ea typeface="Calibri" panose="020F0502020204030204" pitchFamily="34" charset="0"/>
              </a:rPr>
              <a:t> </a:t>
            </a:r>
            <a:r>
              <a:rPr lang="en-US" sz="1800" u="sng" dirty="0">
                <a:solidFill>
                  <a:srgbClr val="2C2D2C"/>
                </a:solidFill>
                <a:effectLst/>
                <a:latin typeface="Calibri" panose="020F0502020204030204" pitchFamily="34" charset="0"/>
                <a:ea typeface="Calibri" panose="020F0502020204030204" pitchFamily="34" charset="0"/>
              </a:rPr>
              <a:t>Eastern German Bight, which was designated as a European bird protection area in April 2005 </a:t>
            </a:r>
            <a:r>
              <a:rPr lang="en-US" sz="1800" dirty="0">
                <a:solidFill>
                  <a:srgbClr val="2C2D2C"/>
                </a:solidFill>
                <a:effectLst/>
                <a:latin typeface="Calibri" panose="020F0502020204030204" pitchFamily="34" charset="0"/>
                <a:ea typeface="Calibri" panose="020F0502020204030204" pitchFamily="34" charset="0"/>
              </a:rPr>
              <a:t>(after the approval of the wind farm in 2002). This area is of great importance for common and red-throated divers (waterbirds) in the German North Sea.</a:t>
            </a:r>
          </a:p>
          <a:p>
            <a:pPr marL="357188" indent="-357188" algn="just">
              <a:spcBef>
                <a:spcPts val="600"/>
              </a:spcBef>
            </a:pPr>
            <a:r>
              <a:rPr lang="en-US" sz="1800" dirty="0">
                <a:solidFill>
                  <a:srgbClr val="2C2D2C"/>
                </a:solidFill>
                <a:effectLst/>
                <a:latin typeface="Calibri" panose="020F0502020204030204" pitchFamily="34" charset="0"/>
                <a:ea typeface="Calibri" panose="020F0502020204030204" pitchFamily="34" charset="0"/>
              </a:rPr>
              <a:t>	The court rejected this urgent request, </a:t>
            </a:r>
            <a:r>
              <a:rPr lang="en-US" sz="1800" u="sng" dirty="0">
                <a:solidFill>
                  <a:srgbClr val="2C2D2C"/>
                </a:solidFill>
                <a:effectLst/>
                <a:latin typeface="Calibri" panose="020F0502020204030204" pitchFamily="34" charset="0"/>
                <a:ea typeface="Calibri" panose="020F0502020204030204" pitchFamily="34" charset="0"/>
              </a:rPr>
              <a:t>stating that the </a:t>
            </a:r>
            <a:r>
              <a:rPr lang="en-US" sz="1800" u="sng" dirty="0" err="1">
                <a:solidFill>
                  <a:srgbClr val="2C2D2C"/>
                </a:solidFill>
                <a:effectLst/>
                <a:latin typeface="Calibri" panose="020F0502020204030204" pitchFamily="34" charset="0"/>
                <a:ea typeface="Calibri" panose="020F0502020204030204" pitchFamily="34" charset="0"/>
              </a:rPr>
              <a:t>BfN</a:t>
            </a:r>
            <a:r>
              <a:rPr lang="en-US" sz="1800" u="sng" dirty="0">
                <a:solidFill>
                  <a:srgbClr val="2C2D2C"/>
                </a:solidFill>
                <a:effectLst/>
                <a:latin typeface="Calibri" panose="020F0502020204030204" pitchFamily="34" charset="0"/>
                <a:ea typeface="Calibri" panose="020F0502020204030204" pitchFamily="34" charset="0"/>
              </a:rPr>
              <a:t> correctly prioritized the public interest in electricity generation from renewable energy sources </a:t>
            </a:r>
            <a:r>
              <a:rPr lang="en-US" sz="1800" dirty="0">
                <a:solidFill>
                  <a:srgbClr val="2C2D2C"/>
                </a:solidFill>
                <a:effectLst/>
                <a:latin typeface="Calibri" panose="020F0502020204030204" pitchFamily="34" charset="0"/>
                <a:ea typeface="Calibri" panose="020F0502020204030204" pitchFamily="34" charset="0"/>
              </a:rPr>
              <a:t>and cited the provision of the Wind Energy at Sea</a:t>
            </a:r>
            <a:r>
              <a:rPr lang="en-US" sz="1800" spc="8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Act</a:t>
            </a:r>
            <a:r>
              <a:rPr lang="en-US" sz="1800" spc="7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that</a:t>
            </a:r>
            <a:r>
              <a:rPr lang="en-US" sz="1800" spc="7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came</a:t>
            </a:r>
            <a:r>
              <a:rPr lang="en-US" sz="1800" spc="7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into</a:t>
            </a:r>
            <a:r>
              <a:rPr lang="en-US" sz="1800" spc="8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effect</a:t>
            </a:r>
            <a:r>
              <a:rPr lang="en-US" sz="1800" spc="8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on</a:t>
            </a:r>
            <a:r>
              <a:rPr lang="en-US" sz="1800" spc="8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January</a:t>
            </a:r>
            <a:r>
              <a:rPr lang="en-US" sz="1800" spc="7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1,</a:t>
            </a:r>
            <a:r>
              <a:rPr lang="en-US" sz="1800" spc="7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2023,</a:t>
            </a:r>
            <a:r>
              <a:rPr lang="en-US" sz="1800" spc="8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that</a:t>
            </a:r>
            <a:r>
              <a:rPr lang="en-US" sz="1800" spc="8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the</a:t>
            </a:r>
            <a:r>
              <a:rPr lang="en-US" sz="1800" spc="7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establishment</a:t>
            </a:r>
            <a:r>
              <a:rPr lang="en-US" sz="1800" spc="7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of</a:t>
            </a:r>
            <a:r>
              <a:rPr lang="en-US" sz="1800" spc="7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offshore</a:t>
            </a:r>
            <a:r>
              <a:rPr lang="en-US" sz="1800" spc="8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wind</a:t>
            </a:r>
            <a:r>
              <a:rPr lang="en-US" sz="1800" spc="8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turbines serves</a:t>
            </a:r>
            <a:r>
              <a:rPr lang="en-US" sz="1800" spc="-2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the</a:t>
            </a:r>
            <a:r>
              <a:rPr lang="en-US" sz="1800" spc="-3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overriding</a:t>
            </a:r>
            <a:r>
              <a:rPr lang="en-US" sz="1800" spc="-2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public</a:t>
            </a:r>
            <a:r>
              <a:rPr lang="en-US" sz="1800" spc="-2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interest.</a:t>
            </a:r>
            <a:r>
              <a:rPr lang="en-US" sz="1800" spc="-2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Similarly,</a:t>
            </a:r>
            <a:r>
              <a:rPr lang="en-US" sz="1800" spc="-1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the</a:t>
            </a:r>
            <a:r>
              <a:rPr lang="en-US" sz="1800" spc="-3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aforementioned</a:t>
            </a:r>
            <a:r>
              <a:rPr lang="en-US" sz="1800" spc="-1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regulation</a:t>
            </a:r>
            <a:r>
              <a:rPr lang="en-US" sz="1800" spc="-3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of</a:t>
            </a:r>
            <a:r>
              <a:rPr lang="en-US" sz="1800" spc="-3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the</a:t>
            </a:r>
            <a:r>
              <a:rPr lang="en-US" sz="1800" spc="-2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EU</a:t>
            </a:r>
            <a:r>
              <a:rPr lang="en-US" sz="1800" spc="-3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that</a:t>
            </a:r>
            <a:r>
              <a:rPr lang="en-US" sz="1800" spc="-3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has</a:t>
            </a:r>
            <a:r>
              <a:rPr lang="en-US" sz="1800" spc="-2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been in effect since January 1, 2023, was also highlighted in the ruling. However, the court deemed the overall</a:t>
            </a:r>
            <a:r>
              <a:rPr lang="en-US" sz="1800" spc="-4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lawsuit’s</a:t>
            </a:r>
            <a:r>
              <a:rPr lang="en-US" sz="1800" spc="-5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outcome</a:t>
            </a:r>
            <a:r>
              <a:rPr lang="en-US" sz="1800" spc="-5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uncertain</a:t>
            </a:r>
            <a:r>
              <a:rPr lang="en-US" sz="1800" spc="-4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due</a:t>
            </a:r>
            <a:r>
              <a:rPr lang="en-US" sz="1800" spc="-5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to</a:t>
            </a:r>
            <a:r>
              <a:rPr lang="en-US" sz="1800" spc="-4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a</a:t>
            </a:r>
            <a:r>
              <a:rPr lang="en-US" sz="1800" spc="-4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potential</a:t>
            </a:r>
            <a:r>
              <a:rPr lang="en-US" sz="1800" spc="-4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lack</a:t>
            </a:r>
            <a:r>
              <a:rPr lang="en-US" sz="1800" spc="-5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of</a:t>
            </a:r>
            <a:r>
              <a:rPr lang="en-US" sz="1800" spc="-4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compliance</a:t>
            </a:r>
            <a:r>
              <a:rPr lang="en-US" sz="1800" spc="-5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with</a:t>
            </a:r>
            <a:r>
              <a:rPr lang="en-US" sz="1800" spc="-5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the</a:t>
            </a:r>
            <a:r>
              <a:rPr lang="en-US" sz="1800" spc="-5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requirements</a:t>
            </a:r>
            <a:r>
              <a:rPr lang="en-US" sz="1800" spc="-50"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of</a:t>
            </a:r>
            <a:r>
              <a:rPr lang="en-US" sz="1800" spc="-55" dirty="0">
                <a:solidFill>
                  <a:srgbClr val="2C2D2C"/>
                </a:solidFill>
                <a:effectLst/>
                <a:latin typeface="Calibri" panose="020F0502020204030204" pitchFamily="34" charset="0"/>
                <a:ea typeface="Calibri" panose="020F0502020204030204" pitchFamily="34" charset="0"/>
              </a:rPr>
              <a:t> </a:t>
            </a:r>
            <a:r>
              <a:rPr lang="en-US" sz="1800" dirty="0">
                <a:solidFill>
                  <a:srgbClr val="2C2D2C"/>
                </a:solidFill>
                <a:effectLst/>
                <a:latin typeface="Calibri" panose="020F0502020204030204" pitchFamily="34" charset="0"/>
                <a:ea typeface="Calibri" panose="020F0502020204030204" pitchFamily="34" charset="0"/>
              </a:rPr>
              <a:t>the relevant EU Habitats Directive assessment</a:t>
            </a:r>
            <a:endParaRPr lang="en-US" sz="1800" dirty="0">
              <a:effectLst/>
              <a:latin typeface="Calibri" panose="020F0502020204030204" pitchFamily="34" charset="0"/>
              <a:ea typeface="Calibri" panose="020F0502020204030204" pitchFamily="34" charset="0"/>
            </a:endParaRPr>
          </a:p>
          <a:p>
            <a:pPr marL="357188" indent="-357188" algn="just">
              <a:spcBef>
                <a:spcPts val="600"/>
              </a:spcBef>
            </a:pPr>
            <a:endParaRPr lang="en-US" sz="1800" dirty="0">
              <a:solidFill>
                <a:srgbClr val="2C2D2C"/>
              </a:solidFill>
              <a:effectLst/>
              <a:latin typeface="Calibri" panose="020F0502020204030204" pitchFamily="34" charset="0"/>
              <a:ea typeface="Calibri" panose="020F0502020204030204" pitchFamily="34" charset="0"/>
            </a:endParaRPr>
          </a:p>
          <a:p>
            <a:pPr marL="357188" indent="-357188" algn="just">
              <a:spcBef>
                <a:spcPts val="600"/>
              </a:spcBef>
            </a:pP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4105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AD967-1CE8-446D-41D8-94A0643832CD}"/>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D1614FAE-A76A-0C01-80BC-8A2F8803CF0A}"/>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The Overriding Public Interest in the Greek legislation | L. 4951/2022, Art. 4, par. 7 as amended</a:t>
            </a:r>
          </a:p>
        </p:txBody>
      </p:sp>
      <p:pic>
        <p:nvPicPr>
          <p:cNvPr id="3078" name="Picture 7">
            <a:extLst>
              <a:ext uri="{FF2B5EF4-FFF2-40B4-BE49-F238E27FC236}">
                <a16:creationId xmlns:a16="http://schemas.microsoft.com/office/drawing/2014/main" id="{AB7CF302-ABAC-19B1-D01D-137E4CFCE4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058F6C0-A4B0-145D-6E6A-84E9A10C9345}"/>
              </a:ext>
            </a:extLst>
          </p:cNvPr>
          <p:cNvSpPr txBox="1"/>
          <p:nvPr/>
        </p:nvSpPr>
        <p:spPr>
          <a:xfrm>
            <a:off x="412946" y="1028343"/>
            <a:ext cx="9661812" cy="2450094"/>
          </a:xfrm>
          <a:prstGeom prst="rect">
            <a:avLst/>
          </a:prstGeom>
          <a:noFill/>
        </p:spPr>
        <p:txBody>
          <a:bodyPr wrap="square">
            <a:spAutoFit/>
          </a:bodyPr>
          <a:lstStyle/>
          <a:p>
            <a:pPr marL="357188" indent="-357188" algn="just">
              <a:lnSpc>
                <a:spcPct val="107000"/>
              </a:lnSpc>
              <a:spcAft>
                <a:spcPts val="800"/>
              </a:spcAft>
            </a:pPr>
            <a:r>
              <a:rPr lang="el-GR" i="0" dirty="0">
                <a:effectLst/>
                <a:latin typeface="Calibri" panose="020F0502020204030204" pitchFamily="34" charset="0"/>
                <a:ea typeface="Calibri" panose="020F0502020204030204" pitchFamily="34" charset="0"/>
                <a:cs typeface="Calibri" panose="020F0502020204030204" pitchFamily="34" charset="0"/>
              </a:rPr>
              <a:t>7.</a:t>
            </a:r>
            <a:r>
              <a:rPr lang="el-GR" b="0" i="0" dirty="0">
                <a:effectLst/>
                <a:latin typeface="Calibri" panose="020F0502020204030204" pitchFamily="34" charset="0"/>
                <a:ea typeface="Calibri" panose="020F0502020204030204" pitchFamily="34" charset="0"/>
                <a:cs typeface="Calibri" panose="020F0502020204030204" pitchFamily="34" charset="0"/>
              </a:rPr>
              <a:t> 	Σταθμοί παραγωγής ηλεκτρικής ενέργειας από Α.Π.Ε. ή/και σταθμοί αποθήκευσης, στους οποίους συμπεριλαμβάνονται τα έργα δικτύων μεταφοράς και διανομής ηλεκτρικής ενέργειας, κατασκευής υποσταθμών, οδοποιίας, και εν γένει κάθε κατασκευής που αφορά στην υποδομή, εγκατάσταση και λειτουργία σταθμών ηλεκτροπαραγωγής από Α.Π.Ε. ή/και σταθμών αποθήκευσης, συμπεριλαμβανομένων των γηπέδων ασφαλείας του άρθρου 21, χαρακτηρίζονται </a:t>
            </a:r>
            <a:r>
              <a:rPr lang="el-GR" b="1" i="0" dirty="0">
                <a:effectLst/>
                <a:latin typeface="Calibri" panose="020F0502020204030204" pitchFamily="34" charset="0"/>
                <a:ea typeface="Calibri" panose="020F0502020204030204" pitchFamily="34" charset="0"/>
                <a:cs typeface="Calibri" panose="020F0502020204030204" pitchFamily="34" charset="0"/>
              </a:rPr>
              <a:t>ως δημόσιας ωφέλειας που εξυπηρετούν, εκτός των άλλων, τη δημόσια ασφάλεια και υγεία και έχουν θετικές επιδράσεις πρωταρχικής σημασίας για το περιβάλλον, ανεξάρτητα από τον φορέα υλοποίησής τους</a:t>
            </a:r>
            <a:r>
              <a:rPr lang="el-GR" b="0" i="0" dirty="0">
                <a:effectLst/>
                <a:latin typeface="Calibri" panose="020F0502020204030204" pitchFamily="34" charset="0"/>
                <a:ea typeface="Calibri" panose="020F0502020204030204" pitchFamily="34" charset="0"/>
                <a:cs typeface="Calibri" panose="020F0502020204030204" pitchFamily="34" charset="0"/>
              </a:rPr>
              <a:t>. </a:t>
            </a:r>
            <a:r>
              <a:rPr lang="en-US" sz="1700" b="0" i="0" dirty="0">
                <a:effectLst/>
                <a:latin typeface="Calibri" panose="020F0502020204030204" pitchFamily="34" charset="0"/>
                <a:ea typeface="Calibri" panose="020F0502020204030204" pitchFamily="34" charset="0"/>
                <a:cs typeface="Calibri" panose="020F0502020204030204" pitchFamily="34" charset="0"/>
              </a:rPr>
              <a:t>(….)</a:t>
            </a:r>
            <a:endParaRPr lang="en-US" sz="1700" b="1"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798EE88-0ADB-72B8-E32E-F3F6C34DB1EB}"/>
              </a:ext>
            </a:extLst>
          </p:cNvPr>
          <p:cNvSpPr txBox="1"/>
          <p:nvPr/>
        </p:nvSpPr>
        <p:spPr>
          <a:xfrm>
            <a:off x="2999656" y="3935912"/>
            <a:ext cx="7077765" cy="2400657"/>
          </a:xfrm>
          <a:prstGeom prst="rect">
            <a:avLst/>
          </a:prstGeom>
          <a:noFill/>
        </p:spPr>
        <p:txBody>
          <a:bodyPr wrap="square">
            <a:spAutoFit/>
          </a:bodyPr>
          <a:lstStyle/>
          <a:p>
            <a:pPr algn="just">
              <a:spcBef>
                <a:spcPts val="600"/>
              </a:spcBef>
            </a:pPr>
            <a:r>
              <a:rPr lang="en-US" sz="1400" b="1" dirty="0">
                <a:solidFill>
                  <a:srgbClr val="C00000"/>
                </a:solidFill>
              </a:rPr>
              <a:t>Remember the art. 6(4) of the Natura Directive</a:t>
            </a:r>
            <a:endParaRPr lang="el-GR" sz="1400" b="1" dirty="0">
              <a:solidFill>
                <a:srgbClr val="C00000"/>
              </a:solidFill>
            </a:endParaRPr>
          </a:p>
          <a:p>
            <a:pPr algn="just">
              <a:spcBef>
                <a:spcPts val="600"/>
              </a:spcBef>
            </a:pPr>
            <a:r>
              <a:rPr lang="en-US" sz="1400" dirty="0"/>
              <a:t>If, in spite of a negative assessment of the implications for the site and in the absence of alternative solutions, a plan or project must nevertheless be carried out for imperative reasons of overriding public interest, including those of a social or economic nature, the Member State shall take all compensatory measures necessary to ensure that the overall coherence of Natura 2000 is protected. It shall inform the Commission of the compensatory measures adopted</a:t>
            </a:r>
            <a:r>
              <a:rPr lang="el-GR" sz="1400" dirty="0"/>
              <a:t>.</a:t>
            </a:r>
          </a:p>
          <a:p>
            <a:pPr algn="just">
              <a:spcBef>
                <a:spcPts val="600"/>
              </a:spcBef>
            </a:pPr>
            <a:r>
              <a:rPr lang="en-US" sz="1400" dirty="0"/>
              <a:t>Where the site concerned hosts a priority natural habitat type and / or a priority species, the only considerations which may be raised are those relating to </a:t>
            </a:r>
            <a:r>
              <a:rPr lang="en-US" sz="1400" b="1" dirty="0"/>
              <a:t>human health or public safety, to beneficial consequences of primary importance for the environment </a:t>
            </a:r>
            <a:r>
              <a:rPr lang="en-US" sz="1400" dirty="0"/>
              <a:t>or, further to an opinion from the Commission, </a:t>
            </a:r>
            <a:r>
              <a:rPr lang="en-US" sz="1400" b="1" dirty="0"/>
              <a:t>to other imperative reasons of overriding public interest.</a:t>
            </a:r>
          </a:p>
        </p:txBody>
      </p:sp>
    </p:spTree>
    <p:extLst>
      <p:ext uri="{BB962C8B-B14F-4D97-AF65-F5344CB8AC3E}">
        <p14:creationId xmlns:p14="http://schemas.microsoft.com/office/powerpoint/2010/main" val="1192126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3BBF6-8268-BACC-0D58-2CCD88B1E068}"/>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CFCDD766-B465-5279-A332-574FDFAA851A}"/>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Synopsis</a:t>
            </a:r>
            <a:r>
              <a:rPr lang="el-GR" sz="1600" b="1" dirty="0">
                <a:solidFill>
                  <a:schemeClr val="bg1"/>
                </a:solidFill>
                <a:latin typeface="Arial" panose="020B0604020202020204" pitchFamily="34" charset="0"/>
                <a:cs typeface="Arial" panose="020B0604020202020204" pitchFamily="34" charset="0"/>
              </a:rPr>
              <a:t> | Σύνοψη για το τι ισχύει σήμερα</a:t>
            </a:r>
            <a:endParaRPr lang="en-US" sz="1600" b="1" dirty="0">
              <a:solidFill>
                <a:schemeClr val="bg1"/>
              </a:solidFill>
              <a:latin typeface="Arial" panose="020B0604020202020204" pitchFamily="34" charset="0"/>
              <a:cs typeface="Arial" panose="020B0604020202020204" pitchFamily="34" charset="0"/>
            </a:endParaRPr>
          </a:p>
        </p:txBody>
      </p:sp>
      <p:pic>
        <p:nvPicPr>
          <p:cNvPr id="3078" name="Picture 7">
            <a:extLst>
              <a:ext uri="{FF2B5EF4-FFF2-40B4-BE49-F238E27FC236}">
                <a16:creationId xmlns:a16="http://schemas.microsoft.com/office/drawing/2014/main" id="{634986FE-3B4E-E716-75C8-254C0D7909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7F17138-7860-C508-14D0-B1DD50E943E0}"/>
              </a:ext>
            </a:extLst>
          </p:cNvPr>
          <p:cNvSpPr txBox="1"/>
          <p:nvPr/>
        </p:nvSpPr>
        <p:spPr>
          <a:xfrm>
            <a:off x="412946" y="1028343"/>
            <a:ext cx="9661812" cy="4843827"/>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l-GR" sz="1700" dirty="0">
                <a:latin typeface="Calibri" panose="020F0502020204030204" pitchFamily="34" charset="0"/>
                <a:ea typeface="Calibri" panose="020F0502020204030204" pitchFamily="34" charset="0"/>
                <a:cs typeface="Calibri" panose="020F0502020204030204" pitchFamily="34" charset="0"/>
              </a:rPr>
              <a:t>Ισχύει το </a:t>
            </a:r>
            <a:r>
              <a:rPr lang="el-GR" dirty="0">
                <a:ea typeface="Calibri" panose="020F0502020204030204" pitchFamily="34" charset="0"/>
                <a:cs typeface="Calibri" panose="020F0502020204030204" pitchFamily="34" charset="0"/>
              </a:rPr>
              <a:t>άρθρο 16</a:t>
            </a:r>
            <a:r>
              <a:rPr lang="en-US" dirty="0">
                <a:ea typeface="Calibri" panose="020F0502020204030204" pitchFamily="34" charset="0"/>
                <a:cs typeface="Calibri" panose="020F0502020204030204" pitchFamily="34" charset="0"/>
              </a:rPr>
              <a:t>f</a:t>
            </a:r>
            <a:r>
              <a:rPr lang="el-GR" dirty="0">
                <a:ea typeface="Calibri" panose="020F0502020204030204" pitchFamily="34" charset="0"/>
                <a:cs typeface="Calibri" panose="020F0502020204030204" pitchFamily="34" charset="0"/>
              </a:rPr>
              <a:t> της Οδηγίας </a:t>
            </a:r>
            <a:r>
              <a:rPr lang="en-US" dirty="0">
                <a:ea typeface="Calibri" panose="020F0502020204030204" pitchFamily="34" charset="0"/>
                <a:cs typeface="Calibri" panose="020F0502020204030204" pitchFamily="34" charset="0"/>
              </a:rPr>
              <a:t>REDIII </a:t>
            </a:r>
            <a:r>
              <a:rPr lang="el-GR" dirty="0">
                <a:ea typeface="Calibri" panose="020F0502020204030204" pitchFamily="34" charset="0"/>
                <a:cs typeface="Calibri" panose="020F0502020204030204" pitchFamily="34" charset="0"/>
              </a:rPr>
              <a:t>για το υπέρτατο δημόσιο συμφέρον, με ρητή αναφορά στο </a:t>
            </a:r>
            <a:r>
              <a:rPr lang="el-GR" dirty="0" err="1">
                <a:ea typeface="Calibri" panose="020F0502020204030204" pitchFamily="34" charset="0"/>
                <a:cs typeface="Calibri" panose="020F0502020204030204" pitchFamily="34" charset="0"/>
              </a:rPr>
              <a:t>άρ</a:t>
            </a:r>
            <a:r>
              <a:rPr lang="el-GR" dirty="0">
                <a:ea typeface="Calibri" panose="020F0502020204030204" pitchFamily="34" charset="0"/>
                <a:cs typeface="Calibri" panose="020F0502020204030204" pitchFamily="34" charset="0"/>
              </a:rPr>
              <a:t>. 6(4) της Οδηγίας </a:t>
            </a:r>
            <a:r>
              <a:rPr lang="en-US" dirty="0">
                <a:ea typeface="Calibri" panose="020F0502020204030204" pitchFamily="34" charset="0"/>
                <a:cs typeface="Calibri" panose="020F0502020204030204" pitchFamily="34" charset="0"/>
              </a:rPr>
              <a:t>Natura</a:t>
            </a:r>
            <a:endParaRPr lang="el-GR" dirty="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el-GR" dirty="0">
                <a:ea typeface="Calibri" panose="020F0502020204030204" pitchFamily="34" charset="0"/>
                <a:cs typeface="Calibri" panose="020F0502020204030204" pitchFamily="34" charset="0"/>
              </a:rPr>
              <a:t>Ισχύει η παρ. 7, του </a:t>
            </a:r>
            <a:r>
              <a:rPr lang="el-GR" dirty="0" err="1">
                <a:ea typeface="Calibri" panose="020F0502020204030204" pitchFamily="34" charset="0"/>
                <a:cs typeface="Calibri" panose="020F0502020204030204" pitchFamily="34" charset="0"/>
              </a:rPr>
              <a:t>άρ</a:t>
            </a:r>
            <a:r>
              <a:rPr lang="el-GR" dirty="0">
                <a:ea typeface="Calibri" panose="020F0502020204030204" pitchFamily="34" charset="0"/>
                <a:cs typeface="Calibri" panose="020F0502020204030204" pitchFamily="34" charset="0"/>
              </a:rPr>
              <a:t>. 4 του ν. 4951/2022</a:t>
            </a:r>
          </a:p>
          <a:p>
            <a:pPr marL="285750" indent="-285750" algn="just">
              <a:lnSpc>
                <a:spcPct val="107000"/>
              </a:lnSpc>
              <a:spcAft>
                <a:spcPts val="800"/>
              </a:spcAft>
              <a:buFont typeface="Arial" panose="020B0604020202020204" pitchFamily="34" charset="0"/>
              <a:buChar char="•"/>
            </a:pPr>
            <a:r>
              <a:rPr lang="el-GR" dirty="0">
                <a:ea typeface="Calibri" panose="020F0502020204030204" pitchFamily="34" charset="0"/>
                <a:cs typeface="Calibri" panose="020F0502020204030204" pitchFamily="34" charset="0"/>
              </a:rPr>
              <a:t>Ισχύει έως 30 Ιουνίου 2025, η παρ. 2 του </a:t>
            </a:r>
            <a:r>
              <a:rPr lang="el-GR" dirty="0" err="1">
                <a:ea typeface="Calibri" panose="020F0502020204030204" pitchFamily="34" charset="0"/>
                <a:cs typeface="Calibri" panose="020F0502020204030204" pitchFamily="34" charset="0"/>
              </a:rPr>
              <a:t>άρ</a:t>
            </a:r>
            <a:r>
              <a:rPr lang="el-GR" dirty="0">
                <a:ea typeface="Calibri" panose="020F0502020204030204" pitchFamily="34" charset="0"/>
                <a:cs typeface="Calibri" panose="020F0502020204030204" pitchFamily="34" charset="0"/>
              </a:rPr>
              <a:t>. 3 του Κανονισμού </a:t>
            </a:r>
            <a:r>
              <a:rPr lang="en-US" dirty="0">
                <a:ea typeface="Calibri" panose="020F0502020204030204" pitchFamily="34" charset="0"/>
                <a:cs typeface="Calibri" panose="020F0502020204030204" pitchFamily="34" charset="0"/>
              </a:rPr>
              <a:t>2022/2577,</a:t>
            </a:r>
            <a:r>
              <a:rPr lang="el-GR" dirty="0">
                <a:ea typeface="Calibri" panose="020F0502020204030204" pitchFamily="34" charset="0"/>
                <a:cs typeface="Calibri" panose="020F0502020204030204" pitchFamily="34" charset="0"/>
              </a:rPr>
              <a:t>  σύμφωνα με την οποία κατά τη στάθμιση στις Α.Π.Ε. δίνεται προτεραιότητα υπό τον όρο λήψης «</a:t>
            </a:r>
            <a:r>
              <a:rPr lang="en-US" dirty="0"/>
              <a:t>conservation measures</a:t>
            </a:r>
            <a:r>
              <a:rPr lang="el-GR" dirty="0"/>
              <a:t>» (</a:t>
            </a:r>
            <a:r>
              <a:rPr lang="en-US" dirty="0"/>
              <a:t>population approach),</a:t>
            </a:r>
            <a:r>
              <a:rPr lang="el-GR" dirty="0"/>
              <a:t> χωρίς αναφορά / παραπομπή στο </a:t>
            </a:r>
            <a:r>
              <a:rPr lang="el-GR" dirty="0" err="1">
                <a:ea typeface="Calibri" panose="020F0502020204030204" pitchFamily="34" charset="0"/>
                <a:cs typeface="Calibri" panose="020F0502020204030204" pitchFamily="34" charset="0"/>
              </a:rPr>
              <a:t>άρ</a:t>
            </a:r>
            <a:r>
              <a:rPr lang="el-GR" dirty="0">
                <a:ea typeface="Calibri" panose="020F0502020204030204" pitchFamily="34" charset="0"/>
                <a:cs typeface="Calibri" panose="020F0502020204030204" pitchFamily="34" charset="0"/>
              </a:rPr>
              <a:t>. 6(4) της Οδηγίας </a:t>
            </a:r>
            <a:r>
              <a:rPr lang="en-US" dirty="0">
                <a:ea typeface="Calibri" panose="020F0502020204030204" pitchFamily="34" charset="0"/>
                <a:cs typeface="Calibri" panose="020F0502020204030204" pitchFamily="34" charset="0"/>
              </a:rPr>
              <a:t>Natura</a:t>
            </a:r>
            <a:endParaRPr lang="el-GR" dirty="0"/>
          </a:p>
          <a:p>
            <a:pPr marL="285750" indent="-285750" algn="just">
              <a:lnSpc>
                <a:spcPct val="107000"/>
              </a:lnSpc>
              <a:spcAft>
                <a:spcPts val="800"/>
              </a:spcAft>
              <a:buFont typeface="Arial" panose="020B0604020202020204" pitchFamily="34" charset="0"/>
              <a:buChar char="•"/>
            </a:pPr>
            <a:r>
              <a:rPr lang="el-GR" dirty="0">
                <a:ea typeface="Calibri" panose="020F0502020204030204" pitchFamily="34" charset="0"/>
                <a:cs typeface="Calibri" panose="020F0502020204030204" pitchFamily="34" charset="0"/>
              </a:rPr>
              <a:t>Ισχύει έως 30 Ιουνίου 2025, το νέο </a:t>
            </a:r>
            <a:r>
              <a:rPr lang="el-GR" dirty="0" err="1">
                <a:ea typeface="Calibri" panose="020F0502020204030204" pitchFamily="34" charset="0"/>
                <a:cs typeface="Calibri" panose="020F0502020204030204" pitchFamily="34" charset="0"/>
              </a:rPr>
              <a:t>άρ</a:t>
            </a:r>
            <a:r>
              <a:rPr lang="el-GR" dirty="0">
                <a:ea typeface="Calibri" panose="020F0502020204030204" pitchFamily="34" charset="0"/>
                <a:cs typeface="Calibri" panose="020F0502020204030204" pitchFamily="34" charset="0"/>
              </a:rPr>
              <a:t>. 3α του Κανονισμού </a:t>
            </a:r>
            <a:r>
              <a:rPr lang="en-US" dirty="0">
                <a:ea typeface="Calibri" panose="020F0502020204030204" pitchFamily="34" charset="0"/>
                <a:cs typeface="Calibri" panose="020F0502020204030204" pitchFamily="34" charset="0"/>
              </a:rPr>
              <a:t>2022/2577</a:t>
            </a:r>
            <a:r>
              <a:rPr lang="el-GR" dirty="0">
                <a:ea typeface="Calibri" panose="020F0502020204030204" pitchFamily="34" charset="0"/>
                <a:cs typeface="Calibri" panose="020F0502020204030204" pitchFamily="34" charset="0"/>
              </a:rPr>
              <a:t> που ορίζει τι είναι ικανοποιητικές εναλλακτικές λύσεις, με ρητή αναφορά στο </a:t>
            </a:r>
            <a:r>
              <a:rPr lang="el-GR" dirty="0" err="1">
                <a:ea typeface="Calibri" panose="020F0502020204030204" pitchFamily="34" charset="0"/>
                <a:cs typeface="Calibri" panose="020F0502020204030204" pitchFamily="34" charset="0"/>
              </a:rPr>
              <a:t>άρ</a:t>
            </a:r>
            <a:r>
              <a:rPr lang="el-GR" dirty="0">
                <a:ea typeface="Calibri" panose="020F0502020204030204" pitchFamily="34" charset="0"/>
                <a:cs typeface="Calibri" panose="020F0502020204030204" pitchFamily="34" charset="0"/>
              </a:rPr>
              <a:t>. 6(4) της Οδηγίας </a:t>
            </a:r>
            <a:r>
              <a:rPr lang="en-US" dirty="0">
                <a:ea typeface="Calibri" panose="020F0502020204030204" pitchFamily="34" charset="0"/>
                <a:cs typeface="Calibri" panose="020F0502020204030204" pitchFamily="34" charset="0"/>
              </a:rPr>
              <a:t>Natura</a:t>
            </a:r>
            <a:endParaRPr lang="el-GR" dirty="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r>
              <a:rPr lang="el-GR" dirty="0">
                <a:ea typeface="Calibri" panose="020F0502020204030204" pitchFamily="34" charset="0"/>
                <a:cs typeface="Calibri" panose="020F0502020204030204" pitchFamily="34" charset="0"/>
              </a:rPr>
              <a:t>Ισχύει</a:t>
            </a:r>
            <a:r>
              <a:rPr lang="en-US" dirty="0">
                <a:ea typeface="Calibri" panose="020F0502020204030204" pitchFamily="34" charset="0"/>
                <a:cs typeface="Calibri" panose="020F0502020204030204" pitchFamily="34" charset="0"/>
              </a:rPr>
              <a:t> </a:t>
            </a:r>
            <a:r>
              <a:rPr lang="el-GR" dirty="0">
                <a:ea typeface="Calibri" panose="020F0502020204030204" pitchFamily="34" charset="0"/>
                <a:cs typeface="Calibri" panose="020F0502020204030204" pitchFamily="34" charset="0"/>
              </a:rPr>
              <a:t>το άρθρο</a:t>
            </a:r>
            <a:r>
              <a:rPr lang="en-US" dirty="0">
                <a:ea typeface="Calibri" panose="020F0502020204030204" pitchFamily="34" charset="0"/>
                <a:cs typeface="Calibri" panose="020F0502020204030204" pitchFamily="34" charset="0"/>
              </a:rPr>
              <a:t> 16b(2)</a:t>
            </a:r>
            <a:r>
              <a:rPr lang="el-GR" dirty="0">
                <a:ea typeface="Calibri" panose="020F0502020204030204" pitchFamily="34" charset="0"/>
                <a:cs typeface="Calibri" panose="020F0502020204030204" pitchFamily="34" charset="0"/>
              </a:rPr>
              <a:t> της Οδηγίας </a:t>
            </a:r>
            <a:r>
              <a:rPr lang="en-US" dirty="0">
                <a:ea typeface="Calibri" panose="020F0502020204030204" pitchFamily="34" charset="0"/>
                <a:cs typeface="Calibri" panose="020F0502020204030204" pitchFamily="34" charset="0"/>
              </a:rPr>
              <a:t>REDIII </a:t>
            </a:r>
            <a:r>
              <a:rPr lang="el-GR" dirty="0">
                <a:ea typeface="Calibri" panose="020F0502020204030204" pitchFamily="34" charset="0"/>
                <a:cs typeface="Calibri" panose="020F0502020204030204" pitchFamily="34" charset="0"/>
              </a:rPr>
              <a:t>για την ενιαία διαδικασία εκτίμησης επιπτώσεων και τη θανάτωση μεμονωμένων ατόμων κάποιου είδους </a:t>
            </a:r>
          </a:p>
          <a:p>
            <a:pPr marL="285750" indent="-285750" algn="just">
              <a:lnSpc>
                <a:spcPct val="107000"/>
              </a:lnSpc>
              <a:spcAft>
                <a:spcPts val="800"/>
              </a:spcAft>
              <a:buFont typeface="Arial" panose="020B0604020202020204" pitchFamily="34" charset="0"/>
              <a:buChar char="•"/>
            </a:pPr>
            <a:r>
              <a:rPr lang="el-GR" dirty="0">
                <a:ea typeface="Calibri" panose="020F0502020204030204" pitchFamily="34" charset="0"/>
                <a:cs typeface="Calibri" panose="020F0502020204030204" pitchFamily="34" charset="0"/>
              </a:rPr>
              <a:t>Και φυσικά ισχύει το άρθρο 6(4) της Οδηγίας </a:t>
            </a:r>
            <a:r>
              <a:rPr lang="en-US" dirty="0">
                <a:ea typeface="Calibri" panose="020F0502020204030204" pitchFamily="34" charset="0"/>
                <a:cs typeface="Calibri" panose="020F0502020204030204" pitchFamily="34" charset="0"/>
              </a:rPr>
              <a:t>Natura</a:t>
            </a:r>
            <a:r>
              <a:rPr lang="el-GR" dirty="0">
                <a:ea typeface="Calibri" panose="020F0502020204030204" pitchFamily="34" charset="0"/>
                <a:cs typeface="Calibri" panose="020F0502020204030204" pitchFamily="34" charset="0"/>
              </a:rPr>
              <a:t> με τις τρεις προϋποθέσεις για την υλοποίηση ενός έργου παρά την αρνητική εκτίμηση επιπτώσεων: (</a:t>
            </a:r>
            <a:r>
              <a:rPr lang="en-US" dirty="0" err="1">
                <a:ea typeface="Calibri" panose="020F0502020204030204" pitchFamily="34" charset="0"/>
                <a:cs typeface="Calibri" panose="020F0502020204030204" pitchFamily="34" charset="0"/>
              </a:rPr>
              <a:t>i</a:t>
            </a:r>
            <a:r>
              <a:rPr lang="el-GR" dirty="0">
                <a:ea typeface="Calibri" panose="020F0502020204030204" pitchFamily="34" charset="0"/>
                <a:cs typeface="Calibri" panose="020F0502020204030204" pitchFamily="34" charset="0"/>
              </a:rPr>
              <a:t>) </a:t>
            </a:r>
            <a:r>
              <a:rPr lang="en-US" dirty="0">
                <a:ea typeface="Calibri" panose="020F0502020204030204" pitchFamily="34" charset="0"/>
                <a:cs typeface="Calibri" panose="020F0502020204030204" pitchFamily="34" charset="0"/>
              </a:rPr>
              <a:t>the absence of alternative solutions,</a:t>
            </a:r>
            <a:r>
              <a:rPr lang="el-GR" dirty="0">
                <a:ea typeface="Calibri" panose="020F0502020204030204" pitchFamily="34" charset="0"/>
                <a:cs typeface="Calibri" panose="020F0502020204030204" pitchFamily="34" charset="0"/>
              </a:rPr>
              <a:t> (</a:t>
            </a:r>
            <a:r>
              <a:rPr lang="en-US" dirty="0">
                <a:ea typeface="Calibri" panose="020F0502020204030204" pitchFamily="34" charset="0"/>
                <a:cs typeface="Calibri" panose="020F0502020204030204" pitchFamily="34" charset="0"/>
              </a:rPr>
              <a:t>ii</a:t>
            </a:r>
            <a:r>
              <a:rPr lang="el-GR" dirty="0">
                <a:ea typeface="Calibri" panose="020F0502020204030204" pitchFamily="34" charset="0"/>
                <a:cs typeface="Calibri" panose="020F0502020204030204" pitchFamily="34" charset="0"/>
              </a:rPr>
              <a:t>)</a:t>
            </a:r>
            <a:r>
              <a:rPr lang="en-US" dirty="0">
                <a:ea typeface="Calibri" panose="020F0502020204030204" pitchFamily="34" charset="0"/>
                <a:cs typeface="Calibri" panose="020F0502020204030204" pitchFamily="34" charset="0"/>
              </a:rPr>
              <a:t> imperative reasons of overriding public interest, </a:t>
            </a:r>
            <a:r>
              <a:rPr lang="el-GR" dirty="0">
                <a:ea typeface="Calibri" panose="020F0502020204030204" pitchFamily="34" charset="0"/>
                <a:cs typeface="Calibri" panose="020F0502020204030204" pitchFamily="34" charset="0"/>
              </a:rPr>
              <a:t>(</a:t>
            </a:r>
            <a:r>
              <a:rPr lang="en-US" dirty="0">
                <a:ea typeface="Calibri" panose="020F0502020204030204" pitchFamily="34" charset="0"/>
                <a:cs typeface="Calibri" panose="020F0502020204030204" pitchFamily="34" charset="0"/>
              </a:rPr>
              <a:t>iii</a:t>
            </a:r>
            <a:r>
              <a:rPr lang="el-GR" dirty="0">
                <a:ea typeface="Calibri" panose="020F0502020204030204" pitchFamily="34" charset="0"/>
                <a:cs typeface="Calibri" panose="020F0502020204030204" pitchFamily="34" charset="0"/>
              </a:rPr>
              <a:t>) </a:t>
            </a:r>
            <a:r>
              <a:rPr lang="en-US" dirty="0">
                <a:ea typeface="Calibri" panose="020F0502020204030204" pitchFamily="34" charset="0"/>
                <a:cs typeface="Calibri" panose="020F0502020204030204" pitchFamily="34" charset="0"/>
              </a:rPr>
              <a:t>compensatory measures</a:t>
            </a:r>
            <a:endParaRPr lang="el-GR" dirty="0">
              <a:ea typeface="Calibri" panose="020F0502020204030204" pitchFamily="34" charset="0"/>
              <a:cs typeface="Calibri" panose="020F0502020204030204" pitchFamily="34" charset="0"/>
            </a:endParaRPr>
          </a:p>
          <a:p>
            <a:pPr marL="285750" indent="-285750" algn="just">
              <a:lnSpc>
                <a:spcPct val="107000"/>
              </a:lnSpc>
              <a:spcAft>
                <a:spcPts val="800"/>
              </a:spcAft>
              <a:buFont typeface="Arial" panose="020B0604020202020204" pitchFamily="34" charset="0"/>
              <a:buChar char="•"/>
            </a:pPr>
            <a:endParaRPr lang="en-US"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313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BDF3B-4B91-8C37-544B-F51EF665E5A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36E3FA8-C050-BF43-4B56-9AA9D819C6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4512" y="5344153"/>
            <a:ext cx="1368152" cy="1465291"/>
          </a:xfrm>
          <a:prstGeom prst="rect">
            <a:avLst/>
          </a:prstGeom>
        </p:spPr>
      </p:pic>
      <p:sp>
        <p:nvSpPr>
          <p:cNvPr id="4" name="TextBox 3">
            <a:extLst>
              <a:ext uri="{FF2B5EF4-FFF2-40B4-BE49-F238E27FC236}">
                <a16:creationId xmlns:a16="http://schemas.microsoft.com/office/drawing/2014/main" id="{52C24E33-18FC-3DF6-4AA7-2726504E34BD}"/>
              </a:ext>
            </a:extLst>
          </p:cNvPr>
          <p:cNvSpPr txBox="1"/>
          <p:nvPr/>
        </p:nvSpPr>
        <p:spPr>
          <a:xfrm>
            <a:off x="6348028" y="6440829"/>
            <a:ext cx="3276364" cy="276999"/>
          </a:xfrm>
          <a:prstGeom prst="rect">
            <a:avLst/>
          </a:prstGeom>
          <a:noFill/>
        </p:spPr>
        <p:txBody>
          <a:bodyPr wrap="square" rtlCol="0">
            <a:spAutoFit/>
          </a:bodyPr>
          <a:lstStyle/>
          <a:p>
            <a:r>
              <a:rPr lang="en-US" sz="1200" dirty="0">
                <a:solidFill>
                  <a:srgbClr val="22456E"/>
                </a:solidFill>
                <a:latin typeface="Aptos" panose="020B0004020202020204" pitchFamily="34" charset="0"/>
              </a:rPr>
              <a:t>4rth Energy Law Forum – November 2024</a:t>
            </a:r>
          </a:p>
        </p:txBody>
      </p:sp>
      <p:pic>
        <p:nvPicPr>
          <p:cNvPr id="11" name="Picture 10">
            <a:extLst>
              <a:ext uri="{FF2B5EF4-FFF2-40B4-BE49-F238E27FC236}">
                <a16:creationId xmlns:a16="http://schemas.microsoft.com/office/drawing/2014/main" id="{81D912FE-5E7E-92C7-F859-6CC30734CF9B}"/>
              </a:ext>
            </a:extLst>
          </p:cNvPr>
          <p:cNvPicPr>
            <a:picLocks noChangeAspect="1"/>
          </p:cNvPicPr>
          <p:nvPr/>
        </p:nvPicPr>
        <p:blipFill rotWithShape="1">
          <a:blip r:embed="rId3"/>
          <a:srcRect l="31100" t="-348" r="18309" b="346"/>
          <a:stretch/>
        </p:blipFill>
        <p:spPr>
          <a:xfrm>
            <a:off x="-12551" y="-27384"/>
            <a:ext cx="6191851" cy="6912000"/>
          </a:xfrm>
          <a:prstGeom prst="rect">
            <a:avLst/>
          </a:prstGeom>
        </p:spPr>
      </p:pic>
      <p:sp>
        <p:nvSpPr>
          <p:cNvPr id="2" name="TextBox 1">
            <a:extLst>
              <a:ext uri="{FF2B5EF4-FFF2-40B4-BE49-F238E27FC236}">
                <a16:creationId xmlns:a16="http://schemas.microsoft.com/office/drawing/2014/main" id="{D9ACA278-5C06-D860-6C43-F365E7BF87E3}"/>
              </a:ext>
            </a:extLst>
          </p:cNvPr>
          <p:cNvSpPr txBox="1"/>
          <p:nvPr/>
        </p:nvSpPr>
        <p:spPr>
          <a:xfrm>
            <a:off x="6816080" y="1052736"/>
            <a:ext cx="4824536" cy="923330"/>
          </a:xfrm>
          <a:prstGeom prst="rect">
            <a:avLst/>
          </a:prstGeom>
          <a:noFill/>
        </p:spPr>
        <p:txBody>
          <a:bodyPr wrap="square" rtlCol="0">
            <a:spAutoFit/>
          </a:bodyPr>
          <a:lstStyle/>
          <a:p>
            <a:r>
              <a:rPr lang="en-US" b="1" dirty="0">
                <a:solidFill>
                  <a:srgbClr val="22456E"/>
                </a:solidFill>
                <a:latin typeface="Arial" panose="020B0604020202020204" pitchFamily="34" charset="0"/>
                <a:cs typeface="Arial" panose="020B0604020202020204" pitchFamily="34" charset="0"/>
              </a:rPr>
              <a:t>Permitting of renewables within the Emergency Regulation and RED III</a:t>
            </a:r>
          </a:p>
          <a:p>
            <a:endParaRPr lang="en-US" b="1" dirty="0"/>
          </a:p>
        </p:txBody>
      </p:sp>
    </p:spTree>
    <p:extLst>
      <p:ext uri="{BB962C8B-B14F-4D97-AF65-F5344CB8AC3E}">
        <p14:creationId xmlns:p14="http://schemas.microsoft.com/office/powerpoint/2010/main" val="149675247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F69604-5E7E-520B-234A-888CB0C23C91}"/>
              </a:ext>
            </a:extLst>
          </p:cNvPr>
          <p:cNvSpPr txBox="1"/>
          <p:nvPr/>
        </p:nvSpPr>
        <p:spPr>
          <a:xfrm>
            <a:off x="3359696" y="3884778"/>
            <a:ext cx="5565058" cy="400110"/>
          </a:xfrm>
          <a:prstGeom prst="rect">
            <a:avLst/>
          </a:prstGeom>
          <a:noFill/>
        </p:spPr>
        <p:txBody>
          <a:bodyPr wrap="square" rtlCol="0">
            <a:spAutoFit/>
          </a:bodyPr>
          <a:lstStyle/>
          <a:p>
            <a:pPr algn="ctr"/>
            <a:r>
              <a:rPr lang="en-US" sz="2000" b="1" dirty="0">
                <a:solidFill>
                  <a:srgbClr val="22456E"/>
                </a:solidFill>
              </a:rPr>
              <a:t>www.eletaen.gr</a:t>
            </a:r>
            <a:endParaRPr lang="el-GR" sz="2000" b="1" dirty="0">
              <a:solidFill>
                <a:srgbClr val="22456E"/>
              </a:solidFill>
            </a:endParaRPr>
          </a:p>
        </p:txBody>
      </p:sp>
      <p:pic>
        <p:nvPicPr>
          <p:cNvPr id="3" name="Picture 2" descr="Logo, company name&#10;&#10;Description automatically generated">
            <a:extLst>
              <a:ext uri="{FF2B5EF4-FFF2-40B4-BE49-F238E27FC236}">
                <a16:creationId xmlns:a16="http://schemas.microsoft.com/office/drawing/2014/main" id="{3A9CA114-BFEF-1C2B-9FE1-4DEBEA9B78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2923" y="938094"/>
            <a:ext cx="2518604" cy="2697425"/>
          </a:xfrm>
          <a:prstGeom prst="rect">
            <a:avLst/>
          </a:prstGeom>
        </p:spPr>
      </p:pic>
      <p:sp>
        <p:nvSpPr>
          <p:cNvPr id="4" name="TextBox 3">
            <a:extLst>
              <a:ext uri="{FF2B5EF4-FFF2-40B4-BE49-F238E27FC236}">
                <a16:creationId xmlns:a16="http://schemas.microsoft.com/office/drawing/2014/main" id="{270A924F-B54F-4133-8A8F-9FA096080E2C}"/>
              </a:ext>
            </a:extLst>
          </p:cNvPr>
          <p:cNvSpPr txBox="1"/>
          <p:nvPr/>
        </p:nvSpPr>
        <p:spPr>
          <a:xfrm>
            <a:off x="3369536" y="4236440"/>
            <a:ext cx="5565058" cy="400110"/>
          </a:xfrm>
          <a:prstGeom prst="rect">
            <a:avLst/>
          </a:prstGeom>
          <a:noFill/>
        </p:spPr>
        <p:txBody>
          <a:bodyPr wrap="square" rtlCol="0">
            <a:spAutoFit/>
          </a:bodyPr>
          <a:lstStyle/>
          <a:p>
            <a:pPr algn="ctr"/>
            <a:r>
              <a:rPr lang="en-US" sz="2000" b="1" dirty="0">
                <a:solidFill>
                  <a:srgbClr val="22456E"/>
                </a:solidFill>
              </a:rPr>
              <a:t>www.ask4wind.gr</a:t>
            </a:r>
            <a:endParaRPr lang="el-GR" sz="2000" b="1" dirty="0">
              <a:solidFill>
                <a:srgbClr val="22456E"/>
              </a:solidFill>
            </a:endParaRPr>
          </a:p>
        </p:txBody>
      </p:sp>
      <p:grpSp>
        <p:nvGrpSpPr>
          <p:cNvPr id="5" name="Group 4">
            <a:extLst>
              <a:ext uri="{FF2B5EF4-FFF2-40B4-BE49-F238E27FC236}">
                <a16:creationId xmlns:a16="http://schemas.microsoft.com/office/drawing/2014/main" id="{9438B123-4C8D-26E8-E3A4-586632A347F4}"/>
              </a:ext>
            </a:extLst>
          </p:cNvPr>
          <p:cNvGrpSpPr>
            <a:grpSpLocks noChangeAspect="1"/>
          </p:cNvGrpSpPr>
          <p:nvPr/>
        </p:nvGrpSpPr>
        <p:grpSpPr>
          <a:xfrm>
            <a:off x="5196391" y="4648025"/>
            <a:ext cx="1891667" cy="612000"/>
            <a:chOff x="141957" y="1930034"/>
            <a:chExt cx="7562507" cy="2446658"/>
          </a:xfrm>
        </p:grpSpPr>
        <p:grpSp>
          <p:nvGrpSpPr>
            <p:cNvPr id="6" name="Group 5">
              <a:extLst>
                <a:ext uri="{FF2B5EF4-FFF2-40B4-BE49-F238E27FC236}">
                  <a16:creationId xmlns:a16="http://schemas.microsoft.com/office/drawing/2014/main" id="{AEB8E063-708A-5A68-67F0-2411A9BFBB4F}"/>
                </a:ext>
              </a:extLst>
            </p:cNvPr>
            <p:cNvGrpSpPr/>
            <p:nvPr/>
          </p:nvGrpSpPr>
          <p:grpSpPr>
            <a:xfrm>
              <a:off x="318936" y="2094409"/>
              <a:ext cx="7192910" cy="2119346"/>
              <a:chOff x="318936" y="2094409"/>
              <a:chExt cx="7192910" cy="2119346"/>
            </a:xfrm>
          </p:grpSpPr>
          <p:pic>
            <p:nvPicPr>
              <p:cNvPr id="11" name="Picture 4" descr="Social Media Icons - Social Media Icons App, HD Png Download - kindpng">
                <a:extLst>
                  <a:ext uri="{FF2B5EF4-FFF2-40B4-BE49-F238E27FC236}">
                    <a16:creationId xmlns:a16="http://schemas.microsoft.com/office/drawing/2014/main" id="{ACE8E14C-E558-E7A6-6EC1-A3D3D4F6559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682"/>
              <a:stretch/>
            </p:blipFill>
            <p:spPr bwMode="auto">
              <a:xfrm>
                <a:off x="397592" y="2094409"/>
                <a:ext cx="5403440" cy="18778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ocial Media Icons - Social Media Icons App, HD Png Download - kindpng">
                <a:extLst>
                  <a:ext uri="{FF2B5EF4-FFF2-40B4-BE49-F238E27FC236}">
                    <a16:creationId xmlns:a16="http://schemas.microsoft.com/office/drawing/2014/main" id="{BBE3CFA0-5E5E-D020-F485-4E9A34CCE2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8617" r="65052"/>
              <a:stretch/>
            </p:blipFill>
            <p:spPr bwMode="auto">
              <a:xfrm>
                <a:off x="318936" y="2257347"/>
                <a:ext cx="1888408" cy="19564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ocial Media Icons - Social Media Icons App, HD Png Download - kindpng">
                <a:extLst>
                  <a:ext uri="{FF2B5EF4-FFF2-40B4-BE49-F238E27FC236}">
                    <a16:creationId xmlns:a16="http://schemas.microsoft.com/office/drawing/2014/main" id="{47795112-DFAD-4DC9-A6B2-784774F220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610" t="48617"/>
              <a:stretch/>
            </p:blipFill>
            <p:spPr bwMode="auto">
              <a:xfrm>
                <a:off x="5707627" y="2257347"/>
                <a:ext cx="1804219" cy="195640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9A18C426-3EE4-840F-93D4-D1F6FFD60F66}"/>
                </a:ext>
              </a:extLst>
            </p:cNvPr>
            <p:cNvSpPr/>
            <p:nvPr/>
          </p:nvSpPr>
          <p:spPr>
            <a:xfrm>
              <a:off x="318936" y="3972232"/>
              <a:ext cx="7350225" cy="40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a:extLst>
                <a:ext uri="{FF2B5EF4-FFF2-40B4-BE49-F238E27FC236}">
                  <a16:creationId xmlns:a16="http://schemas.microsoft.com/office/drawing/2014/main" id="{56F77E20-C5F9-F009-2638-A291B05269C4}"/>
                </a:ext>
              </a:extLst>
            </p:cNvPr>
            <p:cNvSpPr/>
            <p:nvPr/>
          </p:nvSpPr>
          <p:spPr>
            <a:xfrm>
              <a:off x="314019" y="1930034"/>
              <a:ext cx="7350225" cy="40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0A9077D4-05F8-20C5-B51C-32A29DD2FF13}"/>
                </a:ext>
              </a:extLst>
            </p:cNvPr>
            <p:cNvSpPr/>
            <p:nvPr/>
          </p:nvSpPr>
          <p:spPr>
            <a:xfrm>
              <a:off x="141957" y="2082434"/>
              <a:ext cx="350517" cy="2294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a:extLst>
                <a:ext uri="{FF2B5EF4-FFF2-40B4-BE49-F238E27FC236}">
                  <a16:creationId xmlns:a16="http://schemas.microsoft.com/office/drawing/2014/main" id="{7AFAABAB-96D9-AC83-8031-8E9D5C17B3F8}"/>
                </a:ext>
              </a:extLst>
            </p:cNvPr>
            <p:cNvSpPr/>
            <p:nvPr/>
          </p:nvSpPr>
          <p:spPr>
            <a:xfrm>
              <a:off x="7353947" y="2234834"/>
              <a:ext cx="350517" cy="1956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557387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24804-BE0B-5DB9-50C2-31329221623D}"/>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65BF722A-3BFA-85DD-843E-65A22F47834B}"/>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Emergency Regulation and RED III : Some important dates</a:t>
            </a:r>
          </a:p>
        </p:txBody>
      </p:sp>
      <p:pic>
        <p:nvPicPr>
          <p:cNvPr id="3078" name="Picture 7">
            <a:extLst>
              <a:ext uri="{FF2B5EF4-FFF2-40B4-BE49-F238E27FC236}">
                <a16:creationId xmlns:a16="http://schemas.microsoft.com/office/drawing/2014/main" id="{306300B6-4181-E16A-56EA-2A8E2B89FD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A76F353-FADB-F139-DA63-FF2028DB4DD4}"/>
              </a:ext>
            </a:extLst>
          </p:cNvPr>
          <p:cNvSpPr txBox="1"/>
          <p:nvPr/>
        </p:nvSpPr>
        <p:spPr>
          <a:xfrm>
            <a:off x="407368" y="1259321"/>
            <a:ext cx="9667389" cy="5355312"/>
          </a:xfrm>
          <a:prstGeom prst="rect">
            <a:avLst/>
          </a:prstGeom>
          <a:noFill/>
        </p:spPr>
        <p:txBody>
          <a:bodyPr wrap="square">
            <a:spAutoFit/>
          </a:bodyPr>
          <a:lstStyle/>
          <a:p>
            <a:pPr marL="2152650" marR="0" indent="-2152650" algn="just" rtl="0">
              <a:spcBef>
                <a:spcPts val="1200"/>
              </a:spcBef>
            </a:pPr>
            <a:r>
              <a:rPr lang="en-US" sz="1800" b="0" i="0" u="none" strike="noStrike" baseline="0" dirty="0">
                <a:latin typeface="Calibri" panose="020F0502020204030204" pitchFamily="34" charset="0"/>
              </a:rPr>
              <a:t>14</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July</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2021	</a:t>
            </a:r>
            <a:r>
              <a:rPr lang="en-US" sz="1800" b="0" i="0" u="none" strike="noStrike" baseline="0" dirty="0"/>
              <a:t>Publication of the Fit-for-55 package, including the revision of the RED	</a:t>
            </a:r>
          </a:p>
          <a:p>
            <a:pPr marL="2152650" marR="0" indent="-2152650" algn="just" rtl="0">
              <a:spcBef>
                <a:spcPts val="1200"/>
              </a:spcBef>
            </a:pPr>
            <a:r>
              <a:rPr lang="en-US" sz="1800" b="0" i="0" u="none" strike="noStrike" baseline="0" dirty="0"/>
              <a:t>18 May 2022	Publication of the </a:t>
            </a:r>
            <a:r>
              <a:rPr lang="en-US" sz="1800" b="0" i="0" u="none" strike="noStrike" baseline="0" dirty="0" err="1"/>
              <a:t>REPowerEU</a:t>
            </a:r>
            <a:r>
              <a:rPr lang="en-US" sz="1800" b="0" i="0" u="none" strike="noStrike" baseline="0" dirty="0"/>
              <a:t> package, including amendments to the RED	</a:t>
            </a:r>
          </a:p>
          <a:p>
            <a:pPr marL="2152650" marR="0" indent="-2152650" algn="just" rtl="0">
              <a:spcBef>
                <a:spcPts val="1200"/>
              </a:spcBef>
            </a:pPr>
            <a:r>
              <a:rPr lang="en-US" b="1" dirty="0"/>
              <a:t>30</a:t>
            </a:r>
            <a:r>
              <a:rPr lang="en-US" sz="1800" b="1" i="0" u="none" strike="noStrike" baseline="0" dirty="0"/>
              <a:t> December 2022	Emergency Regulation on Permitting (Reg EU 2022/2577) </a:t>
            </a:r>
            <a:r>
              <a:rPr lang="en-US" sz="1800" i="0" u="none" strike="noStrike" baseline="0" dirty="0"/>
              <a:t>for 18m i.e. until 30 June 2024	</a:t>
            </a:r>
          </a:p>
          <a:p>
            <a:pPr marL="2152650" marR="0" indent="-2152650" algn="just" rtl="0">
              <a:spcBef>
                <a:spcPts val="1200"/>
              </a:spcBef>
            </a:pPr>
            <a:r>
              <a:rPr lang="en-US" sz="1800" b="1" i="0" u="none" strike="noStrike" baseline="0" dirty="0"/>
              <a:t>20 November 2023	Entry into force of RED III (Dir EU 2018/2001 as amended)</a:t>
            </a:r>
          </a:p>
          <a:p>
            <a:pPr marL="2152650" marR="0" indent="-2152650" algn="just" rtl="0">
              <a:spcBef>
                <a:spcPts val="1200"/>
              </a:spcBef>
            </a:pPr>
            <a:r>
              <a:rPr lang="en-US" sz="1800" i="0" u="none" strike="noStrike" baseline="0" dirty="0"/>
              <a:t>18 December 2023	Amending and Prolongation of some clauses of the Emergency Regulation on Permitting (incl. Art. </a:t>
            </a:r>
            <a:r>
              <a:rPr lang="en-US" dirty="0"/>
              <a:t>3(2) and Art. 3a) until 30 June 2025 </a:t>
            </a:r>
            <a:r>
              <a:rPr lang="en-US" sz="1800" b="0" i="0" u="none" strike="noStrike" baseline="0" dirty="0"/>
              <a:t>	</a:t>
            </a:r>
          </a:p>
          <a:p>
            <a:pPr marL="2152650" marR="0" indent="-2152650" algn="just" rtl="0">
              <a:spcBef>
                <a:spcPts val="1200"/>
              </a:spcBef>
            </a:pPr>
            <a:r>
              <a:rPr lang="en-US" sz="1800" b="0" i="0" u="none" strike="noStrike" baseline="0" dirty="0"/>
              <a:t>1 July 2024	Transposition deadline for permitting provisions i.e. Art. 16 incl. clause for Overriding Public Interest</a:t>
            </a:r>
          </a:p>
          <a:p>
            <a:pPr marL="2152650" marR="0" indent="-2152650" algn="just" rtl="0">
              <a:spcBef>
                <a:spcPts val="1200"/>
              </a:spcBef>
            </a:pPr>
            <a:r>
              <a:rPr lang="en-US" sz="1800" b="0" i="0" u="none" strike="noStrike" baseline="0" dirty="0"/>
              <a:t>21 May 2025	Transposition deadline for the rest of the directive. Deadline to design the 2030 RES areas</a:t>
            </a:r>
          </a:p>
          <a:p>
            <a:pPr marL="2152650" marR="0" indent="-2152650" algn="just" rtl="0">
              <a:spcBef>
                <a:spcPts val="1200"/>
              </a:spcBef>
            </a:pPr>
            <a:r>
              <a:rPr lang="en-US" sz="1800" b="0" i="0" u="none" strike="noStrike" baseline="0" dirty="0"/>
              <a:t>1 July 2025	End of the application of the Emergency Regulation on Permitting	</a:t>
            </a:r>
          </a:p>
          <a:p>
            <a:pPr marL="2152650" marR="0" indent="-2152650" algn="just" rtl="0">
              <a:spcBef>
                <a:spcPts val="1200"/>
              </a:spcBef>
            </a:pPr>
            <a:r>
              <a:rPr lang="en-US" sz="1800" b="0" i="0" u="none" strike="noStrike" baseline="0" dirty="0"/>
              <a:t>21 November 2025	All permit-</a:t>
            </a:r>
            <a:r>
              <a:rPr lang="en-US" sz="1800" b="0" i="0" u="none" strike="noStrike" baseline="0" dirty="0">
                <a:latin typeface="Calibri" panose="020F0502020204030204" pitchFamily="34" charset="0"/>
              </a:rPr>
              <a:t>granting</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procedures</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shall</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be</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carried</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out</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in</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electronic</a:t>
            </a:r>
            <a:r>
              <a:rPr lang="en-US" sz="1800" b="0" i="0" u="none" strike="noStrike" baseline="0" dirty="0">
                <a:latin typeface="Times New Roman" panose="02020603050405020304" pitchFamily="18" charset="0"/>
              </a:rPr>
              <a:t> </a:t>
            </a:r>
            <a:r>
              <a:rPr lang="en-US" sz="1800" b="0" i="0" u="none" strike="noStrike" baseline="0" dirty="0">
                <a:latin typeface="Calibri" panose="020F0502020204030204" pitchFamily="34" charset="0"/>
              </a:rPr>
              <a:t>form</a:t>
            </a:r>
          </a:p>
          <a:p>
            <a:pPr marL="2152650" marR="0" indent="-2152650" algn="just" rtl="0">
              <a:spcBef>
                <a:spcPts val="1200"/>
              </a:spcBef>
            </a:pPr>
            <a:r>
              <a:rPr lang="en-US" dirty="0">
                <a:latin typeface="Calibri" panose="020F0502020204030204" pitchFamily="34" charset="0"/>
              </a:rPr>
              <a:t>21 February 2026</a:t>
            </a:r>
            <a:r>
              <a:rPr lang="en-US" sz="1800" b="0" i="0" u="none" strike="noStrike" baseline="0" dirty="0">
                <a:latin typeface="Calibri" panose="020F0502020204030204" pitchFamily="34" charset="0"/>
              </a:rPr>
              <a:t>	</a:t>
            </a:r>
            <a:r>
              <a:rPr lang="en-US" sz="1800" b="0" i="0" u="none" strike="noStrike" baseline="0" dirty="0"/>
              <a:t>Deadline to design the </a:t>
            </a:r>
            <a:r>
              <a:rPr lang="en-US" sz="1800" b="1" i="0" u="none" strike="noStrike" baseline="0" dirty="0"/>
              <a:t>Renewable Acceleration Areas</a:t>
            </a:r>
            <a:r>
              <a:rPr lang="el-GR" sz="1800" b="1" i="0" u="none" strike="noStrike" baseline="0" dirty="0"/>
              <a:t> (</a:t>
            </a:r>
            <a:r>
              <a:rPr lang="en-US" sz="1800" b="1" i="0" u="none" strike="noStrike" baseline="0" dirty="0"/>
              <a:t>RAAs)</a:t>
            </a:r>
            <a:endParaRPr lang="en-US" sz="1800" b="1" i="0" u="none" strike="noStrike" baseline="0" dirty="0">
              <a:latin typeface="Calibri" panose="020F0502020204030204" pitchFamily="34" charset="0"/>
            </a:endParaRPr>
          </a:p>
        </p:txBody>
      </p:sp>
    </p:spTree>
    <p:extLst>
      <p:ext uri="{BB962C8B-B14F-4D97-AF65-F5344CB8AC3E}">
        <p14:creationId xmlns:p14="http://schemas.microsoft.com/office/powerpoint/2010/main" val="218582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8FAB6-3667-6920-9993-F43F74C57FB3}"/>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AA217520-BB9B-9D87-55C1-E6B63D31DD8F}"/>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Permitting timelines in &amp; outside RAAs (RED III, Art. 16a-16c)</a:t>
            </a:r>
          </a:p>
        </p:txBody>
      </p:sp>
      <p:pic>
        <p:nvPicPr>
          <p:cNvPr id="3078" name="Picture 7">
            <a:extLst>
              <a:ext uri="{FF2B5EF4-FFF2-40B4-BE49-F238E27FC236}">
                <a16:creationId xmlns:a16="http://schemas.microsoft.com/office/drawing/2014/main" id="{AA95587D-3257-179D-EA24-37376D2C21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a:extLst>
              <a:ext uri="{FF2B5EF4-FFF2-40B4-BE49-F238E27FC236}">
                <a16:creationId xmlns:a16="http://schemas.microsoft.com/office/drawing/2014/main" id="{B15D62B4-C522-79E1-3D49-CC93AB4464CB}"/>
              </a:ext>
            </a:extLst>
          </p:cNvPr>
          <p:cNvGraphicFramePr>
            <a:graphicFrameLocks noGrp="1"/>
          </p:cNvGraphicFramePr>
          <p:nvPr>
            <p:extLst>
              <p:ext uri="{D42A27DB-BD31-4B8C-83A1-F6EECF244321}">
                <p14:modId xmlns:p14="http://schemas.microsoft.com/office/powerpoint/2010/main" val="3141096908"/>
              </p:ext>
            </p:extLst>
          </p:nvPr>
        </p:nvGraphicFramePr>
        <p:xfrm>
          <a:off x="407368" y="1939319"/>
          <a:ext cx="9577064" cy="2291080"/>
        </p:xfrm>
        <a:graphic>
          <a:graphicData uri="http://schemas.openxmlformats.org/drawingml/2006/table">
            <a:tbl>
              <a:tblPr firstRow="1" bandRow="1">
                <a:tableStyleId>{3B4B98B0-60AC-42C2-AFA5-B58CD77FA1E5}</a:tableStyleId>
              </a:tblPr>
              <a:tblGrid>
                <a:gridCol w="3707251">
                  <a:extLst>
                    <a:ext uri="{9D8B030D-6E8A-4147-A177-3AD203B41FA5}">
                      <a16:colId xmlns:a16="http://schemas.microsoft.com/office/drawing/2014/main" val="2530330170"/>
                    </a:ext>
                  </a:extLst>
                </a:gridCol>
                <a:gridCol w="3089375">
                  <a:extLst>
                    <a:ext uri="{9D8B030D-6E8A-4147-A177-3AD203B41FA5}">
                      <a16:colId xmlns:a16="http://schemas.microsoft.com/office/drawing/2014/main" val="3279570866"/>
                    </a:ext>
                  </a:extLst>
                </a:gridCol>
                <a:gridCol w="2780438">
                  <a:extLst>
                    <a:ext uri="{9D8B030D-6E8A-4147-A177-3AD203B41FA5}">
                      <a16:colId xmlns:a16="http://schemas.microsoft.com/office/drawing/2014/main" val="846450039"/>
                    </a:ext>
                  </a:extLst>
                </a:gridCol>
              </a:tblGrid>
              <a:tr h="370840">
                <a:tc>
                  <a:txBody>
                    <a:bodyPr/>
                    <a:lstStyle/>
                    <a:p>
                      <a:endParaRPr lang="en-US" dirty="0">
                        <a:solidFill>
                          <a:schemeClr val="tx1"/>
                        </a:solidFill>
                      </a:endParaRPr>
                    </a:p>
                  </a:txBody>
                  <a:tcPr/>
                </a:tc>
                <a:tc>
                  <a:txBody>
                    <a:bodyPr/>
                    <a:lstStyle/>
                    <a:p>
                      <a:pPr algn="l"/>
                      <a:r>
                        <a:rPr lang="en-US" dirty="0">
                          <a:solidFill>
                            <a:schemeClr val="tx1"/>
                          </a:solidFill>
                        </a:rPr>
                        <a:t>In RAAs</a:t>
                      </a:r>
                    </a:p>
                  </a:txBody>
                  <a:tcPr/>
                </a:tc>
                <a:tc>
                  <a:txBody>
                    <a:bodyPr/>
                    <a:lstStyle/>
                    <a:p>
                      <a:pPr algn="l"/>
                      <a:r>
                        <a:rPr lang="en-US" dirty="0">
                          <a:solidFill>
                            <a:schemeClr val="tx1"/>
                          </a:solidFill>
                        </a:rPr>
                        <a:t>Outside RAAs</a:t>
                      </a:r>
                    </a:p>
                  </a:txBody>
                  <a:tcPr/>
                </a:tc>
                <a:extLst>
                  <a:ext uri="{0D108BD9-81ED-4DB2-BD59-A6C34878D82A}">
                    <a16:rowId xmlns:a16="http://schemas.microsoft.com/office/drawing/2014/main" val="2611895607"/>
                  </a:ext>
                </a:extLst>
              </a:tr>
              <a:tr h="370840">
                <a:tc>
                  <a:txBody>
                    <a:bodyPr/>
                    <a:lstStyle/>
                    <a:p>
                      <a:r>
                        <a:rPr lang="en-US" dirty="0"/>
                        <a:t>New projects</a:t>
                      </a:r>
                    </a:p>
                  </a:txBody>
                  <a:tcPr/>
                </a:tc>
                <a:tc>
                  <a:txBody>
                    <a:bodyPr/>
                    <a:lstStyle/>
                    <a:p>
                      <a:pPr algn="l"/>
                      <a:r>
                        <a:rPr lang="en-US" dirty="0"/>
                        <a:t>1 year + 6m</a:t>
                      </a:r>
                    </a:p>
                    <a:p>
                      <a:pPr algn="l"/>
                      <a:r>
                        <a:rPr lang="en-US" dirty="0"/>
                        <a:t>Offshore 2 years + 6m</a:t>
                      </a:r>
                    </a:p>
                  </a:txBody>
                  <a:tcPr/>
                </a:tc>
                <a:tc>
                  <a:txBody>
                    <a:bodyPr/>
                    <a:lstStyle/>
                    <a:p>
                      <a:pPr algn="l"/>
                      <a:r>
                        <a:rPr lang="en-US" dirty="0"/>
                        <a:t>2 years + 6m</a:t>
                      </a:r>
                    </a:p>
                    <a:p>
                      <a:pPr marL="0" marR="0" lvl="0" indent="0" algn="l" defTabSz="914193" rtl="0" eaLnBrk="1" fontAlgn="auto" latinLnBrk="0" hangingPunct="1">
                        <a:lnSpc>
                          <a:spcPct val="100000"/>
                        </a:lnSpc>
                        <a:spcBef>
                          <a:spcPts val="0"/>
                        </a:spcBef>
                        <a:spcAft>
                          <a:spcPts val="0"/>
                        </a:spcAft>
                        <a:buClrTx/>
                        <a:buSzTx/>
                        <a:buFontTx/>
                        <a:buNone/>
                        <a:tabLst/>
                        <a:defRPr/>
                      </a:pPr>
                      <a:r>
                        <a:rPr lang="en-US" dirty="0"/>
                        <a:t>Offshore 3 years +6m</a:t>
                      </a:r>
                    </a:p>
                  </a:txBody>
                  <a:tcPr/>
                </a:tc>
                <a:extLst>
                  <a:ext uri="{0D108BD9-81ED-4DB2-BD59-A6C34878D82A}">
                    <a16:rowId xmlns:a16="http://schemas.microsoft.com/office/drawing/2014/main" val="719114250"/>
                  </a:ext>
                </a:extLst>
              </a:tr>
              <a:tr h="370840">
                <a:tc>
                  <a:txBody>
                    <a:bodyPr/>
                    <a:lstStyle/>
                    <a:p>
                      <a:r>
                        <a:rPr lang="en-US" dirty="0"/>
                        <a:t>Repowering projects</a:t>
                      </a:r>
                    </a:p>
                  </a:txBody>
                  <a:tcPr/>
                </a:tc>
                <a:tc>
                  <a:txBody>
                    <a:bodyPr/>
                    <a:lstStyle/>
                    <a:p>
                      <a:pPr algn="l"/>
                      <a:r>
                        <a:rPr lang="en-US" dirty="0"/>
                        <a:t>6 months + 3m</a:t>
                      </a:r>
                    </a:p>
                    <a:p>
                      <a:pPr marL="0" marR="0" lvl="0" indent="0" algn="l" defTabSz="914193" rtl="0" eaLnBrk="1" fontAlgn="auto" latinLnBrk="0" hangingPunct="1">
                        <a:lnSpc>
                          <a:spcPct val="100000"/>
                        </a:lnSpc>
                        <a:spcBef>
                          <a:spcPts val="0"/>
                        </a:spcBef>
                        <a:spcAft>
                          <a:spcPts val="0"/>
                        </a:spcAft>
                        <a:buClrTx/>
                        <a:buSzTx/>
                        <a:buFontTx/>
                        <a:buNone/>
                        <a:tabLst/>
                        <a:defRPr/>
                      </a:pPr>
                      <a:r>
                        <a:rPr lang="en-US" dirty="0"/>
                        <a:t>Offshore 1 year +6m</a:t>
                      </a:r>
                    </a:p>
                  </a:txBody>
                  <a:tcPr/>
                </a:tc>
                <a:tc>
                  <a:txBody>
                    <a:bodyPr/>
                    <a:lstStyle/>
                    <a:p>
                      <a:pPr algn="l"/>
                      <a:r>
                        <a:rPr lang="en-US" dirty="0"/>
                        <a:t>1 year + 3m</a:t>
                      </a:r>
                    </a:p>
                    <a:p>
                      <a:pPr marL="0" marR="0" lvl="0" indent="0" algn="l" defTabSz="914193" rtl="0" eaLnBrk="1" fontAlgn="auto" latinLnBrk="0" hangingPunct="1">
                        <a:lnSpc>
                          <a:spcPct val="100000"/>
                        </a:lnSpc>
                        <a:spcBef>
                          <a:spcPts val="0"/>
                        </a:spcBef>
                        <a:spcAft>
                          <a:spcPts val="0"/>
                        </a:spcAft>
                        <a:buClrTx/>
                        <a:buSzTx/>
                        <a:buFontTx/>
                        <a:buNone/>
                        <a:tabLst/>
                        <a:defRPr/>
                      </a:pPr>
                      <a:r>
                        <a:rPr lang="en-US" dirty="0"/>
                        <a:t>Offshore 2 years + 3m</a:t>
                      </a:r>
                    </a:p>
                  </a:txBody>
                  <a:tcPr/>
                </a:tc>
                <a:extLst>
                  <a:ext uri="{0D108BD9-81ED-4DB2-BD59-A6C34878D82A}">
                    <a16:rowId xmlns:a16="http://schemas.microsoft.com/office/drawing/2014/main" val="2871549050"/>
                  </a:ext>
                </a:extLst>
              </a:tr>
              <a:tr h="370840">
                <a:tc>
                  <a:txBody>
                    <a:bodyPr/>
                    <a:lstStyle/>
                    <a:p>
                      <a:pPr marL="0" marR="0" lvl="0" indent="0" algn="l" defTabSz="914193" rtl="0" eaLnBrk="1" fontAlgn="auto" latinLnBrk="0" hangingPunct="1">
                        <a:lnSpc>
                          <a:spcPct val="100000"/>
                        </a:lnSpc>
                        <a:spcBef>
                          <a:spcPts val="0"/>
                        </a:spcBef>
                        <a:spcAft>
                          <a:spcPts val="0"/>
                        </a:spcAft>
                        <a:buClrTx/>
                        <a:buSzTx/>
                        <a:buFontTx/>
                        <a:buNone/>
                        <a:tabLst/>
                        <a:defRPr/>
                      </a:pPr>
                      <a:r>
                        <a:rPr lang="en-US" dirty="0"/>
                        <a:t>Repowering projects &lt;15% increased capacity</a:t>
                      </a:r>
                    </a:p>
                  </a:txBody>
                  <a:tcPr/>
                </a:tc>
                <a:tc gridSpan="2">
                  <a:txBody>
                    <a:bodyPr/>
                    <a:lstStyle/>
                    <a:p>
                      <a:pPr algn="l"/>
                      <a:r>
                        <a:rPr lang="en-US" strike="noStrike" dirty="0"/>
                        <a:t>3 months</a:t>
                      </a:r>
                    </a:p>
                  </a:txBody>
                  <a:tcPr/>
                </a:tc>
                <a:tc hMerge="1">
                  <a:txBody>
                    <a:bodyPr/>
                    <a:lstStyle/>
                    <a:p>
                      <a:pPr algn="l"/>
                      <a:endParaRPr lang="en-US" strike="noStrike" dirty="0"/>
                    </a:p>
                  </a:txBody>
                  <a:tcPr/>
                </a:tc>
                <a:extLst>
                  <a:ext uri="{0D108BD9-81ED-4DB2-BD59-A6C34878D82A}">
                    <a16:rowId xmlns:a16="http://schemas.microsoft.com/office/drawing/2014/main" val="3352070115"/>
                  </a:ext>
                </a:extLst>
              </a:tr>
            </a:tbl>
          </a:graphicData>
        </a:graphic>
      </p:graphicFrame>
    </p:spTree>
    <p:extLst>
      <p:ext uri="{BB962C8B-B14F-4D97-AF65-F5344CB8AC3E}">
        <p14:creationId xmlns:p14="http://schemas.microsoft.com/office/powerpoint/2010/main" val="2486312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ED5DA-D5F2-3242-B6D1-2E599E45696F}"/>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A7BB4984-AA0A-B62A-14CE-07883685A655}"/>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Positive silence in RAAs | RED III, Art. 16c(6)</a:t>
            </a:r>
          </a:p>
        </p:txBody>
      </p:sp>
      <p:pic>
        <p:nvPicPr>
          <p:cNvPr id="3078" name="Picture 7">
            <a:extLst>
              <a:ext uri="{FF2B5EF4-FFF2-40B4-BE49-F238E27FC236}">
                <a16:creationId xmlns:a16="http://schemas.microsoft.com/office/drawing/2014/main" id="{41F17320-612D-1A33-B2F8-52F1346892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4519505-2BED-76DC-9931-1D4D8A799F6F}"/>
              </a:ext>
            </a:extLst>
          </p:cNvPr>
          <p:cNvSpPr txBox="1"/>
          <p:nvPr/>
        </p:nvSpPr>
        <p:spPr>
          <a:xfrm>
            <a:off x="443372" y="1626976"/>
            <a:ext cx="11485276" cy="2518638"/>
          </a:xfrm>
          <a:prstGeom prst="rect">
            <a:avLst/>
          </a:prstGeom>
          <a:noFill/>
        </p:spPr>
        <p:txBody>
          <a:bodyPr wrap="square">
            <a:spAutoFit/>
          </a:bodyPr>
          <a:lstStyle/>
          <a:p>
            <a:pPr>
              <a:spcBef>
                <a:spcPts val="265"/>
              </a:spcBef>
            </a:pPr>
            <a:r>
              <a:rPr lang="en-US" sz="1800" dirty="0">
                <a:effectLst/>
                <a:latin typeface="Times New Roman" panose="02020603050405020304" pitchFamily="18" charset="0"/>
                <a:ea typeface="Times New Roman" panose="02020603050405020304" pitchFamily="18" charset="0"/>
              </a:rPr>
              <a:t> </a:t>
            </a:r>
          </a:p>
          <a:p>
            <a:pPr marL="357188" marR="1797050" lvl="0" indent="-357188" algn="just">
              <a:lnSpc>
                <a:spcPct val="97000"/>
              </a:lnSpc>
              <a:buSzPts val="950"/>
              <a:tabLst>
                <a:tab pos="379095" algn="l"/>
              </a:tabLst>
            </a:pPr>
            <a:r>
              <a:rPr lang="en-US" sz="1800" spc="0" dirty="0">
                <a:effectLst/>
                <a:latin typeface="Calibri" panose="020F0502020204030204" pitchFamily="34" charset="0"/>
                <a:ea typeface="Calibri" panose="020F0502020204030204" pitchFamily="34" charset="0"/>
                <a:cs typeface="Calibri" panose="020F0502020204030204" pitchFamily="34" charset="0"/>
              </a:rPr>
              <a:t>6. 	In the permit-granting procedure referred to in paragraphs 1 and 2, Member States shall ensure that </a:t>
            </a:r>
            <a:r>
              <a:rPr lang="en-US" sz="1800" b="1" spc="0" dirty="0">
                <a:effectLst/>
                <a:latin typeface="Calibri" panose="020F0502020204030204" pitchFamily="34" charset="0"/>
                <a:ea typeface="Calibri" panose="020F0502020204030204" pitchFamily="34" charset="0"/>
                <a:cs typeface="Calibri" panose="020F0502020204030204" pitchFamily="34" charset="0"/>
              </a:rPr>
              <a:t>the lack of reply by the relevant competent authorities within the established deadline results in the specific</a:t>
            </a:r>
            <a:r>
              <a:rPr lang="en-US" sz="1800" b="1" spc="200" dirty="0">
                <a:effectLst/>
                <a:latin typeface="Calibri" panose="020F0502020204030204" pitchFamily="34" charset="0"/>
                <a:ea typeface="Calibri" panose="020F0502020204030204" pitchFamily="34" charset="0"/>
                <a:cs typeface="Calibri" panose="020F0502020204030204" pitchFamily="34" charset="0"/>
              </a:rPr>
              <a:t> </a:t>
            </a:r>
            <a:r>
              <a:rPr lang="en-US" sz="1800" b="1" spc="0" dirty="0">
                <a:effectLst/>
                <a:latin typeface="Calibri" panose="020F0502020204030204" pitchFamily="34" charset="0"/>
                <a:ea typeface="Calibri" panose="020F0502020204030204" pitchFamily="34" charset="0"/>
                <a:cs typeface="Calibri" panose="020F0502020204030204" pitchFamily="34" charset="0"/>
              </a:rPr>
              <a:t>intermediary</a:t>
            </a:r>
            <a:r>
              <a:rPr lang="en-US" sz="1800" b="1" spc="200" dirty="0">
                <a:effectLst/>
                <a:latin typeface="Calibri" panose="020F0502020204030204" pitchFamily="34" charset="0"/>
                <a:ea typeface="Calibri" panose="020F0502020204030204" pitchFamily="34" charset="0"/>
                <a:cs typeface="Calibri" panose="020F0502020204030204" pitchFamily="34" charset="0"/>
              </a:rPr>
              <a:t> </a:t>
            </a:r>
            <a:r>
              <a:rPr lang="en-US" sz="1800" b="1" spc="0" dirty="0">
                <a:effectLst/>
                <a:latin typeface="Calibri" panose="020F0502020204030204" pitchFamily="34" charset="0"/>
                <a:ea typeface="Calibri" panose="020F0502020204030204" pitchFamily="34" charset="0"/>
                <a:cs typeface="Calibri" panose="020F0502020204030204" pitchFamily="34" charset="0"/>
              </a:rPr>
              <a:t>administrative</a:t>
            </a:r>
            <a:r>
              <a:rPr lang="en-US" sz="1800" b="1" spc="200" dirty="0">
                <a:effectLst/>
                <a:latin typeface="Calibri" panose="020F0502020204030204" pitchFamily="34" charset="0"/>
                <a:ea typeface="Calibri" panose="020F0502020204030204" pitchFamily="34" charset="0"/>
                <a:cs typeface="Calibri" panose="020F0502020204030204" pitchFamily="34" charset="0"/>
              </a:rPr>
              <a:t> </a:t>
            </a:r>
            <a:r>
              <a:rPr lang="en-US" sz="1800" b="1" spc="0" dirty="0">
                <a:effectLst/>
                <a:latin typeface="Calibri" panose="020F0502020204030204" pitchFamily="34" charset="0"/>
                <a:ea typeface="Calibri" panose="020F0502020204030204" pitchFamily="34" charset="0"/>
                <a:cs typeface="Calibri" panose="020F0502020204030204" pitchFamily="34" charset="0"/>
              </a:rPr>
              <a:t>steps</a:t>
            </a:r>
            <a:r>
              <a:rPr lang="en-US" sz="1800" b="1" spc="200" dirty="0">
                <a:effectLst/>
                <a:latin typeface="Calibri" panose="020F0502020204030204" pitchFamily="34" charset="0"/>
                <a:ea typeface="Calibri" panose="020F0502020204030204" pitchFamily="34" charset="0"/>
                <a:cs typeface="Calibri" panose="020F0502020204030204" pitchFamily="34" charset="0"/>
              </a:rPr>
              <a:t> </a:t>
            </a:r>
            <a:r>
              <a:rPr lang="en-US" sz="1800" b="1" spc="0" dirty="0">
                <a:effectLst/>
                <a:latin typeface="Calibri" panose="020F0502020204030204" pitchFamily="34" charset="0"/>
                <a:ea typeface="Calibri" panose="020F0502020204030204" pitchFamily="34" charset="0"/>
                <a:cs typeface="Calibri" panose="020F0502020204030204" pitchFamily="34" charset="0"/>
              </a:rPr>
              <a:t>to</a:t>
            </a:r>
            <a:r>
              <a:rPr lang="en-US" sz="1800" b="1" spc="200" dirty="0">
                <a:effectLst/>
                <a:latin typeface="Calibri" panose="020F0502020204030204" pitchFamily="34" charset="0"/>
                <a:ea typeface="Calibri" panose="020F0502020204030204" pitchFamily="34" charset="0"/>
                <a:cs typeface="Calibri" panose="020F0502020204030204" pitchFamily="34" charset="0"/>
              </a:rPr>
              <a:t> </a:t>
            </a:r>
            <a:r>
              <a:rPr lang="en-US" sz="1800" b="1" spc="0" dirty="0">
                <a:effectLst/>
                <a:latin typeface="Calibri" panose="020F0502020204030204" pitchFamily="34" charset="0"/>
                <a:ea typeface="Calibri" panose="020F0502020204030204" pitchFamily="34" charset="0"/>
                <a:cs typeface="Calibri" panose="020F0502020204030204" pitchFamily="34" charset="0"/>
              </a:rPr>
              <a:t>be</a:t>
            </a:r>
            <a:r>
              <a:rPr lang="en-US" sz="1800" b="1" spc="200" dirty="0">
                <a:effectLst/>
                <a:latin typeface="Calibri" panose="020F0502020204030204" pitchFamily="34" charset="0"/>
                <a:ea typeface="Calibri" panose="020F0502020204030204" pitchFamily="34" charset="0"/>
                <a:cs typeface="Calibri" panose="020F0502020204030204" pitchFamily="34" charset="0"/>
              </a:rPr>
              <a:t> </a:t>
            </a:r>
            <a:r>
              <a:rPr lang="en-US" sz="1800" b="1" spc="0" dirty="0">
                <a:effectLst/>
                <a:latin typeface="Calibri" panose="020F0502020204030204" pitchFamily="34" charset="0"/>
                <a:ea typeface="Calibri" panose="020F0502020204030204" pitchFamily="34" charset="0"/>
                <a:cs typeface="Calibri" panose="020F0502020204030204" pitchFamily="34" charset="0"/>
              </a:rPr>
              <a:t>considered</a:t>
            </a:r>
            <a:r>
              <a:rPr lang="en-US" sz="1800" b="1" spc="200" dirty="0">
                <a:effectLst/>
                <a:latin typeface="Calibri" panose="020F0502020204030204" pitchFamily="34" charset="0"/>
                <a:ea typeface="Calibri" panose="020F0502020204030204" pitchFamily="34" charset="0"/>
                <a:cs typeface="Calibri" panose="020F0502020204030204" pitchFamily="34" charset="0"/>
              </a:rPr>
              <a:t> </a:t>
            </a:r>
            <a:r>
              <a:rPr lang="en-US" sz="1800" b="1" spc="0" dirty="0">
                <a:effectLst/>
                <a:latin typeface="Calibri" panose="020F0502020204030204" pitchFamily="34" charset="0"/>
                <a:ea typeface="Calibri" panose="020F0502020204030204" pitchFamily="34" charset="0"/>
                <a:cs typeface="Calibri" panose="020F0502020204030204" pitchFamily="34" charset="0"/>
              </a:rPr>
              <a:t>as approved</a:t>
            </a:r>
            <a:r>
              <a:rPr lang="en-US" sz="1800" spc="0" dirty="0">
                <a:effectLst/>
                <a:latin typeface="Calibri" panose="020F0502020204030204" pitchFamily="34" charset="0"/>
                <a:ea typeface="Calibri" panose="020F0502020204030204" pitchFamily="34" charset="0"/>
                <a:cs typeface="Calibri" panose="020F0502020204030204" pitchFamily="34" charset="0"/>
              </a:rPr>
              <a:t>,</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u="sng" spc="0" dirty="0">
                <a:effectLst/>
                <a:latin typeface="Calibri" panose="020F0502020204030204" pitchFamily="34" charset="0"/>
                <a:ea typeface="Calibri" panose="020F0502020204030204" pitchFamily="34" charset="0"/>
                <a:cs typeface="Calibri" panose="020F0502020204030204" pitchFamily="34" charset="0"/>
              </a:rPr>
              <a:t>except</a:t>
            </a:r>
            <a:r>
              <a:rPr lang="en-US" sz="1800" spc="0" dirty="0">
                <a:effectLst/>
                <a:latin typeface="Calibri" panose="020F0502020204030204" pitchFamily="34" charset="0"/>
                <a:ea typeface="Calibri" panose="020F0502020204030204" pitchFamily="34" charset="0"/>
                <a:cs typeface="Calibri" panose="020F0502020204030204" pitchFamily="34" charset="0"/>
              </a:rPr>
              <a:t> where</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the</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specific</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renewable</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energy</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project</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is subject</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to</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an</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environmental</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impact</a:t>
            </a:r>
            <a:r>
              <a:rPr lang="en-US" sz="1800" spc="19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assessment</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pursuant</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to</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paragraph 5</a:t>
            </a:r>
            <a:r>
              <a:rPr lang="en-US" sz="1800" spc="12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or</a:t>
            </a:r>
            <a:r>
              <a:rPr lang="en-US" sz="1800" spc="12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where</a:t>
            </a:r>
            <a:r>
              <a:rPr lang="en-US" sz="1800" spc="11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the</a:t>
            </a:r>
            <a:r>
              <a:rPr lang="en-US" sz="1800" spc="11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principle</a:t>
            </a:r>
            <a:r>
              <a:rPr lang="en-US" sz="1800" spc="11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of</a:t>
            </a:r>
            <a:r>
              <a:rPr lang="en-US" sz="1800" spc="11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administrative</a:t>
            </a:r>
            <a:r>
              <a:rPr lang="en-US" sz="1800" spc="10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tacit</a:t>
            </a:r>
            <a:r>
              <a:rPr lang="en-US" sz="1800" spc="10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approval</a:t>
            </a:r>
            <a:r>
              <a:rPr lang="en-US" sz="1800" spc="12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does</a:t>
            </a:r>
            <a:r>
              <a:rPr lang="en-US" sz="1800" spc="12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not</a:t>
            </a:r>
            <a:r>
              <a:rPr lang="en-US" sz="1800" spc="12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exist in the national legal system of the Member State concerned. This paragraph</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u="sng" spc="0" dirty="0">
                <a:effectLst/>
                <a:latin typeface="Calibri" panose="020F0502020204030204" pitchFamily="34" charset="0"/>
                <a:ea typeface="Calibri" panose="020F0502020204030204" pitchFamily="34" charset="0"/>
                <a:cs typeface="Calibri" panose="020F0502020204030204" pitchFamily="34" charset="0"/>
              </a:rPr>
              <a:t>shall</a:t>
            </a:r>
            <a:r>
              <a:rPr lang="en-US" sz="1800" u="sng" spc="200" dirty="0">
                <a:effectLst/>
                <a:latin typeface="Calibri" panose="020F0502020204030204" pitchFamily="34" charset="0"/>
                <a:ea typeface="Calibri" panose="020F0502020204030204" pitchFamily="34" charset="0"/>
                <a:cs typeface="Calibri" panose="020F0502020204030204" pitchFamily="34" charset="0"/>
              </a:rPr>
              <a:t> </a:t>
            </a:r>
            <a:r>
              <a:rPr lang="en-US" sz="1800" u="sng" spc="0" dirty="0">
                <a:effectLst/>
                <a:latin typeface="Calibri" panose="020F0502020204030204" pitchFamily="34" charset="0"/>
                <a:ea typeface="Calibri" panose="020F0502020204030204" pitchFamily="34" charset="0"/>
                <a:cs typeface="Calibri" panose="020F0502020204030204" pitchFamily="34" charset="0"/>
              </a:rPr>
              <a:t>not</a:t>
            </a:r>
            <a:r>
              <a:rPr lang="en-US" sz="1800" u="sng" spc="200" dirty="0">
                <a:effectLst/>
                <a:latin typeface="Calibri" panose="020F0502020204030204" pitchFamily="34" charset="0"/>
                <a:ea typeface="Calibri" panose="020F0502020204030204" pitchFamily="34" charset="0"/>
                <a:cs typeface="Calibri" panose="020F0502020204030204" pitchFamily="34" charset="0"/>
              </a:rPr>
              <a:t> </a:t>
            </a:r>
            <a:r>
              <a:rPr lang="en-US" sz="1800" u="sng" spc="0" dirty="0">
                <a:effectLst/>
                <a:latin typeface="Calibri" panose="020F0502020204030204" pitchFamily="34" charset="0"/>
                <a:ea typeface="Calibri" panose="020F0502020204030204" pitchFamily="34" charset="0"/>
                <a:cs typeface="Calibri" panose="020F0502020204030204" pitchFamily="34" charset="0"/>
              </a:rPr>
              <a:t>apply</a:t>
            </a:r>
            <a:r>
              <a:rPr lang="en-US" sz="1800" u="sng" spc="200" dirty="0">
                <a:effectLst/>
                <a:latin typeface="Calibri" panose="020F0502020204030204" pitchFamily="34" charset="0"/>
                <a:ea typeface="Calibri" panose="020F0502020204030204" pitchFamily="34" charset="0"/>
                <a:cs typeface="Calibri" panose="020F0502020204030204" pitchFamily="34" charset="0"/>
              </a:rPr>
              <a:t> </a:t>
            </a:r>
            <a:r>
              <a:rPr lang="en-US" sz="1800" u="sng" spc="0" dirty="0">
                <a:effectLst/>
                <a:latin typeface="Calibri" panose="020F0502020204030204" pitchFamily="34" charset="0"/>
                <a:ea typeface="Calibri" panose="020F0502020204030204" pitchFamily="34" charset="0"/>
                <a:cs typeface="Calibri" panose="020F0502020204030204" pitchFamily="34" charset="0"/>
              </a:rPr>
              <a:t>to</a:t>
            </a:r>
            <a:r>
              <a:rPr lang="en-US" sz="1800" u="sng" spc="200" dirty="0">
                <a:effectLst/>
                <a:latin typeface="Calibri" panose="020F0502020204030204" pitchFamily="34" charset="0"/>
                <a:ea typeface="Calibri" panose="020F0502020204030204" pitchFamily="34" charset="0"/>
                <a:cs typeface="Calibri" panose="020F0502020204030204" pitchFamily="34" charset="0"/>
              </a:rPr>
              <a:t> </a:t>
            </a:r>
            <a:r>
              <a:rPr lang="en-US" sz="1800" u="sng" spc="0" dirty="0">
                <a:effectLst/>
                <a:latin typeface="Calibri" panose="020F0502020204030204" pitchFamily="34" charset="0"/>
                <a:ea typeface="Calibri" panose="020F0502020204030204" pitchFamily="34" charset="0"/>
                <a:cs typeface="Calibri" panose="020F0502020204030204" pitchFamily="34" charset="0"/>
              </a:rPr>
              <a:t>final decisions</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on</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the</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outcome</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of</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the permit-granting</a:t>
            </a:r>
            <a:r>
              <a:rPr lang="en-US" sz="1800" spc="17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procedure,</a:t>
            </a:r>
            <a:r>
              <a:rPr lang="en-US" sz="1800" spc="18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which</a:t>
            </a:r>
            <a:r>
              <a:rPr lang="en-US" sz="1800" spc="18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shall</a:t>
            </a:r>
            <a:r>
              <a:rPr lang="en-US" sz="1800" spc="17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be</a:t>
            </a:r>
            <a:r>
              <a:rPr lang="en-US" sz="1800" spc="18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explicit.</a:t>
            </a:r>
            <a:r>
              <a:rPr lang="en-US" sz="1800" spc="17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All</a:t>
            </a:r>
            <a:r>
              <a:rPr lang="en-US" sz="1800" spc="175"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decisions</a:t>
            </a:r>
            <a:r>
              <a:rPr lang="en-US" sz="1800" spc="18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shall be</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made</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publicly</a:t>
            </a:r>
            <a:r>
              <a:rPr lang="en-US" sz="1800" spc="200" dirty="0">
                <a:effectLst/>
                <a:latin typeface="Calibri" panose="020F0502020204030204" pitchFamily="34" charset="0"/>
                <a:ea typeface="Calibri" panose="020F0502020204030204" pitchFamily="34" charset="0"/>
                <a:cs typeface="Calibri" panose="020F0502020204030204" pitchFamily="34" charset="0"/>
              </a:rPr>
              <a:t> </a:t>
            </a:r>
            <a:r>
              <a:rPr lang="en-US" sz="1800" spc="0" dirty="0">
                <a:effectLst/>
                <a:latin typeface="Calibri" panose="020F0502020204030204" pitchFamily="34" charset="0"/>
                <a:ea typeface="Calibri" panose="020F0502020204030204" pitchFamily="34" charset="0"/>
                <a:cs typeface="Calibri" panose="020F0502020204030204" pitchFamily="34" charset="0"/>
              </a:rPr>
              <a:t>available.</a:t>
            </a:r>
            <a:endParaRPr lang="en-US" sz="2400" spc="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7876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A4184-8203-006B-4343-E99D0855794D}"/>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51616DFB-81C9-4F18-D7FA-EB2C3F60B621}"/>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Single procedure for EIA &amp; population approach outside RAAs | RED III, Art. 16b(2)</a:t>
            </a:r>
          </a:p>
        </p:txBody>
      </p:sp>
      <p:pic>
        <p:nvPicPr>
          <p:cNvPr id="3078" name="Picture 7">
            <a:extLst>
              <a:ext uri="{FF2B5EF4-FFF2-40B4-BE49-F238E27FC236}">
                <a16:creationId xmlns:a16="http://schemas.microsoft.com/office/drawing/2014/main" id="{148BE27A-3701-E13C-A009-661C58532A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75A807C-B9E1-0CE6-EBC5-D2EC6C4DF680}"/>
              </a:ext>
            </a:extLst>
          </p:cNvPr>
          <p:cNvSpPr txBox="1"/>
          <p:nvPr/>
        </p:nvSpPr>
        <p:spPr>
          <a:xfrm>
            <a:off x="443372" y="1626976"/>
            <a:ext cx="11485276" cy="2787301"/>
          </a:xfrm>
          <a:prstGeom prst="rect">
            <a:avLst/>
          </a:prstGeom>
          <a:noFill/>
        </p:spPr>
        <p:txBody>
          <a:bodyPr wrap="square">
            <a:spAutoFit/>
          </a:bodyPr>
          <a:lstStyle/>
          <a:p>
            <a:pPr>
              <a:spcBef>
                <a:spcPts val="265"/>
              </a:spcBef>
            </a:pPr>
            <a:r>
              <a:rPr lang="en-US" sz="1800" dirty="0">
                <a:effectLst/>
                <a:latin typeface="Times New Roman" panose="02020603050405020304" pitchFamily="18" charset="0"/>
                <a:ea typeface="Times New Roman" panose="02020603050405020304" pitchFamily="18" charset="0"/>
              </a:rPr>
              <a:t> </a:t>
            </a:r>
          </a:p>
          <a:p>
            <a:pPr marL="357188" marR="1797050" lvl="0" indent="-357188" algn="just">
              <a:lnSpc>
                <a:spcPct val="97000"/>
              </a:lnSpc>
              <a:buSzPts val="950"/>
              <a:tabLst>
                <a:tab pos="379095" algn="l"/>
              </a:tabLst>
            </a:pPr>
            <a:r>
              <a:rPr lang="en-US" sz="1800" dirty="0">
                <a:effectLst/>
                <a:ea typeface="Times New Roman" panose="02020603050405020304" pitchFamily="18" charset="0"/>
              </a:rPr>
              <a:t>2. 	Where an environmental assessment is required pursuant to Directive</a:t>
            </a:r>
            <a:r>
              <a:rPr lang="en-US" sz="1800" spc="200" dirty="0">
                <a:effectLst/>
                <a:ea typeface="Times New Roman" panose="02020603050405020304" pitchFamily="18" charset="0"/>
              </a:rPr>
              <a:t> </a:t>
            </a:r>
            <a:r>
              <a:rPr lang="en-US" sz="1800" dirty="0">
                <a:effectLst/>
                <a:ea typeface="Times New Roman" panose="02020603050405020304" pitchFamily="18" charset="0"/>
              </a:rPr>
              <a:t>2011/92/EU</a:t>
            </a:r>
            <a:r>
              <a:rPr lang="en-US" sz="1800" spc="200" dirty="0">
                <a:effectLst/>
                <a:ea typeface="Times New Roman" panose="02020603050405020304" pitchFamily="18" charset="0"/>
              </a:rPr>
              <a:t> </a:t>
            </a:r>
            <a:r>
              <a:rPr lang="en-US" sz="1800" dirty="0">
                <a:effectLst/>
                <a:ea typeface="Times New Roman" panose="02020603050405020304" pitchFamily="18" charset="0"/>
              </a:rPr>
              <a:t>or</a:t>
            </a:r>
            <a:r>
              <a:rPr lang="en-US" sz="1800" spc="200" dirty="0">
                <a:effectLst/>
                <a:ea typeface="Times New Roman" panose="02020603050405020304" pitchFamily="18" charset="0"/>
              </a:rPr>
              <a:t> </a:t>
            </a:r>
            <a:r>
              <a:rPr lang="en-US" sz="1800" dirty="0">
                <a:effectLst/>
                <a:ea typeface="Times New Roman" panose="02020603050405020304" pitchFamily="18" charset="0"/>
              </a:rPr>
              <a:t>92/43/EEC,</a:t>
            </a:r>
            <a:r>
              <a:rPr lang="en-US" sz="1800" spc="200" dirty="0">
                <a:effectLst/>
                <a:ea typeface="Times New Roman" panose="02020603050405020304" pitchFamily="18" charset="0"/>
              </a:rPr>
              <a:t> </a:t>
            </a:r>
            <a:r>
              <a:rPr lang="en-US" sz="1800" dirty="0">
                <a:effectLst/>
                <a:ea typeface="Times New Roman" panose="02020603050405020304" pitchFamily="18" charset="0"/>
              </a:rPr>
              <a:t>it</a:t>
            </a:r>
            <a:r>
              <a:rPr lang="en-US" sz="1800" spc="200" dirty="0">
                <a:effectLst/>
                <a:ea typeface="Times New Roman" panose="02020603050405020304" pitchFamily="18" charset="0"/>
              </a:rPr>
              <a:t> </a:t>
            </a:r>
            <a:r>
              <a:rPr lang="en-US" sz="1800" dirty="0">
                <a:effectLst/>
                <a:ea typeface="Times New Roman" panose="02020603050405020304" pitchFamily="18" charset="0"/>
              </a:rPr>
              <a:t>shall</a:t>
            </a:r>
            <a:r>
              <a:rPr lang="en-US" sz="1800" spc="200" dirty="0">
                <a:effectLst/>
                <a:ea typeface="Times New Roman" panose="02020603050405020304" pitchFamily="18" charset="0"/>
              </a:rPr>
              <a:t> </a:t>
            </a:r>
            <a:r>
              <a:rPr lang="en-US" sz="1800" dirty="0">
                <a:effectLst/>
                <a:ea typeface="Times New Roman" panose="02020603050405020304" pitchFamily="18" charset="0"/>
              </a:rPr>
              <a:t>be</a:t>
            </a:r>
            <a:r>
              <a:rPr lang="en-US" sz="1800" spc="200" dirty="0">
                <a:effectLst/>
                <a:ea typeface="Times New Roman" panose="02020603050405020304" pitchFamily="18" charset="0"/>
              </a:rPr>
              <a:t> </a:t>
            </a:r>
            <a:r>
              <a:rPr lang="en-US" sz="1800" dirty="0">
                <a:effectLst/>
                <a:ea typeface="Times New Roman" panose="02020603050405020304" pitchFamily="18" charset="0"/>
              </a:rPr>
              <a:t>carried</a:t>
            </a:r>
            <a:r>
              <a:rPr lang="en-US" sz="1800" spc="200" dirty="0">
                <a:effectLst/>
                <a:ea typeface="Times New Roman" panose="02020603050405020304" pitchFamily="18" charset="0"/>
              </a:rPr>
              <a:t> </a:t>
            </a:r>
            <a:r>
              <a:rPr lang="en-US" sz="1800" dirty="0">
                <a:effectLst/>
                <a:ea typeface="Times New Roman" panose="02020603050405020304" pitchFamily="18" charset="0"/>
              </a:rPr>
              <a:t>out</a:t>
            </a:r>
            <a:r>
              <a:rPr lang="en-US" sz="1800" spc="200" dirty="0">
                <a:effectLst/>
                <a:ea typeface="Times New Roman" panose="02020603050405020304" pitchFamily="18" charset="0"/>
              </a:rPr>
              <a:t> </a:t>
            </a:r>
            <a:r>
              <a:rPr lang="en-US" sz="1800" b="1" dirty="0">
                <a:effectLst/>
                <a:ea typeface="Times New Roman" panose="02020603050405020304" pitchFamily="18" charset="0"/>
              </a:rPr>
              <a:t>in</a:t>
            </a:r>
            <a:r>
              <a:rPr lang="en-US" sz="1800" b="1" spc="200" dirty="0">
                <a:effectLst/>
                <a:ea typeface="Times New Roman" panose="02020603050405020304" pitchFamily="18" charset="0"/>
              </a:rPr>
              <a:t> </a:t>
            </a:r>
            <a:r>
              <a:rPr lang="en-US" sz="1800" b="1" dirty="0">
                <a:effectLst/>
                <a:ea typeface="Times New Roman" panose="02020603050405020304" pitchFamily="18" charset="0"/>
              </a:rPr>
              <a:t>a single procedure that combines all relevant assessments for a given renewable energy project</a:t>
            </a:r>
            <a:r>
              <a:rPr lang="en-US" sz="1800" dirty="0">
                <a:effectLst/>
                <a:ea typeface="Times New Roman" panose="02020603050405020304" pitchFamily="18" charset="0"/>
              </a:rPr>
              <a:t>. </a:t>
            </a:r>
          </a:p>
          <a:p>
            <a:pPr marL="357188" marR="1797050" lvl="0" algn="just">
              <a:lnSpc>
                <a:spcPct val="97000"/>
              </a:lnSpc>
              <a:buSzPts val="950"/>
              <a:tabLst>
                <a:tab pos="379095" algn="l"/>
              </a:tabLst>
            </a:pPr>
            <a:endParaRPr lang="en-US" dirty="0">
              <a:ea typeface="Times New Roman" panose="02020603050405020304" pitchFamily="18" charset="0"/>
            </a:endParaRPr>
          </a:p>
          <a:p>
            <a:pPr marL="357188" marR="1797050" lvl="0" algn="just">
              <a:lnSpc>
                <a:spcPct val="97000"/>
              </a:lnSpc>
              <a:buSzPts val="950"/>
              <a:tabLst>
                <a:tab pos="379095" algn="l"/>
              </a:tabLst>
            </a:pPr>
            <a:r>
              <a:rPr lang="en-US" dirty="0">
                <a:ea typeface="Times New Roman" panose="02020603050405020304" pitchFamily="18" charset="0"/>
              </a:rPr>
              <a:t>(…)</a:t>
            </a:r>
          </a:p>
          <a:p>
            <a:pPr marL="357188" marR="1797050" lvl="0" algn="just">
              <a:lnSpc>
                <a:spcPct val="97000"/>
              </a:lnSpc>
              <a:buSzPts val="950"/>
              <a:tabLst>
                <a:tab pos="379095" algn="l"/>
              </a:tabLst>
            </a:pPr>
            <a:endParaRPr lang="en-US" sz="1800" dirty="0">
              <a:effectLst/>
              <a:ea typeface="Times New Roman" panose="02020603050405020304" pitchFamily="18" charset="0"/>
            </a:endParaRPr>
          </a:p>
          <a:p>
            <a:pPr marL="357188" marR="1797050" lvl="0" algn="just">
              <a:lnSpc>
                <a:spcPct val="97000"/>
              </a:lnSpc>
              <a:buSzPts val="950"/>
              <a:tabLst>
                <a:tab pos="379095" algn="l"/>
              </a:tabLst>
            </a:pPr>
            <a:r>
              <a:rPr lang="en-US" sz="1800" dirty="0">
                <a:effectLst/>
                <a:ea typeface="Times New Roman" panose="02020603050405020304" pitchFamily="18" charset="0"/>
              </a:rPr>
              <a:t>Where</a:t>
            </a:r>
            <a:r>
              <a:rPr lang="en-US" sz="1800" spc="200" dirty="0">
                <a:effectLst/>
                <a:ea typeface="Times New Roman" panose="02020603050405020304" pitchFamily="18" charset="0"/>
              </a:rPr>
              <a:t> </a:t>
            </a:r>
            <a:r>
              <a:rPr lang="en-US" sz="1800" dirty="0">
                <a:effectLst/>
                <a:ea typeface="Times New Roman" panose="02020603050405020304" pitchFamily="18" charset="0"/>
              </a:rPr>
              <a:t>a</a:t>
            </a:r>
            <a:r>
              <a:rPr lang="en-US" sz="1800" spc="200" dirty="0">
                <a:effectLst/>
                <a:ea typeface="Times New Roman" panose="02020603050405020304" pitchFamily="18" charset="0"/>
              </a:rPr>
              <a:t> </a:t>
            </a:r>
            <a:r>
              <a:rPr lang="en-US" sz="1800" dirty="0">
                <a:effectLst/>
                <a:ea typeface="Times New Roman" panose="02020603050405020304" pitchFamily="18" charset="0"/>
              </a:rPr>
              <a:t>renewable</a:t>
            </a:r>
            <a:r>
              <a:rPr lang="en-US" sz="1800" spc="200" dirty="0">
                <a:effectLst/>
                <a:ea typeface="Times New Roman" panose="02020603050405020304" pitchFamily="18" charset="0"/>
              </a:rPr>
              <a:t> </a:t>
            </a:r>
            <a:r>
              <a:rPr lang="en-US" sz="1800" dirty="0">
                <a:effectLst/>
                <a:ea typeface="Times New Roman" panose="02020603050405020304" pitchFamily="18" charset="0"/>
              </a:rPr>
              <a:t>energy</a:t>
            </a:r>
            <a:r>
              <a:rPr lang="en-US" sz="1800" spc="200" dirty="0">
                <a:effectLst/>
                <a:ea typeface="Times New Roman" panose="02020603050405020304" pitchFamily="18" charset="0"/>
              </a:rPr>
              <a:t> </a:t>
            </a:r>
            <a:r>
              <a:rPr lang="en-US" sz="1800" dirty="0">
                <a:effectLst/>
                <a:ea typeface="Times New Roman" panose="02020603050405020304" pitchFamily="18" charset="0"/>
              </a:rPr>
              <a:t>project</a:t>
            </a:r>
            <a:r>
              <a:rPr lang="en-US" sz="1800" spc="200" dirty="0">
                <a:effectLst/>
                <a:ea typeface="Times New Roman" panose="02020603050405020304" pitchFamily="18" charset="0"/>
              </a:rPr>
              <a:t> </a:t>
            </a:r>
            <a:r>
              <a:rPr lang="en-US" sz="1800" dirty="0">
                <a:effectLst/>
                <a:ea typeface="Times New Roman" panose="02020603050405020304" pitchFamily="18" charset="0"/>
              </a:rPr>
              <a:t>has</a:t>
            </a:r>
            <a:r>
              <a:rPr lang="en-US" sz="1800" spc="200" dirty="0">
                <a:effectLst/>
                <a:ea typeface="Times New Roman" panose="02020603050405020304" pitchFamily="18" charset="0"/>
              </a:rPr>
              <a:t> </a:t>
            </a:r>
            <a:r>
              <a:rPr lang="en-US" sz="1800" dirty="0">
                <a:effectLst/>
                <a:ea typeface="Times New Roman" panose="02020603050405020304" pitchFamily="18" charset="0"/>
              </a:rPr>
              <a:t>adopted necessary</a:t>
            </a:r>
            <a:r>
              <a:rPr lang="en-US" sz="1800" spc="200" dirty="0">
                <a:effectLst/>
                <a:ea typeface="Times New Roman" panose="02020603050405020304" pitchFamily="18" charset="0"/>
              </a:rPr>
              <a:t> </a:t>
            </a:r>
            <a:r>
              <a:rPr lang="en-US" sz="1800" dirty="0">
                <a:effectLst/>
                <a:ea typeface="Times New Roman" panose="02020603050405020304" pitchFamily="18" charset="0"/>
              </a:rPr>
              <a:t>mitigation</a:t>
            </a:r>
            <a:r>
              <a:rPr lang="en-US" sz="1800" spc="200" dirty="0">
                <a:effectLst/>
                <a:ea typeface="Times New Roman" panose="02020603050405020304" pitchFamily="18" charset="0"/>
              </a:rPr>
              <a:t> </a:t>
            </a:r>
            <a:r>
              <a:rPr lang="en-US" sz="1800" dirty="0">
                <a:effectLst/>
                <a:ea typeface="Times New Roman" panose="02020603050405020304" pitchFamily="18" charset="0"/>
              </a:rPr>
              <a:t>measures,</a:t>
            </a:r>
            <a:r>
              <a:rPr lang="en-US" sz="1800" spc="200" dirty="0">
                <a:effectLst/>
                <a:ea typeface="Times New Roman" panose="02020603050405020304" pitchFamily="18" charset="0"/>
              </a:rPr>
              <a:t> </a:t>
            </a:r>
            <a:r>
              <a:rPr lang="en-US" sz="1800" dirty="0">
                <a:effectLst/>
                <a:ea typeface="Times New Roman" panose="02020603050405020304" pitchFamily="18" charset="0"/>
              </a:rPr>
              <a:t>any</a:t>
            </a:r>
            <a:r>
              <a:rPr lang="en-US" sz="1800" spc="200" dirty="0">
                <a:effectLst/>
                <a:ea typeface="Times New Roman" panose="02020603050405020304" pitchFamily="18" charset="0"/>
              </a:rPr>
              <a:t> </a:t>
            </a:r>
            <a:r>
              <a:rPr lang="en-US" sz="1800" dirty="0">
                <a:effectLst/>
                <a:ea typeface="Times New Roman" panose="02020603050405020304" pitchFamily="18" charset="0"/>
              </a:rPr>
              <a:t>killing</a:t>
            </a:r>
            <a:r>
              <a:rPr lang="en-US" sz="1800" spc="200" dirty="0">
                <a:effectLst/>
                <a:ea typeface="Times New Roman" panose="02020603050405020304" pitchFamily="18" charset="0"/>
              </a:rPr>
              <a:t> </a:t>
            </a:r>
            <a:r>
              <a:rPr lang="en-US" sz="1800" dirty="0">
                <a:effectLst/>
                <a:ea typeface="Times New Roman" panose="02020603050405020304" pitchFamily="18" charset="0"/>
              </a:rPr>
              <a:t>or</a:t>
            </a:r>
            <a:r>
              <a:rPr lang="en-US" sz="1800" spc="200" dirty="0">
                <a:effectLst/>
                <a:ea typeface="Times New Roman" panose="02020603050405020304" pitchFamily="18" charset="0"/>
              </a:rPr>
              <a:t> </a:t>
            </a:r>
            <a:r>
              <a:rPr lang="en-US" sz="1800" dirty="0">
                <a:effectLst/>
                <a:ea typeface="Times New Roman" panose="02020603050405020304" pitchFamily="18" charset="0"/>
              </a:rPr>
              <a:t>disturbance</a:t>
            </a:r>
            <a:r>
              <a:rPr lang="en-US" sz="1800" spc="200" dirty="0">
                <a:effectLst/>
                <a:ea typeface="Times New Roman" panose="02020603050405020304" pitchFamily="18" charset="0"/>
              </a:rPr>
              <a:t> </a:t>
            </a:r>
            <a:r>
              <a:rPr lang="en-US" sz="1800" dirty="0">
                <a:effectLst/>
                <a:ea typeface="Times New Roman" panose="02020603050405020304" pitchFamily="18" charset="0"/>
              </a:rPr>
              <a:t>of</a:t>
            </a:r>
            <a:r>
              <a:rPr lang="en-US" sz="1800" spc="200" dirty="0">
                <a:effectLst/>
                <a:ea typeface="Times New Roman" panose="02020603050405020304" pitchFamily="18" charset="0"/>
              </a:rPr>
              <a:t> </a:t>
            </a:r>
            <a:r>
              <a:rPr lang="en-US" sz="1800" dirty="0">
                <a:effectLst/>
                <a:ea typeface="Times New Roman" panose="02020603050405020304" pitchFamily="18" charset="0"/>
              </a:rPr>
              <a:t>the species</a:t>
            </a:r>
            <a:r>
              <a:rPr lang="en-US" sz="1800" spc="200" dirty="0">
                <a:effectLst/>
                <a:ea typeface="Times New Roman" panose="02020603050405020304" pitchFamily="18" charset="0"/>
              </a:rPr>
              <a:t> </a:t>
            </a:r>
            <a:r>
              <a:rPr lang="en-US" sz="1800" dirty="0">
                <a:effectLst/>
                <a:ea typeface="Times New Roman" panose="02020603050405020304" pitchFamily="18" charset="0"/>
              </a:rPr>
              <a:t>protected</a:t>
            </a:r>
            <a:r>
              <a:rPr lang="en-US" sz="1800" spc="200" dirty="0">
                <a:effectLst/>
                <a:ea typeface="Times New Roman" panose="02020603050405020304" pitchFamily="18" charset="0"/>
              </a:rPr>
              <a:t> </a:t>
            </a:r>
            <a:r>
              <a:rPr lang="en-US" sz="1800" dirty="0">
                <a:effectLst/>
                <a:ea typeface="Times New Roman" panose="02020603050405020304" pitchFamily="18" charset="0"/>
              </a:rPr>
              <a:t>under</a:t>
            </a:r>
            <a:r>
              <a:rPr lang="en-US" sz="1800" spc="200" dirty="0">
                <a:effectLst/>
                <a:ea typeface="Times New Roman" panose="02020603050405020304" pitchFamily="18" charset="0"/>
              </a:rPr>
              <a:t> </a:t>
            </a:r>
            <a:r>
              <a:rPr lang="en-US" sz="1800" dirty="0">
                <a:effectLst/>
                <a:ea typeface="Times New Roman" panose="02020603050405020304" pitchFamily="18" charset="0"/>
              </a:rPr>
              <a:t>Article</a:t>
            </a:r>
            <a:r>
              <a:rPr lang="en-US" sz="1800" spc="200" dirty="0">
                <a:effectLst/>
                <a:ea typeface="Times New Roman" panose="02020603050405020304" pitchFamily="18" charset="0"/>
              </a:rPr>
              <a:t> </a:t>
            </a:r>
            <a:r>
              <a:rPr lang="en-US" sz="1800" dirty="0">
                <a:effectLst/>
                <a:ea typeface="Times New Roman" panose="02020603050405020304" pitchFamily="18" charset="0"/>
              </a:rPr>
              <a:t>12(1)</a:t>
            </a:r>
            <a:r>
              <a:rPr lang="en-US" sz="1800" spc="200" dirty="0">
                <a:effectLst/>
                <a:ea typeface="Times New Roman" panose="02020603050405020304" pitchFamily="18" charset="0"/>
              </a:rPr>
              <a:t> </a:t>
            </a:r>
            <a:r>
              <a:rPr lang="en-US" sz="1800" dirty="0">
                <a:effectLst/>
                <a:ea typeface="Times New Roman" panose="02020603050405020304" pitchFamily="18" charset="0"/>
              </a:rPr>
              <a:t>of</a:t>
            </a:r>
            <a:r>
              <a:rPr lang="en-US" sz="1800" spc="200" dirty="0">
                <a:effectLst/>
                <a:ea typeface="Times New Roman" panose="02020603050405020304" pitchFamily="18" charset="0"/>
              </a:rPr>
              <a:t> </a:t>
            </a:r>
            <a:r>
              <a:rPr lang="en-US" sz="1800" dirty="0">
                <a:effectLst/>
                <a:ea typeface="Times New Roman" panose="02020603050405020304" pitchFamily="18" charset="0"/>
              </a:rPr>
              <a:t>Directive</a:t>
            </a:r>
            <a:r>
              <a:rPr lang="en-US" sz="1800" spc="200" dirty="0">
                <a:effectLst/>
                <a:ea typeface="Times New Roman" panose="02020603050405020304" pitchFamily="18" charset="0"/>
              </a:rPr>
              <a:t> </a:t>
            </a:r>
            <a:r>
              <a:rPr lang="en-US" sz="1800" dirty="0">
                <a:effectLst/>
                <a:ea typeface="Times New Roman" panose="02020603050405020304" pitchFamily="18" charset="0"/>
              </a:rPr>
              <a:t>92/43/EEC</a:t>
            </a:r>
            <a:r>
              <a:rPr lang="en-US" sz="1800" spc="200" dirty="0">
                <a:effectLst/>
                <a:ea typeface="Times New Roman" panose="02020603050405020304" pitchFamily="18" charset="0"/>
              </a:rPr>
              <a:t> </a:t>
            </a:r>
            <a:r>
              <a:rPr lang="en-US" sz="1800" dirty="0">
                <a:effectLst/>
                <a:ea typeface="Times New Roman" panose="02020603050405020304" pitchFamily="18" charset="0"/>
              </a:rPr>
              <a:t>and Article</a:t>
            </a:r>
            <a:r>
              <a:rPr lang="en-US" sz="1800" spc="345" dirty="0">
                <a:effectLst/>
                <a:ea typeface="Times New Roman" panose="02020603050405020304" pitchFamily="18" charset="0"/>
              </a:rPr>
              <a:t> </a:t>
            </a:r>
            <a:r>
              <a:rPr lang="en-US" sz="1800" dirty="0">
                <a:effectLst/>
                <a:ea typeface="Times New Roman" panose="02020603050405020304" pitchFamily="18" charset="0"/>
              </a:rPr>
              <a:t>5</a:t>
            </a:r>
            <a:r>
              <a:rPr lang="en-US" sz="1800" spc="355" dirty="0">
                <a:effectLst/>
                <a:ea typeface="Times New Roman" panose="02020603050405020304" pitchFamily="18" charset="0"/>
              </a:rPr>
              <a:t> </a:t>
            </a:r>
            <a:r>
              <a:rPr lang="en-US" sz="1800" dirty="0">
                <a:effectLst/>
                <a:ea typeface="Times New Roman" panose="02020603050405020304" pitchFamily="18" charset="0"/>
              </a:rPr>
              <a:t>of</a:t>
            </a:r>
            <a:r>
              <a:rPr lang="en-US" sz="1800" spc="360" dirty="0">
                <a:effectLst/>
                <a:ea typeface="Times New Roman" panose="02020603050405020304" pitchFamily="18" charset="0"/>
              </a:rPr>
              <a:t> </a:t>
            </a:r>
            <a:r>
              <a:rPr lang="en-US" sz="1800" dirty="0">
                <a:effectLst/>
                <a:ea typeface="Times New Roman" panose="02020603050405020304" pitchFamily="18" charset="0"/>
              </a:rPr>
              <a:t>Directive</a:t>
            </a:r>
            <a:r>
              <a:rPr lang="en-US" sz="1800" spc="345" dirty="0">
                <a:effectLst/>
                <a:ea typeface="Times New Roman" panose="02020603050405020304" pitchFamily="18" charset="0"/>
              </a:rPr>
              <a:t> </a:t>
            </a:r>
            <a:r>
              <a:rPr lang="en-US" sz="1800" dirty="0">
                <a:effectLst/>
                <a:ea typeface="Times New Roman" panose="02020603050405020304" pitchFamily="18" charset="0"/>
              </a:rPr>
              <a:t>2009/147/EC</a:t>
            </a:r>
            <a:r>
              <a:rPr lang="en-US" sz="1800" spc="385" dirty="0">
                <a:effectLst/>
                <a:ea typeface="Times New Roman" panose="02020603050405020304" pitchFamily="18" charset="0"/>
              </a:rPr>
              <a:t> </a:t>
            </a:r>
            <a:r>
              <a:rPr lang="en-US" sz="1800" b="1" dirty="0">
                <a:effectLst/>
                <a:ea typeface="Times New Roman" panose="02020603050405020304" pitchFamily="18" charset="0"/>
              </a:rPr>
              <a:t>shall</a:t>
            </a:r>
            <a:r>
              <a:rPr lang="en-US" sz="1800" b="1" spc="350" dirty="0">
                <a:effectLst/>
                <a:ea typeface="Times New Roman" panose="02020603050405020304" pitchFamily="18" charset="0"/>
              </a:rPr>
              <a:t> </a:t>
            </a:r>
            <a:r>
              <a:rPr lang="en-US" sz="1800" b="1" dirty="0">
                <a:effectLst/>
                <a:ea typeface="Times New Roman" panose="02020603050405020304" pitchFamily="18" charset="0"/>
              </a:rPr>
              <a:t>not</a:t>
            </a:r>
            <a:r>
              <a:rPr lang="en-US" sz="1800" b="1" spc="360" dirty="0">
                <a:effectLst/>
                <a:ea typeface="Times New Roman" panose="02020603050405020304" pitchFamily="18" charset="0"/>
              </a:rPr>
              <a:t> </a:t>
            </a:r>
            <a:r>
              <a:rPr lang="en-US" sz="1800" b="1" dirty="0">
                <a:effectLst/>
                <a:ea typeface="Times New Roman" panose="02020603050405020304" pitchFamily="18" charset="0"/>
              </a:rPr>
              <a:t>be</a:t>
            </a:r>
            <a:r>
              <a:rPr lang="en-US" sz="1800" b="1" spc="360" dirty="0">
                <a:effectLst/>
                <a:ea typeface="Times New Roman" panose="02020603050405020304" pitchFamily="18" charset="0"/>
              </a:rPr>
              <a:t> </a:t>
            </a:r>
            <a:r>
              <a:rPr lang="en-US" sz="1800" b="1" dirty="0">
                <a:effectLst/>
                <a:ea typeface="Times New Roman" panose="02020603050405020304" pitchFamily="18" charset="0"/>
              </a:rPr>
              <a:t>considered</a:t>
            </a:r>
            <a:r>
              <a:rPr lang="en-US" sz="1800" b="1" spc="355" dirty="0">
                <a:effectLst/>
                <a:ea typeface="Times New Roman" panose="02020603050405020304" pitchFamily="18" charset="0"/>
              </a:rPr>
              <a:t> </a:t>
            </a:r>
            <a:r>
              <a:rPr lang="en-US" b="1" dirty="0"/>
              <a:t>to be deliberate.</a:t>
            </a:r>
          </a:p>
        </p:txBody>
      </p:sp>
      <p:sp>
        <p:nvSpPr>
          <p:cNvPr id="2" name="TextBox 1">
            <a:extLst>
              <a:ext uri="{FF2B5EF4-FFF2-40B4-BE49-F238E27FC236}">
                <a16:creationId xmlns:a16="http://schemas.microsoft.com/office/drawing/2014/main" id="{E1D40661-4874-A497-C7F6-4C8254FE7F37}"/>
              </a:ext>
            </a:extLst>
          </p:cNvPr>
          <p:cNvSpPr txBox="1"/>
          <p:nvPr/>
        </p:nvSpPr>
        <p:spPr>
          <a:xfrm rot="735952">
            <a:off x="9799421" y="1348924"/>
            <a:ext cx="720080" cy="369332"/>
          </a:xfrm>
          <a:prstGeom prst="rect">
            <a:avLst/>
          </a:prstGeom>
          <a:solidFill>
            <a:srgbClr val="C00000"/>
          </a:solidFill>
        </p:spPr>
        <p:txBody>
          <a:bodyPr wrap="square" rtlCol="0">
            <a:spAutoFit/>
          </a:bodyPr>
          <a:lstStyle/>
          <a:p>
            <a:pPr algn="ctr"/>
            <a:r>
              <a:rPr lang="en-US" b="1" dirty="0">
                <a:solidFill>
                  <a:srgbClr val="FFFFFF"/>
                </a:solidFill>
              </a:rPr>
              <a:t>SOS</a:t>
            </a:r>
          </a:p>
        </p:txBody>
      </p:sp>
    </p:spTree>
    <p:extLst>
      <p:ext uri="{BB962C8B-B14F-4D97-AF65-F5344CB8AC3E}">
        <p14:creationId xmlns:p14="http://schemas.microsoft.com/office/powerpoint/2010/main" val="385999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0B5DE-4499-F38D-8ACF-5E06655C5F93}"/>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3B190542-8E9F-22F9-85AC-DF25033FA9B2}"/>
              </a:ext>
            </a:extLst>
          </p:cNvPr>
          <p:cNvSpPr txBox="1">
            <a:spLocks noChangeArrowheads="1"/>
          </p:cNvSpPr>
          <p:nvPr/>
        </p:nvSpPr>
        <p:spPr bwMode="auto">
          <a:xfrm>
            <a:off x="412946" y="426948"/>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RAAs in the Greek legislation | L.3468/2006, Art. 7A as added by L. 5037/2023, Art. 164</a:t>
            </a:r>
          </a:p>
        </p:txBody>
      </p:sp>
      <p:pic>
        <p:nvPicPr>
          <p:cNvPr id="3078" name="Picture 7">
            <a:extLst>
              <a:ext uri="{FF2B5EF4-FFF2-40B4-BE49-F238E27FC236}">
                <a16:creationId xmlns:a16="http://schemas.microsoft.com/office/drawing/2014/main" id="{4320A5B5-CCCF-C054-D73B-D3C2D52675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BDD8689D-49CA-2E25-020B-915DFEF50FE1}"/>
              </a:ext>
            </a:extLst>
          </p:cNvPr>
          <p:cNvSpPr txBox="1"/>
          <p:nvPr/>
        </p:nvSpPr>
        <p:spPr>
          <a:xfrm>
            <a:off x="412946" y="1028343"/>
            <a:ext cx="9661812" cy="5425140"/>
          </a:xfrm>
          <a:prstGeom prst="rect">
            <a:avLst/>
          </a:prstGeom>
          <a:noFill/>
        </p:spPr>
        <p:txBody>
          <a:bodyPr wrap="square">
            <a:spAutoFit/>
          </a:bodyPr>
          <a:lstStyle/>
          <a:p>
            <a:pPr algn="just">
              <a:lnSpc>
                <a:spcPct val="107000"/>
              </a:lnSpc>
              <a:spcAft>
                <a:spcPts val="800"/>
              </a:spcAft>
            </a:pPr>
            <a:r>
              <a:rPr lang="el-GR" dirty="0">
                <a:latin typeface="Calibri" panose="020F0502020204030204" pitchFamily="34" charset="0"/>
                <a:cs typeface="Calibri" panose="020F0502020204030204" pitchFamily="34" charset="0"/>
              </a:rPr>
              <a:t>Άρθρο </a:t>
            </a:r>
            <a:r>
              <a:rPr lang="en-US" dirty="0">
                <a:latin typeface="Calibri" panose="020F0502020204030204" pitchFamily="34" charset="0"/>
                <a:cs typeface="Calibri" panose="020F0502020204030204" pitchFamily="34" charset="0"/>
              </a:rPr>
              <a:t>7A - </a:t>
            </a:r>
            <a:r>
              <a:rPr lang="el-GR" dirty="0">
                <a:latin typeface="Calibri" panose="020F0502020204030204" pitchFamily="34" charset="0"/>
                <a:cs typeface="Calibri" panose="020F0502020204030204" pitchFamily="34" charset="0"/>
              </a:rPr>
              <a:t>Περιοχές Πρώτης Επιλογής για Ανανεώσιμων Πηγών Ενέργειας</a:t>
            </a:r>
            <a:endParaRPr lang="en-US" dirty="0">
              <a:latin typeface="Calibri" panose="020F0502020204030204" pitchFamily="34" charset="0"/>
              <a:cs typeface="Calibri" panose="020F0502020204030204" pitchFamily="34" charset="0"/>
            </a:endParaRPr>
          </a:p>
          <a:p>
            <a:pPr marL="357188" indent="-357188" algn="just">
              <a:lnSpc>
                <a:spcPct val="107000"/>
              </a:lnSpc>
              <a:spcAft>
                <a:spcPts val="800"/>
              </a:spcAft>
            </a:pPr>
            <a:r>
              <a:rPr lang="el-GR"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Οι Περιοχές Πρώτης Επιλογής Α.Π.Ε. είναι υποσύνολο των περιοχών που απαιτούνται για την επίτευξη των ποσοτικών στόχων του Εθνικού Σχεδίου για την Ενέργεια και το Κλίμα (ΕΣΕΚ, Β’ 4893/2019) για το 2030. Οι περιοχές αυτές βρίσκονται </a:t>
            </a:r>
            <a:r>
              <a:rPr lang="el-GR" b="1" dirty="0">
                <a:latin typeface="Calibri" panose="020F0502020204030204" pitchFamily="34" charset="0"/>
                <a:cs typeface="Calibri" panose="020F0502020204030204" pitchFamily="34" charset="0"/>
              </a:rPr>
              <a:t>εκτός προστατευόμενων περιοχών του Δικτύου «</a:t>
            </a:r>
            <a:r>
              <a:rPr lang="en-US" b="1" dirty="0">
                <a:latin typeface="Calibri" panose="020F0502020204030204" pitchFamily="34" charset="0"/>
                <a:cs typeface="Calibri" panose="020F0502020204030204" pitchFamily="34" charset="0"/>
              </a:rPr>
              <a:t>Natura</a:t>
            </a:r>
            <a:r>
              <a:rPr lang="el-GR" b="1" dirty="0">
                <a:latin typeface="Calibri" panose="020F0502020204030204" pitchFamily="34" charset="0"/>
                <a:cs typeface="Calibri" panose="020F0502020204030204" pitchFamily="34" charset="0"/>
              </a:rPr>
              <a:t> 2000»</a:t>
            </a:r>
            <a:r>
              <a:rPr lang="el-GR" dirty="0">
                <a:latin typeface="Calibri" panose="020F0502020204030204" pitchFamily="34" charset="0"/>
                <a:cs typeface="Calibri" panose="020F0502020204030204" pitchFamily="34" charset="0"/>
              </a:rPr>
              <a:t> και </a:t>
            </a:r>
            <a:r>
              <a:rPr lang="el-GR" dirty="0" err="1">
                <a:latin typeface="Calibri" panose="020F0502020204030204" pitchFamily="34" charset="0"/>
                <a:cs typeface="Calibri" panose="020F0502020204030204" pitchFamily="34" charset="0"/>
              </a:rPr>
              <a:t>οριοθετούνται</a:t>
            </a:r>
            <a:r>
              <a:rPr lang="el-GR" dirty="0">
                <a:latin typeface="Calibri" panose="020F0502020204030204" pitchFamily="34" charset="0"/>
                <a:cs typeface="Calibri" panose="020F0502020204030204" pitchFamily="34" charset="0"/>
              </a:rPr>
              <a:t> όπου η ανάπτυξη συγκεκριμένης κατηγορίας ή τεχνολογίας τύπων έργων Α.Π.Ε. δεν αναμένεται να έχει σημαντικές περιβαλλοντικές επιπτώσεις.</a:t>
            </a:r>
            <a:endParaRPr lang="en-US" dirty="0">
              <a:latin typeface="Calibri" panose="020F0502020204030204" pitchFamily="34" charset="0"/>
              <a:cs typeface="Calibri" panose="020F0502020204030204" pitchFamily="34" charset="0"/>
            </a:endParaRPr>
          </a:p>
          <a:p>
            <a:pPr marL="357188" indent="-357188" algn="just">
              <a:lnSpc>
                <a:spcPct val="107000"/>
              </a:lnSpc>
              <a:spcAft>
                <a:spcPts val="800"/>
              </a:spcAft>
            </a:pPr>
            <a:r>
              <a:rPr lang="el-GR"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Η έγκριση Περιοχής Πρώτης Επιλογής για Α.Π.Ε. γίνεται με </a:t>
            </a:r>
            <a:r>
              <a:rPr lang="el-GR" b="1" dirty="0">
                <a:latin typeface="Calibri" panose="020F0502020204030204" pitchFamily="34" charset="0"/>
                <a:cs typeface="Calibri" panose="020F0502020204030204" pitchFamily="34" charset="0"/>
              </a:rPr>
              <a:t>προεδρικό διάταγμα</a:t>
            </a:r>
            <a:r>
              <a:rPr lang="el-GR" dirty="0">
                <a:latin typeface="Calibri" panose="020F0502020204030204" pitchFamily="34" charset="0"/>
                <a:cs typeface="Calibri" panose="020F0502020204030204" pitchFamily="34" charset="0"/>
              </a:rPr>
              <a:t>, που εκδίδεται μετά από πρόταση του Υπουργού Περιβάλλοντος και Ενέργειας και γνώμη του Κεντρικού Συμβουλίου Χωροταξικών Θεμάτων και Αμφισβητήσεων, κατόπιν </a:t>
            </a:r>
            <a:r>
              <a:rPr lang="el-GR" b="1" dirty="0">
                <a:latin typeface="Calibri" panose="020F0502020204030204" pitchFamily="34" charset="0"/>
                <a:cs typeface="Calibri" panose="020F0502020204030204" pitchFamily="34" charset="0"/>
              </a:rPr>
              <a:t>Στρατηγικής Μελέτης Περιβαλλοντικών Επιπτώσεων</a:t>
            </a:r>
            <a:r>
              <a:rPr lang="el-GR" dirty="0">
                <a:latin typeface="Calibri" panose="020F0502020204030204" pitchFamily="34" charset="0"/>
                <a:cs typeface="Calibri" panose="020F0502020204030204" pitchFamily="34" charset="0"/>
              </a:rPr>
              <a:t>. Με το προεδρικό διάταγμα: (α) ορίζονται οι όροι ανάπτυξης των έργων Α.Π.Ε., η κατανομή των περιοχών εγκατάστασης και η μέγιστη ισχύς των έργων σε κάθε περιοχή εγκατάστασης, (β) εγκρίνονται οι κατευθύνσεις, όροι και τα μέτρα για την προστασία του περιβάλλοντος.</a:t>
            </a:r>
            <a:endParaRPr lang="en-US" dirty="0">
              <a:latin typeface="Calibri" panose="020F0502020204030204" pitchFamily="34" charset="0"/>
              <a:cs typeface="Calibri" panose="020F0502020204030204" pitchFamily="34" charset="0"/>
            </a:endParaRPr>
          </a:p>
          <a:p>
            <a:pPr marL="357188" indent="-357188" algn="just">
              <a:lnSpc>
                <a:spcPct val="107000"/>
              </a:lnSpc>
              <a:spcAft>
                <a:spcPts val="800"/>
              </a:spcAft>
            </a:pPr>
            <a:r>
              <a:rPr lang="el-GR" dirty="0">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Τα έργα Α.Π.Ε. που αναπτύσσονται εντός Περιοχών Πρώτης Επιλογής για ΑΠΕ, σύμφωνα με τους όρους και τα μέτρα για την προστασία του περιβάλλοντος της παρ. 2, </a:t>
            </a:r>
            <a:r>
              <a:rPr lang="el-GR" b="1" dirty="0">
                <a:latin typeface="Calibri" panose="020F0502020204030204" pitchFamily="34" charset="0"/>
                <a:cs typeface="Calibri" panose="020F0502020204030204" pitchFamily="34" charset="0"/>
              </a:rPr>
              <a:t>εξαιρούνται από τη διαδικασία περιβαλλοντικής </a:t>
            </a:r>
            <a:r>
              <a:rPr lang="el-GR" b="1" dirty="0" err="1">
                <a:latin typeface="Calibri" panose="020F0502020204030204" pitchFamily="34" charset="0"/>
                <a:cs typeface="Calibri" panose="020F0502020204030204" pitchFamily="34" charset="0"/>
              </a:rPr>
              <a:t>αδειοδότησης</a:t>
            </a:r>
            <a:r>
              <a:rPr lang="el-GR" b="1"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και την Ειδική Οικολογική Αξιολόγηση του ν. 4014/2011 (Α’ 209).»</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1789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AC8F-80A8-D840-5205-9DFE8905FD51}"/>
            </a:ext>
          </a:extLst>
        </p:cNvPr>
        <p:cNvGrpSpPr/>
        <p:nvPr/>
      </p:nvGrpSpPr>
      <p:grpSpPr>
        <a:xfrm>
          <a:off x="0" y="0"/>
          <a:ext cx="0" cy="0"/>
          <a:chOff x="0" y="0"/>
          <a:chExt cx="0" cy="0"/>
        </a:xfrm>
      </p:grpSpPr>
      <p:sp>
        <p:nvSpPr>
          <p:cNvPr id="3076" name="TextBox 8">
            <a:extLst>
              <a:ext uri="{FF2B5EF4-FFF2-40B4-BE49-F238E27FC236}">
                <a16:creationId xmlns:a16="http://schemas.microsoft.com/office/drawing/2014/main" id="{31650646-BF08-AA76-417A-C70A197C46FB}"/>
              </a:ext>
            </a:extLst>
          </p:cNvPr>
          <p:cNvSpPr txBox="1">
            <a:spLocks noChangeArrowheads="1"/>
          </p:cNvSpPr>
          <p:nvPr/>
        </p:nvSpPr>
        <p:spPr bwMode="auto">
          <a:xfrm>
            <a:off x="407368" y="395293"/>
            <a:ext cx="11305256" cy="338544"/>
          </a:xfrm>
          <a:prstGeom prst="rect">
            <a:avLst/>
          </a:prstGeom>
          <a:solidFill>
            <a:srgbClr val="22456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29" tIns="45715" rIns="91429" bIns="45715">
            <a:spAutoFit/>
          </a:bodyPr>
          <a:lstStyle/>
          <a:p>
            <a:pPr defTabSz="179388">
              <a:spcBef>
                <a:spcPts val="1200"/>
              </a:spcBef>
            </a:pPr>
            <a:r>
              <a:rPr lang="en-US" sz="1600" b="1" dirty="0">
                <a:solidFill>
                  <a:schemeClr val="bg1"/>
                </a:solidFill>
                <a:latin typeface="Arial" panose="020B0604020202020204" pitchFamily="34" charset="0"/>
                <a:cs typeface="Arial" panose="020B0604020202020204" pitchFamily="34" charset="0"/>
              </a:rPr>
              <a:t>The first RAA in the Greek legislation |</a:t>
            </a:r>
            <a:r>
              <a:rPr lang="el-GR" sz="1600" b="1" dirty="0">
                <a:solidFill>
                  <a:schemeClr val="bg1"/>
                </a:solidFill>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L. 4964/2022, Art. 174, par. 1 as amended</a:t>
            </a:r>
          </a:p>
        </p:txBody>
      </p:sp>
      <p:pic>
        <p:nvPicPr>
          <p:cNvPr id="3078" name="Picture 7">
            <a:extLst>
              <a:ext uri="{FF2B5EF4-FFF2-40B4-BE49-F238E27FC236}">
                <a16:creationId xmlns:a16="http://schemas.microsoft.com/office/drawing/2014/main" id="{08333F3E-2ABF-E91E-E0A8-2A924830EB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4757" y="46322"/>
            <a:ext cx="13303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8AEC06F-E20E-8B28-1919-C0E68A91326E}"/>
              </a:ext>
            </a:extLst>
          </p:cNvPr>
          <p:cNvSpPr txBox="1"/>
          <p:nvPr/>
        </p:nvSpPr>
        <p:spPr>
          <a:xfrm>
            <a:off x="412946" y="1028343"/>
            <a:ext cx="9661812" cy="2951642"/>
          </a:xfrm>
          <a:prstGeom prst="rect">
            <a:avLst/>
          </a:prstGeom>
          <a:noFill/>
        </p:spPr>
        <p:txBody>
          <a:bodyPr wrap="square">
            <a:spAutoFit/>
          </a:bodyPr>
          <a:lstStyle/>
          <a:p>
            <a:pPr algn="just">
              <a:lnSpc>
                <a:spcPct val="107000"/>
              </a:lnSpc>
              <a:spcAft>
                <a:spcPts val="800"/>
              </a:spcAft>
            </a:pPr>
            <a:r>
              <a:rPr lang="el-GR" dirty="0">
                <a:latin typeface="Calibri" panose="020F0502020204030204" pitchFamily="34" charset="0"/>
                <a:cs typeface="Calibri" panose="020F0502020204030204" pitchFamily="34" charset="0"/>
              </a:rPr>
              <a:t>Με το ν. </a:t>
            </a:r>
            <a:r>
              <a:rPr lang="en-US" dirty="0">
                <a:latin typeface="Calibri" panose="020F0502020204030204" pitchFamily="34" charset="0"/>
                <a:cs typeface="Calibri" panose="020F0502020204030204" pitchFamily="34" charset="0"/>
              </a:rPr>
              <a:t>5037/2023</a:t>
            </a:r>
            <a:r>
              <a:rPr lang="el-GR" dirty="0">
                <a:latin typeface="Calibri" panose="020F0502020204030204" pitchFamily="34" charset="0"/>
                <a:cs typeface="Calibri" panose="020F0502020204030204" pitchFamily="34" charset="0"/>
              </a:rPr>
              <a:t>, άρθρο 164, καθορίσθηκε:</a:t>
            </a:r>
            <a:endParaRPr lang="en-US" dirty="0">
              <a:latin typeface="Calibri" panose="020F0502020204030204" pitchFamily="34" charset="0"/>
              <a:cs typeface="Calibri" panose="020F0502020204030204" pitchFamily="34" charset="0"/>
            </a:endParaRPr>
          </a:p>
          <a:p>
            <a:pPr algn="just">
              <a:lnSpc>
                <a:spcPct val="107000"/>
              </a:lnSpc>
              <a:spcAft>
                <a:spcPts val="800"/>
              </a:spcAft>
            </a:pPr>
            <a:r>
              <a:rPr lang="el-GR"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Η παρ. 1 του άρθρου 174 του ν. 4964/2022 (Α’ 150), περί πιλοτικής εφαρμογής των </a:t>
            </a:r>
            <a:r>
              <a:rPr lang="el-GR" dirty="0" err="1">
                <a:latin typeface="Calibri" panose="020F0502020204030204" pitchFamily="34" charset="0"/>
                <a:cs typeface="Calibri" panose="020F0502020204030204" pitchFamily="34" charset="0"/>
              </a:rPr>
              <a:t>Υπεράκτιων</a:t>
            </a:r>
            <a:r>
              <a:rPr lang="el-GR" dirty="0">
                <a:latin typeface="Calibri" panose="020F0502020204030204" pitchFamily="34" charset="0"/>
                <a:cs typeface="Calibri" panose="020F0502020204030204" pitchFamily="34" charset="0"/>
              </a:rPr>
              <a:t> Αιολικών Πάρκων, αντικαθίσταται ως εξής:</a:t>
            </a:r>
            <a:endParaRPr lang="en-US" dirty="0">
              <a:latin typeface="Calibri" panose="020F0502020204030204" pitchFamily="34" charset="0"/>
              <a:cs typeface="Calibri" panose="020F0502020204030204" pitchFamily="34" charset="0"/>
            </a:endParaRPr>
          </a:p>
          <a:p>
            <a:pPr marL="357188" indent="-357188" algn="just">
              <a:lnSpc>
                <a:spcPct val="107000"/>
              </a:lnSpc>
              <a:spcAft>
                <a:spcPts val="800"/>
              </a:spcAft>
            </a:pPr>
            <a:r>
              <a:rPr lang="el-GR" dirty="0">
                <a:latin typeface="Calibri" panose="020F0502020204030204" pitchFamily="34" charset="0"/>
                <a:cs typeface="Calibri" panose="020F0502020204030204" pitchFamily="34" charset="0"/>
              </a:rPr>
              <a:t>«1. Η θαλάσσια περιοχή που εκτείνεται νοτίως της ακτογραμμής της Περιφερειακής Ενότητας Έβρου και βορείως-βορειοανατολικώς της Σαμοθράκης, ορίζεται ως περιοχή ανάπτυξης πιλοτικών Έργων ΥΑΠ, για Έργα ΥΑΠ μέχρι συνολικής ισχύος εξακοσίων (600) </a:t>
            </a:r>
            <a:r>
              <a:rPr lang="en-US" dirty="0">
                <a:latin typeface="Calibri" panose="020F0502020204030204" pitchFamily="34" charset="0"/>
                <a:cs typeface="Calibri" panose="020F0502020204030204" pitchFamily="34" charset="0"/>
              </a:rPr>
              <a:t>MW</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Με τη διαδικασία του άρθρου 7α του ν. 3468/2006 (Α’ 129), τμήμα της περιοχής του πρώτου εδαφίου </a:t>
            </a:r>
            <a:r>
              <a:rPr lang="el-GR" b="1" dirty="0" err="1">
                <a:latin typeface="Calibri" panose="020F0502020204030204" pitchFamily="34" charset="0"/>
                <a:cs typeface="Calibri" panose="020F0502020204030204" pitchFamily="34" charset="0"/>
              </a:rPr>
              <a:t>οριοθετείται</a:t>
            </a:r>
            <a:r>
              <a:rPr lang="el-GR" b="1" dirty="0">
                <a:latin typeface="Calibri" panose="020F0502020204030204" pitchFamily="34" charset="0"/>
                <a:cs typeface="Calibri" panose="020F0502020204030204" pitchFamily="34" charset="0"/>
              </a:rPr>
              <a:t> ως Περιοχή Οργανωμένης Ανάπτυξης ΥΑΠ, ενώ με την ίδια διαδικασία, τμήμα της περιοχής του πρώτου εδαφίου </a:t>
            </a:r>
            <a:r>
              <a:rPr lang="el-GR" b="1" dirty="0" err="1">
                <a:latin typeface="Calibri" panose="020F0502020204030204" pitchFamily="34" charset="0"/>
                <a:cs typeface="Calibri" panose="020F0502020204030204" pitchFamily="34" charset="0"/>
              </a:rPr>
              <a:t>οριοθετείται</a:t>
            </a:r>
            <a:r>
              <a:rPr lang="el-GR" b="1" dirty="0">
                <a:latin typeface="Calibri" panose="020F0502020204030204" pitchFamily="34" charset="0"/>
                <a:cs typeface="Calibri" panose="020F0502020204030204" pitchFamily="34" charset="0"/>
              </a:rPr>
              <a:t> ως Περιοχή Πρώτης Επιλογής Α.Π.Ε..»</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99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2A695-9618-5FE5-CA62-8C7BFBA091A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E2A03F4-5A3E-8B4A-5CFD-32D658E17E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4512" y="5344153"/>
            <a:ext cx="1368152" cy="1465291"/>
          </a:xfrm>
          <a:prstGeom prst="rect">
            <a:avLst/>
          </a:prstGeom>
        </p:spPr>
      </p:pic>
      <p:sp>
        <p:nvSpPr>
          <p:cNvPr id="4" name="TextBox 3">
            <a:extLst>
              <a:ext uri="{FF2B5EF4-FFF2-40B4-BE49-F238E27FC236}">
                <a16:creationId xmlns:a16="http://schemas.microsoft.com/office/drawing/2014/main" id="{6C6FBA50-A97F-3743-08C1-A48CF2290043}"/>
              </a:ext>
            </a:extLst>
          </p:cNvPr>
          <p:cNvSpPr txBox="1"/>
          <p:nvPr/>
        </p:nvSpPr>
        <p:spPr>
          <a:xfrm>
            <a:off x="6348028" y="6440829"/>
            <a:ext cx="3276364" cy="276999"/>
          </a:xfrm>
          <a:prstGeom prst="rect">
            <a:avLst/>
          </a:prstGeom>
          <a:noFill/>
        </p:spPr>
        <p:txBody>
          <a:bodyPr wrap="square" rtlCol="0">
            <a:spAutoFit/>
          </a:bodyPr>
          <a:lstStyle/>
          <a:p>
            <a:r>
              <a:rPr lang="en-US" sz="1200" dirty="0">
                <a:solidFill>
                  <a:srgbClr val="22456E"/>
                </a:solidFill>
                <a:latin typeface="Aptos" panose="020B0004020202020204" pitchFamily="34" charset="0"/>
              </a:rPr>
              <a:t>4rth Energy Law Forum – November 2024</a:t>
            </a:r>
          </a:p>
        </p:txBody>
      </p:sp>
      <p:pic>
        <p:nvPicPr>
          <p:cNvPr id="11" name="Picture 10">
            <a:extLst>
              <a:ext uri="{FF2B5EF4-FFF2-40B4-BE49-F238E27FC236}">
                <a16:creationId xmlns:a16="http://schemas.microsoft.com/office/drawing/2014/main" id="{088A6857-8D75-631E-A3C8-72B9E5288D81}"/>
              </a:ext>
            </a:extLst>
          </p:cNvPr>
          <p:cNvPicPr>
            <a:picLocks noChangeAspect="1"/>
          </p:cNvPicPr>
          <p:nvPr/>
        </p:nvPicPr>
        <p:blipFill rotWithShape="1">
          <a:blip r:embed="rId3"/>
          <a:srcRect l="31100" t="-348" r="18309" b="346"/>
          <a:stretch/>
        </p:blipFill>
        <p:spPr>
          <a:xfrm>
            <a:off x="-12551" y="-27384"/>
            <a:ext cx="6191851" cy="6912000"/>
          </a:xfrm>
          <a:prstGeom prst="rect">
            <a:avLst/>
          </a:prstGeom>
        </p:spPr>
      </p:pic>
      <p:sp>
        <p:nvSpPr>
          <p:cNvPr id="2" name="TextBox 1">
            <a:extLst>
              <a:ext uri="{FF2B5EF4-FFF2-40B4-BE49-F238E27FC236}">
                <a16:creationId xmlns:a16="http://schemas.microsoft.com/office/drawing/2014/main" id="{CD611976-D618-AD78-1B3C-1EC097E21A47}"/>
              </a:ext>
            </a:extLst>
          </p:cNvPr>
          <p:cNvSpPr txBox="1"/>
          <p:nvPr/>
        </p:nvSpPr>
        <p:spPr>
          <a:xfrm>
            <a:off x="6816080" y="1052736"/>
            <a:ext cx="4824536" cy="646331"/>
          </a:xfrm>
          <a:prstGeom prst="rect">
            <a:avLst/>
          </a:prstGeom>
          <a:noFill/>
        </p:spPr>
        <p:txBody>
          <a:bodyPr wrap="square" rtlCol="0">
            <a:spAutoFit/>
          </a:bodyPr>
          <a:lstStyle/>
          <a:p>
            <a:r>
              <a:rPr lang="en-US" b="1" dirty="0">
                <a:solidFill>
                  <a:srgbClr val="22456E"/>
                </a:solidFill>
                <a:latin typeface="Arial" panose="020B0604020202020204" pitchFamily="34" charset="0"/>
                <a:cs typeface="Arial" panose="020B0604020202020204" pitchFamily="34" charset="0"/>
              </a:rPr>
              <a:t>The Overriding Public Interest</a:t>
            </a:r>
          </a:p>
          <a:p>
            <a:endParaRPr lang="en-US" b="1" dirty="0"/>
          </a:p>
        </p:txBody>
      </p:sp>
    </p:spTree>
    <p:extLst>
      <p:ext uri="{BB962C8B-B14F-4D97-AF65-F5344CB8AC3E}">
        <p14:creationId xmlns:p14="http://schemas.microsoft.com/office/powerpoint/2010/main" val="2788184128"/>
      </p:ext>
    </p:extLst>
  </p:cSld>
  <p:clrMapOvr>
    <a:masterClrMapping/>
  </p:clrMapOvr>
  <p:transition spd="med">
    <p:fade/>
  </p:transition>
</p:sld>
</file>

<file path=ppt/theme/theme1.xml><?xml version="1.0" encoding="utf-8"?>
<a:theme xmlns:a="http://schemas.openxmlformats.org/drawingml/2006/main" name="tf03417271">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extLst>
    <a:ext uri="{05A4C25C-085E-4340-85A3-A5531E510DB2}">
      <thm15:themeFamily xmlns:thm15="http://schemas.microsoft.com/office/thememl/2012/main" name="TF03417271.potx" id="{FAD70E18-2F21-4BAE-983F-13051C6D1C17}" vid="{4B4DF9DC-15EC-4671-A52A-56A08B977F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6006</TotalTime>
  <Words>3218</Words>
  <Application>Microsoft Office PowerPoint</Application>
  <PresentationFormat>Widescreen</PresentationFormat>
  <Paragraphs>125</Paragraphs>
  <Slides>20</Slides>
  <Notes>16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Aptos</vt:lpstr>
      <vt:lpstr>Aptos Black</vt:lpstr>
      <vt:lpstr>Aptos Light</vt:lpstr>
      <vt:lpstr>Arial</vt:lpstr>
      <vt:lpstr>Calibri</vt:lpstr>
      <vt:lpstr>Corbel</vt:lpstr>
      <vt:lpstr>Euphemia</vt:lpstr>
      <vt:lpstr>Times New Roman</vt:lpstr>
      <vt:lpstr>Wingdings</vt:lpstr>
      <vt:lpstr>tf03417271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Project Plan</dc:title>
  <dc:creator>ELETAEN</dc:creator>
  <cp:lastModifiedBy>Info ELETAEN</cp:lastModifiedBy>
  <cp:revision>720</cp:revision>
  <cp:lastPrinted>2023-10-12T13:48:03Z</cp:lastPrinted>
  <dcterms:created xsi:type="dcterms:W3CDTF">2018-01-05T09:10:15Z</dcterms:created>
  <dcterms:modified xsi:type="dcterms:W3CDTF">2024-11-29T09:52:22Z</dcterms:modified>
</cp:coreProperties>
</file>