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63" r:id="rId6"/>
    <p:sldId id="267" r:id="rId7"/>
    <p:sldId id="268" r:id="rId8"/>
    <p:sldId id="259" r:id="rId9"/>
    <p:sldId id="270" r:id="rId10"/>
    <p:sldId id="269" r:id="rId11"/>
    <p:sldId id="271" r:id="rId12"/>
    <p:sldId id="272" r:id="rId13"/>
    <p:sldId id="273" r:id="rId14"/>
    <p:sldId id="274" r:id="rId15"/>
  </p:sldIdLst>
  <p:sldSz cx="13335000" cy="7505700"/>
  <p:notesSz cx="6858000" cy="9144000"/>
  <p:custDataLst>
    <p:tags r:id="rId18"/>
  </p:custDataLst>
  <p:defaultTextStyle>
    <a:defPPr>
      <a:defRPr lang="el-GR"/>
    </a:defPPr>
    <a:lvl1pPr marL="0" algn="l" defTabSz="1000328" rtl="0" eaLnBrk="1" latinLnBrk="0" hangingPunct="1">
      <a:defRPr sz="1969" kern="1200">
        <a:solidFill>
          <a:schemeClr val="tx1"/>
        </a:solidFill>
        <a:latin typeface="+mn-lt"/>
        <a:ea typeface="+mn-ea"/>
        <a:cs typeface="+mn-cs"/>
      </a:defRPr>
    </a:lvl1pPr>
    <a:lvl2pPr marL="500165" algn="l" defTabSz="1000328" rtl="0" eaLnBrk="1" latinLnBrk="0" hangingPunct="1">
      <a:defRPr sz="1969" kern="1200">
        <a:solidFill>
          <a:schemeClr val="tx1"/>
        </a:solidFill>
        <a:latin typeface="+mn-lt"/>
        <a:ea typeface="+mn-ea"/>
        <a:cs typeface="+mn-cs"/>
      </a:defRPr>
    </a:lvl2pPr>
    <a:lvl3pPr marL="1000328" algn="l" defTabSz="1000328" rtl="0" eaLnBrk="1" latinLnBrk="0" hangingPunct="1">
      <a:defRPr sz="1969" kern="1200">
        <a:solidFill>
          <a:schemeClr val="tx1"/>
        </a:solidFill>
        <a:latin typeface="+mn-lt"/>
        <a:ea typeface="+mn-ea"/>
        <a:cs typeface="+mn-cs"/>
      </a:defRPr>
    </a:lvl3pPr>
    <a:lvl4pPr marL="1500493" algn="l" defTabSz="1000328" rtl="0" eaLnBrk="1" latinLnBrk="0" hangingPunct="1">
      <a:defRPr sz="1969" kern="1200">
        <a:solidFill>
          <a:schemeClr val="tx1"/>
        </a:solidFill>
        <a:latin typeface="+mn-lt"/>
        <a:ea typeface="+mn-ea"/>
        <a:cs typeface="+mn-cs"/>
      </a:defRPr>
    </a:lvl4pPr>
    <a:lvl5pPr marL="2000657" algn="l" defTabSz="1000328" rtl="0" eaLnBrk="1" latinLnBrk="0" hangingPunct="1">
      <a:defRPr sz="1969" kern="1200">
        <a:solidFill>
          <a:schemeClr val="tx1"/>
        </a:solidFill>
        <a:latin typeface="+mn-lt"/>
        <a:ea typeface="+mn-ea"/>
        <a:cs typeface="+mn-cs"/>
      </a:defRPr>
    </a:lvl5pPr>
    <a:lvl6pPr marL="2500822" algn="l" defTabSz="1000328" rtl="0" eaLnBrk="1" latinLnBrk="0" hangingPunct="1">
      <a:defRPr sz="1969" kern="1200">
        <a:solidFill>
          <a:schemeClr val="tx1"/>
        </a:solidFill>
        <a:latin typeface="+mn-lt"/>
        <a:ea typeface="+mn-ea"/>
        <a:cs typeface="+mn-cs"/>
      </a:defRPr>
    </a:lvl6pPr>
    <a:lvl7pPr marL="3000985" algn="l" defTabSz="1000328" rtl="0" eaLnBrk="1" latinLnBrk="0" hangingPunct="1">
      <a:defRPr sz="1969" kern="1200">
        <a:solidFill>
          <a:schemeClr val="tx1"/>
        </a:solidFill>
        <a:latin typeface="+mn-lt"/>
        <a:ea typeface="+mn-ea"/>
        <a:cs typeface="+mn-cs"/>
      </a:defRPr>
    </a:lvl7pPr>
    <a:lvl8pPr marL="3501150" algn="l" defTabSz="1000328" rtl="0" eaLnBrk="1" latinLnBrk="0" hangingPunct="1">
      <a:defRPr sz="1969" kern="1200">
        <a:solidFill>
          <a:schemeClr val="tx1"/>
        </a:solidFill>
        <a:latin typeface="+mn-lt"/>
        <a:ea typeface="+mn-ea"/>
        <a:cs typeface="+mn-cs"/>
      </a:defRPr>
    </a:lvl8pPr>
    <a:lvl9pPr marL="4001315" algn="l" defTabSz="1000328" rtl="0" eaLnBrk="1" latinLnBrk="0" hangingPunct="1">
      <a:defRPr sz="1969"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B42E"/>
    <a:srgbClr val="9CD048"/>
    <a:srgbClr val="CBE69E"/>
    <a:srgbClr val="CAE6E8"/>
    <a:srgbClr val="1F4E83"/>
    <a:srgbClr val="1F4E79"/>
    <a:srgbClr val="F9F9F9"/>
    <a:srgbClr val="A2D2D6"/>
    <a:srgbClr val="00ADBB"/>
    <a:srgbClr val="DDE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88510" autoAdjust="0"/>
  </p:normalViewPr>
  <p:slideViewPr>
    <p:cSldViewPr snapToGrid="0">
      <p:cViewPr varScale="1">
        <p:scale>
          <a:sx n="88" d="100"/>
          <a:sy n="88" d="100"/>
        </p:scale>
        <p:origin x="76" y="140"/>
      </p:cViewPr>
      <p:guideLst/>
    </p:cSldViewPr>
  </p:slideViewPr>
  <p:outlineViewPr>
    <p:cViewPr>
      <p:scale>
        <a:sx n="33" d="100"/>
        <a:sy n="33" d="100"/>
      </p:scale>
      <p:origin x="0" y="0"/>
    </p:cViewPr>
    <p:sldLst>
      <p:sld r:id="rId1" collapse="1"/>
    </p:sldLst>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3" d="100"/>
          <a:sy n="83" d="100"/>
        </p:scale>
        <p:origin x="385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iagrams/_rels/data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2" Type="http://schemas.microsoft.com/office/2007/relationships/hdphoto" Target="../media/hdphoto1.wdp"/><Relationship Id="rId1"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1D5BD-4AEF-4321-B667-7855EEEF0274}" type="doc">
      <dgm:prSet loTypeId="urn:microsoft.com/office/officeart/2005/8/layout/vList3" loCatId="picture" qsTypeId="urn:microsoft.com/office/officeart/2005/8/quickstyle/simple1" qsCatId="simple" csTypeId="urn:microsoft.com/office/officeart/2005/8/colors/colorful1" csCatId="colorful" phldr="1"/>
      <dgm:spPr/>
    </dgm:pt>
    <dgm:pt modelId="{C1A63977-B766-41EE-84BC-054C4260F2E8}">
      <dgm:prSet phldrT="[Text]" custT="1"/>
      <dgm:spPr/>
      <dgm:t>
        <a:bodyPr/>
        <a:lstStyle/>
        <a:p>
          <a:pPr algn="l">
            <a:lnSpc>
              <a:spcPct val="150000"/>
            </a:lnSpc>
          </a:pPr>
          <a:r>
            <a:rPr lang="el-GR" sz="1400" dirty="0">
              <a:solidFill>
                <a:schemeClr val="accent5"/>
              </a:solidFill>
            </a:rPr>
            <a:t>Μια </a:t>
          </a:r>
          <a:r>
            <a:rPr lang="el-GR" sz="1400" b="1" dirty="0">
              <a:solidFill>
                <a:schemeClr val="accent5"/>
              </a:solidFill>
            </a:rPr>
            <a:t>Κοινότητα Πρακτικής (</a:t>
          </a:r>
          <a:r>
            <a:rPr lang="el-GR" sz="1400" b="1" dirty="0" err="1">
              <a:solidFill>
                <a:schemeClr val="accent5"/>
              </a:solidFill>
            </a:rPr>
            <a:t>CoP</a:t>
          </a:r>
          <a:r>
            <a:rPr lang="el-GR" sz="1400" b="1" dirty="0">
              <a:solidFill>
                <a:schemeClr val="accent5"/>
              </a:solidFill>
            </a:rPr>
            <a:t>) </a:t>
          </a:r>
          <a:r>
            <a:rPr lang="el-GR" sz="1400" dirty="0">
              <a:solidFill>
                <a:schemeClr val="accent5"/>
              </a:solidFill>
            </a:rPr>
            <a:t>για: (α) την </a:t>
          </a:r>
          <a:r>
            <a:rPr lang="el-GR" sz="1400" b="1" dirty="0">
              <a:solidFill>
                <a:schemeClr val="accent5"/>
              </a:solidFill>
            </a:rPr>
            <a:t>ενίσχυση</a:t>
          </a:r>
          <a:r>
            <a:rPr lang="el-GR" sz="1400" dirty="0">
              <a:solidFill>
                <a:schemeClr val="accent5"/>
              </a:solidFill>
            </a:rPr>
            <a:t> της </a:t>
          </a:r>
          <a:r>
            <a:rPr lang="el-GR" sz="1400" b="1" dirty="0">
              <a:solidFill>
                <a:schemeClr val="accent5"/>
              </a:solidFill>
            </a:rPr>
            <a:t>συνεργασίας</a:t>
          </a:r>
          <a:r>
            <a:rPr lang="el-GR" sz="1400" dirty="0">
              <a:solidFill>
                <a:schemeClr val="accent5"/>
              </a:solidFill>
            </a:rPr>
            <a:t> μεταξύ </a:t>
          </a:r>
          <a:r>
            <a:rPr lang="el-GR" sz="1400" b="1" dirty="0">
              <a:solidFill>
                <a:schemeClr val="accent5"/>
              </a:solidFill>
            </a:rPr>
            <a:t>Ε</a:t>
          </a:r>
          <a:r>
            <a:rPr lang="en-US" sz="1400" b="1" dirty="0">
              <a:solidFill>
                <a:schemeClr val="accent5"/>
              </a:solidFill>
            </a:rPr>
            <a:t>.</a:t>
          </a:r>
          <a:r>
            <a:rPr lang="el-GR" sz="1400" b="1" dirty="0">
              <a:solidFill>
                <a:schemeClr val="accent5"/>
              </a:solidFill>
            </a:rPr>
            <a:t>Ε</a:t>
          </a:r>
          <a:r>
            <a:rPr lang="en-US" sz="1400" b="1" dirty="0">
              <a:solidFill>
                <a:schemeClr val="accent5"/>
              </a:solidFill>
            </a:rPr>
            <a:t>.</a:t>
          </a:r>
          <a:r>
            <a:rPr lang="el-GR" sz="1400" b="1" dirty="0">
              <a:solidFill>
                <a:schemeClr val="accent5"/>
              </a:solidFill>
            </a:rPr>
            <a:t>Κ</a:t>
          </a:r>
          <a:r>
            <a:rPr lang="en-US" sz="1400" b="1" dirty="0">
              <a:solidFill>
                <a:schemeClr val="accent5"/>
              </a:solidFill>
            </a:rPr>
            <a:t>.</a:t>
          </a:r>
          <a:r>
            <a:rPr lang="el-GR" sz="1400" dirty="0">
              <a:solidFill>
                <a:schemeClr val="accent5"/>
              </a:solidFill>
            </a:rPr>
            <a:t>, </a:t>
          </a:r>
          <a:r>
            <a:rPr lang="el-GR" sz="1400" b="1" dirty="0">
              <a:solidFill>
                <a:schemeClr val="accent5"/>
              </a:solidFill>
            </a:rPr>
            <a:t>ερευνητικών/ακαδημαϊκών ομάδων </a:t>
          </a:r>
          <a:r>
            <a:rPr lang="el-GR" sz="1400" dirty="0">
              <a:solidFill>
                <a:schemeClr val="accent5"/>
              </a:solidFill>
            </a:rPr>
            <a:t>και </a:t>
          </a:r>
          <a:r>
            <a:rPr lang="el-GR" sz="1400" b="1" dirty="0">
              <a:solidFill>
                <a:schemeClr val="accent5"/>
              </a:solidFill>
            </a:rPr>
            <a:t>εκπροσώπων του κλάδου</a:t>
          </a:r>
          <a:r>
            <a:rPr lang="el-GR" sz="1400" dirty="0">
              <a:solidFill>
                <a:schemeClr val="accent5"/>
              </a:solidFill>
            </a:rPr>
            <a:t>, σε ένα </a:t>
          </a:r>
          <a:r>
            <a:rPr lang="el-GR" sz="1400" b="1" dirty="0">
              <a:solidFill>
                <a:schemeClr val="accent5"/>
              </a:solidFill>
            </a:rPr>
            <a:t>τρίγωνο γνώσης και δεξιοτήτων στον τομέα των </a:t>
          </a:r>
          <a:r>
            <a:rPr lang="el-GR" sz="1400" b="1" dirty="0" err="1">
              <a:solidFill>
                <a:schemeClr val="accent5"/>
              </a:solidFill>
            </a:rPr>
            <a:t>υπεράκτιων</a:t>
          </a:r>
          <a:r>
            <a:rPr lang="el-GR" sz="1400" b="1" dirty="0">
              <a:solidFill>
                <a:schemeClr val="accent5"/>
              </a:solidFill>
            </a:rPr>
            <a:t> ανανεώσιμων πηγών ενέργειας </a:t>
          </a:r>
          <a:r>
            <a:rPr lang="el-GR" sz="1400" dirty="0">
              <a:solidFill>
                <a:schemeClr val="accent5"/>
              </a:solidFill>
            </a:rPr>
            <a:t>και (β) τον </a:t>
          </a:r>
          <a:r>
            <a:rPr lang="el-GR" sz="1400" b="1" dirty="0">
              <a:solidFill>
                <a:schemeClr val="accent5"/>
              </a:solidFill>
            </a:rPr>
            <a:t>συν-σχεδιασμό</a:t>
          </a:r>
          <a:r>
            <a:rPr lang="el-GR" sz="1400" dirty="0">
              <a:solidFill>
                <a:schemeClr val="accent5"/>
              </a:solidFill>
            </a:rPr>
            <a:t> ενός </a:t>
          </a:r>
          <a:r>
            <a:rPr lang="el-GR" sz="1400" b="1" dirty="0">
              <a:solidFill>
                <a:schemeClr val="accent5"/>
              </a:solidFill>
            </a:rPr>
            <a:t>στρατηγικού οράματος </a:t>
          </a:r>
          <a:r>
            <a:rPr lang="el-GR" sz="1400" dirty="0">
              <a:solidFill>
                <a:schemeClr val="accent5"/>
              </a:solidFill>
            </a:rPr>
            <a:t>στο πλαίσιο της </a:t>
          </a:r>
          <a:r>
            <a:rPr lang="el-GR" sz="1400" b="1" dirty="0">
              <a:solidFill>
                <a:schemeClr val="accent5"/>
              </a:solidFill>
            </a:rPr>
            <a:t>περιφερειακής ανάπτυξης</a:t>
          </a:r>
          <a:r>
            <a:rPr lang="el-GR" sz="1400" dirty="0">
              <a:solidFill>
                <a:schemeClr val="accent5"/>
              </a:solidFill>
            </a:rPr>
            <a:t>, της </a:t>
          </a:r>
          <a:r>
            <a:rPr lang="el-GR" sz="1400" b="1" dirty="0">
              <a:solidFill>
                <a:schemeClr val="accent5"/>
              </a:solidFill>
            </a:rPr>
            <a:t>καινοτομίας</a:t>
          </a:r>
          <a:r>
            <a:rPr lang="el-GR" sz="1400" dirty="0">
              <a:solidFill>
                <a:schemeClr val="accent5"/>
              </a:solidFill>
            </a:rPr>
            <a:t> και της </a:t>
          </a:r>
          <a:r>
            <a:rPr lang="el-GR" sz="1400" b="1" dirty="0">
              <a:solidFill>
                <a:schemeClr val="accent5"/>
              </a:solidFill>
            </a:rPr>
            <a:t>έξυπνης εξειδίκευσης</a:t>
          </a:r>
          <a:r>
            <a:rPr lang="el-GR" sz="1400" dirty="0">
              <a:solidFill>
                <a:schemeClr val="accent5"/>
              </a:solidFill>
            </a:rPr>
            <a:t>.</a:t>
          </a:r>
        </a:p>
      </dgm:t>
    </dgm:pt>
    <dgm:pt modelId="{09855353-955B-49DD-91D6-8CB40A27AF3C}" type="parTrans" cxnId="{BF7ABE85-9034-429F-9749-E13BE05AD926}">
      <dgm:prSet/>
      <dgm:spPr/>
      <dgm:t>
        <a:bodyPr/>
        <a:lstStyle/>
        <a:p>
          <a:pPr>
            <a:lnSpc>
              <a:spcPct val="150000"/>
            </a:lnSpc>
          </a:pPr>
          <a:endParaRPr lang="el-GR" sz="1400"/>
        </a:p>
      </dgm:t>
    </dgm:pt>
    <dgm:pt modelId="{2F6C0B11-F9E0-45A1-9521-A536A7FAC124}" type="sibTrans" cxnId="{BF7ABE85-9034-429F-9749-E13BE05AD926}">
      <dgm:prSet/>
      <dgm:spPr/>
      <dgm:t>
        <a:bodyPr/>
        <a:lstStyle/>
        <a:p>
          <a:pPr>
            <a:lnSpc>
              <a:spcPct val="150000"/>
            </a:lnSpc>
          </a:pPr>
          <a:endParaRPr lang="el-GR" sz="1400"/>
        </a:p>
      </dgm:t>
    </dgm:pt>
    <dgm:pt modelId="{3980CA68-34EA-4124-B3D6-0400AEC96FF1}">
      <dgm:prSet phldrT="[Text]" custT="1"/>
      <dgm:spPr/>
      <dgm:t>
        <a:bodyPr/>
        <a:lstStyle/>
        <a:p>
          <a:pPr algn="l">
            <a:lnSpc>
              <a:spcPct val="150000"/>
            </a:lnSpc>
          </a:pPr>
          <a:r>
            <a:rPr lang="el-GR" sz="1400" b="1" kern="1200" dirty="0"/>
            <a:t>Συνεργασία</a:t>
          </a:r>
          <a:r>
            <a:rPr lang="el-GR" sz="1400" kern="1200" dirty="0"/>
            <a:t> μεταξύ των </a:t>
          </a:r>
          <a:r>
            <a:rPr lang="el-GR" sz="1400" b="1" kern="1200" dirty="0"/>
            <a:t>πέντε (5) χωρών </a:t>
          </a:r>
          <a:r>
            <a:rPr lang="el-GR" sz="1400" kern="1200" dirty="0"/>
            <a:t>σε ό,τι αφορά στην </a:t>
          </a:r>
          <a:r>
            <a:rPr lang="el-GR" sz="1400" b="1" kern="1200" dirty="0"/>
            <a:t>ποικιλόμορφη τεχνογνωσία των εταίρων</a:t>
          </a:r>
          <a:r>
            <a:rPr lang="el-GR" sz="1400" kern="1200" dirty="0"/>
            <a:t>, συμβάλλοντας έτσι στο </a:t>
          </a:r>
          <a:r>
            <a:rPr lang="el-GR" sz="1400" b="1" kern="1200" dirty="0"/>
            <a:t>οικοσύστημα</a:t>
          </a:r>
          <a:r>
            <a:rPr lang="el-GR" sz="1400" kern="1200" dirty="0"/>
            <a:t> ανάπτυξης δεξιοτήτων </a:t>
          </a:r>
          <a:r>
            <a:rPr lang="el-GR" sz="1400" kern="1200" dirty="0">
              <a:solidFill>
                <a:prstClr val="white"/>
              </a:solidFill>
              <a:latin typeface="Calibri"/>
              <a:ea typeface="+mn-ea"/>
              <a:cs typeface="+mn-cs"/>
            </a:rPr>
            <a:t>στον τομέα των </a:t>
          </a:r>
          <a:r>
            <a:rPr lang="el-GR" sz="1400" kern="1200" dirty="0" err="1">
              <a:solidFill>
                <a:prstClr val="white"/>
              </a:solidFill>
              <a:latin typeface="Calibri"/>
              <a:ea typeface="+mn-ea"/>
              <a:cs typeface="+mn-cs"/>
            </a:rPr>
            <a:t>υπεράκτιων</a:t>
          </a:r>
          <a:r>
            <a:rPr lang="el-GR" sz="1400" kern="1200" dirty="0">
              <a:solidFill>
                <a:prstClr val="white"/>
              </a:solidFill>
              <a:latin typeface="Calibri"/>
              <a:ea typeface="+mn-ea"/>
              <a:cs typeface="+mn-cs"/>
            </a:rPr>
            <a:t> ανανεώσιμων πηγών ενέργειας, </a:t>
          </a:r>
          <a:r>
            <a:rPr lang="el-GR" sz="1400" kern="1200" dirty="0"/>
            <a:t>διευκολύνοντας την εφαρμοσμένη έρευνα και καινοτομία, τις επιχειρηματικές πρωτοβουλίες των εκπαιδευομένων και την ανάπτυξη της γνώσης.</a:t>
          </a:r>
        </a:p>
      </dgm:t>
    </dgm:pt>
    <dgm:pt modelId="{B7E03A01-B6EB-4595-A3CD-496047A3E1C4}" type="parTrans" cxnId="{08D2FAB2-10E7-439B-BDFC-6FBC818F356A}">
      <dgm:prSet/>
      <dgm:spPr/>
      <dgm:t>
        <a:bodyPr/>
        <a:lstStyle/>
        <a:p>
          <a:pPr>
            <a:lnSpc>
              <a:spcPct val="150000"/>
            </a:lnSpc>
          </a:pPr>
          <a:endParaRPr lang="el-GR" sz="1400"/>
        </a:p>
      </dgm:t>
    </dgm:pt>
    <dgm:pt modelId="{6D5A4326-29E8-4F03-A246-425AF82A8281}" type="sibTrans" cxnId="{08D2FAB2-10E7-439B-BDFC-6FBC818F356A}">
      <dgm:prSet/>
      <dgm:spPr/>
      <dgm:t>
        <a:bodyPr/>
        <a:lstStyle/>
        <a:p>
          <a:pPr>
            <a:lnSpc>
              <a:spcPct val="150000"/>
            </a:lnSpc>
          </a:pPr>
          <a:endParaRPr lang="el-GR" sz="1400"/>
        </a:p>
      </dgm:t>
    </dgm:pt>
    <dgm:pt modelId="{2039BC37-364D-47F4-80EF-88A7ACA61B0C}">
      <dgm:prSet phldrT="[Text]" custT="1"/>
      <dgm:spPr/>
      <dgm:t>
        <a:bodyPr/>
        <a:lstStyle/>
        <a:p>
          <a:pPr marL="0" lvl="0" indent="0" algn="l" defTabSz="622300">
            <a:lnSpc>
              <a:spcPct val="150000"/>
            </a:lnSpc>
            <a:spcBef>
              <a:spcPct val="0"/>
            </a:spcBef>
            <a:spcAft>
              <a:spcPct val="35000"/>
            </a:spcAft>
            <a:buNone/>
          </a:pPr>
          <a:r>
            <a:rPr lang="el-GR" sz="1400" kern="1200" dirty="0">
              <a:solidFill>
                <a:srgbClr val="434243"/>
              </a:solidFill>
              <a:latin typeface="Calibri"/>
              <a:ea typeface="+mn-ea"/>
              <a:cs typeface="+mn-cs"/>
            </a:rPr>
            <a:t>Συνεργασία σε όλο το δίκτυο των </a:t>
          </a:r>
          <a:r>
            <a:rPr lang="el-GR" sz="1400" b="1" kern="1200" dirty="0">
              <a:solidFill>
                <a:srgbClr val="434243"/>
              </a:solidFill>
              <a:latin typeface="Calibri"/>
              <a:ea typeface="+mn-ea"/>
              <a:cs typeface="+mn-cs"/>
            </a:rPr>
            <a:t>χωρών της Νότιας Ευρώπης </a:t>
          </a:r>
          <a:r>
            <a:rPr lang="el-GR" sz="1400" kern="1200" dirty="0">
              <a:solidFill>
                <a:srgbClr val="434243"/>
              </a:solidFill>
              <a:latin typeface="Calibri"/>
              <a:ea typeface="+mn-ea"/>
              <a:cs typeface="+mn-cs"/>
            </a:rPr>
            <a:t>που έχουν </a:t>
          </a:r>
          <a:r>
            <a:rPr lang="el-GR" sz="1400" b="1" kern="1200" dirty="0">
              <a:solidFill>
                <a:srgbClr val="434243"/>
              </a:solidFill>
              <a:latin typeface="Calibri"/>
              <a:ea typeface="+mn-ea"/>
              <a:cs typeface="+mn-cs"/>
            </a:rPr>
            <a:t>κοινά συμφέροντα </a:t>
          </a:r>
          <a:r>
            <a:rPr lang="el-GR" sz="1400" kern="1200" dirty="0">
              <a:solidFill>
                <a:srgbClr val="434243"/>
              </a:solidFill>
              <a:latin typeface="Calibri"/>
              <a:ea typeface="+mn-ea"/>
              <a:cs typeface="+mn-cs"/>
            </a:rPr>
            <a:t>στην </a:t>
          </a:r>
          <a:r>
            <a:rPr lang="el-GR" sz="1400" b="1" kern="1200" dirty="0">
              <a:solidFill>
                <a:srgbClr val="434243"/>
              </a:solidFill>
              <a:latin typeface="Calibri"/>
              <a:ea typeface="+mn-ea"/>
              <a:cs typeface="+mn-cs"/>
            </a:rPr>
            <a:t>απόκτηση</a:t>
          </a:r>
          <a:r>
            <a:rPr lang="el-GR" sz="1400" kern="1200" dirty="0">
              <a:solidFill>
                <a:srgbClr val="434243"/>
              </a:solidFill>
              <a:latin typeface="Calibri"/>
              <a:ea typeface="+mn-ea"/>
              <a:cs typeface="+mn-cs"/>
            </a:rPr>
            <a:t> και </a:t>
          </a:r>
          <a:r>
            <a:rPr lang="el-GR" sz="1400" b="1" kern="1200" dirty="0">
              <a:solidFill>
                <a:srgbClr val="434243"/>
              </a:solidFill>
              <a:latin typeface="Calibri"/>
              <a:ea typeface="+mn-ea"/>
              <a:cs typeface="+mn-cs"/>
            </a:rPr>
            <a:t>χρήση καινοτόμων </a:t>
          </a:r>
          <a:r>
            <a:rPr lang="el-GR" sz="1400" kern="1200" dirty="0">
              <a:solidFill>
                <a:srgbClr val="434243"/>
              </a:solidFill>
              <a:latin typeface="Calibri"/>
              <a:ea typeface="+mn-ea"/>
              <a:cs typeface="+mn-cs"/>
            </a:rPr>
            <a:t>και </a:t>
          </a:r>
          <a:r>
            <a:rPr lang="el-GR" sz="1400" b="1" kern="1200" dirty="0">
              <a:solidFill>
                <a:srgbClr val="434243"/>
              </a:solidFill>
              <a:latin typeface="Calibri"/>
              <a:ea typeface="+mn-ea"/>
              <a:cs typeface="+mn-cs"/>
            </a:rPr>
            <a:t>ποιοτικών</a:t>
          </a:r>
          <a:r>
            <a:rPr lang="el-GR" sz="1400" kern="1200" dirty="0">
              <a:solidFill>
                <a:srgbClr val="434243"/>
              </a:solidFill>
              <a:latin typeface="Calibri"/>
              <a:ea typeface="+mn-ea"/>
              <a:cs typeface="+mn-cs"/>
            </a:rPr>
            <a:t> </a:t>
          </a:r>
          <a:r>
            <a:rPr lang="el-GR" sz="1400" b="1" kern="1200" dirty="0">
              <a:solidFill>
                <a:srgbClr val="434243"/>
              </a:solidFill>
              <a:latin typeface="Calibri"/>
              <a:ea typeface="+mn-ea"/>
              <a:cs typeface="+mn-cs"/>
            </a:rPr>
            <a:t>προσεγγίσεων</a:t>
          </a:r>
          <a:r>
            <a:rPr lang="el-GR" sz="1400" kern="1200" dirty="0">
              <a:solidFill>
                <a:srgbClr val="434243"/>
              </a:solidFill>
              <a:latin typeface="Calibri"/>
              <a:ea typeface="+mn-ea"/>
              <a:cs typeface="+mn-cs"/>
            </a:rPr>
            <a:t> για την </a:t>
          </a:r>
          <a:r>
            <a:rPr lang="el-GR" sz="1400" b="1" kern="1200" dirty="0">
              <a:solidFill>
                <a:srgbClr val="434243"/>
              </a:solidFill>
              <a:latin typeface="Calibri"/>
              <a:ea typeface="+mn-ea"/>
              <a:cs typeface="+mn-cs"/>
            </a:rPr>
            <a:t>αντιμετώπιση των προκλήσεων </a:t>
          </a:r>
          <a:r>
            <a:rPr lang="el-GR" sz="1400" kern="1200" dirty="0">
              <a:solidFill>
                <a:srgbClr val="434243"/>
              </a:solidFill>
              <a:latin typeface="Calibri"/>
              <a:ea typeface="+mn-ea"/>
              <a:cs typeface="+mn-cs"/>
            </a:rPr>
            <a:t>της </a:t>
          </a:r>
          <a:r>
            <a:rPr lang="el-GR" sz="1400" kern="1200" dirty="0" err="1">
              <a:solidFill>
                <a:srgbClr val="434243"/>
              </a:solidFill>
              <a:latin typeface="Calibri"/>
              <a:ea typeface="+mn-ea"/>
              <a:cs typeface="+mn-cs"/>
            </a:rPr>
            <a:t>υπεράκτιας</a:t>
          </a:r>
          <a:r>
            <a:rPr lang="el-GR" sz="1400" kern="1200" dirty="0">
              <a:solidFill>
                <a:srgbClr val="434243"/>
              </a:solidFill>
              <a:latin typeface="Calibri"/>
              <a:ea typeface="+mn-ea"/>
              <a:cs typeface="+mn-cs"/>
            </a:rPr>
            <a:t> βιομηχανίας αιολικής ενέργειας.</a:t>
          </a:r>
        </a:p>
      </dgm:t>
    </dgm:pt>
    <dgm:pt modelId="{705727A7-7F21-4E75-A7D0-7A97D544FE1B}" type="parTrans" cxnId="{3BBDA952-8BBD-48B1-ADF3-C80233D9C5D1}">
      <dgm:prSet/>
      <dgm:spPr/>
      <dgm:t>
        <a:bodyPr/>
        <a:lstStyle/>
        <a:p>
          <a:pPr>
            <a:lnSpc>
              <a:spcPct val="150000"/>
            </a:lnSpc>
          </a:pPr>
          <a:endParaRPr lang="el-GR" sz="1400"/>
        </a:p>
      </dgm:t>
    </dgm:pt>
    <dgm:pt modelId="{78816CD5-A5B5-4119-8EF0-16D970F4F092}" type="sibTrans" cxnId="{3BBDA952-8BBD-48B1-ADF3-C80233D9C5D1}">
      <dgm:prSet/>
      <dgm:spPr/>
      <dgm:t>
        <a:bodyPr/>
        <a:lstStyle/>
        <a:p>
          <a:pPr>
            <a:lnSpc>
              <a:spcPct val="150000"/>
            </a:lnSpc>
          </a:pPr>
          <a:endParaRPr lang="el-GR" sz="1400"/>
        </a:p>
      </dgm:t>
    </dgm:pt>
    <dgm:pt modelId="{0CE2E0F0-D0D7-476C-BABB-13CA471D55C2}">
      <dgm:prSet phldrT="[Text]" custT="1"/>
      <dgm:spPr/>
      <dgm:t>
        <a:bodyPr/>
        <a:lstStyle/>
        <a:p>
          <a:pPr marL="0" lvl="0" indent="0" algn="l" defTabSz="622300">
            <a:lnSpc>
              <a:spcPct val="150000"/>
            </a:lnSpc>
            <a:spcBef>
              <a:spcPct val="0"/>
            </a:spcBef>
            <a:spcAft>
              <a:spcPct val="35000"/>
            </a:spcAft>
            <a:buNone/>
          </a:pPr>
          <a:r>
            <a:rPr lang="el-GR" sz="1400" b="1" kern="1200" dirty="0">
              <a:solidFill>
                <a:schemeClr val="bg1"/>
              </a:solidFill>
              <a:latin typeface="Calibri"/>
              <a:ea typeface="+mn-ea"/>
              <a:cs typeface="+mn-cs"/>
            </a:rPr>
            <a:t>Διακρατικά</a:t>
          </a:r>
          <a:r>
            <a:rPr lang="el-GR" sz="1400" kern="1200" dirty="0">
              <a:solidFill>
                <a:schemeClr val="bg1"/>
              </a:solidFill>
              <a:latin typeface="Calibri"/>
              <a:ea typeface="+mn-ea"/>
              <a:cs typeface="+mn-cs"/>
            </a:rPr>
            <a:t> </a:t>
          </a:r>
          <a:r>
            <a:rPr lang="el-GR" sz="1400" b="1" kern="1200" dirty="0">
              <a:solidFill>
                <a:schemeClr val="bg1"/>
              </a:solidFill>
              <a:latin typeface="Calibri"/>
              <a:ea typeface="+mn-ea"/>
              <a:cs typeface="+mn-cs"/>
            </a:rPr>
            <a:t>κοινά</a:t>
          </a:r>
          <a:r>
            <a:rPr lang="el-GR" sz="1400" kern="1200" dirty="0">
              <a:solidFill>
                <a:schemeClr val="bg1"/>
              </a:solidFill>
              <a:latin typeface="Calibri"/>
              <a:ea typeface="+mn-ea"/>
              <a:cs typeface="+mn-cs"/>
            </a:rPr>
            <a:t> </a:t>
          </a:r>
          <a:r>
            <a:rPr lang="el-GR" sz="1400" b="1" kern="1200" dirty="0">
              <a:solidFill>
                <a:schemeClr val="bg1"/>
              </a:solidFill>
              <a:latin typeface="Calibri"/>
              <a:ea typeface="+mn-ea"/>
              <a:cs typeface="+mn-cs"/>
            </a:rPr>
            <a:t>Προγράμματα Σπουδών (Π</a:t>
          </a:r>
          <a:r>
            <a:rPr lang="en-US" sz="1400" b="1" kern="1200" dirty="0">
              <a:solidFill>
                <a:schemeClr val="bg1"/>
              </a:solidFill>
              <a:latin typeface="Calibri"/>
              <a:ea typeface="+mn-ea"/>
              <a:cs typeface="+mn-cs"/>
            </a:rPr>
            <a:t>.</a:t>
          </a:r>
          <a:r>
            <a:rPr lang="el-GR" sz="1400" b="1" kern="1200" dirty="0">
              <a:solidFill>
                <a:schemeClr val="bg1"/>
              </a:solidFill>
              <a:latin typeface="Calibri"/>
              <a:ea typeface="+mn-ea"/>
              <a:cs typeface="+mn-cs"/>
            </a:rPr>
            <a:t>Σ</a:t>
          </a:r>
          <a:r>
            <a:rPr lang="en-US" sz="1400" b="1" kern="1200" dirty="0">
              <a:solidFill>
                <a:schemeClr val="bg1"/>
              </a:solidFill>
              <a:latin typeface="Calibri"/>
              <a:ea typeface="+mn-ea"/>
              <a:cs typeface="+mn-cs"/>
            </a:rPr>
            <a:t>. </a:t>
          </a:r>
          <a:r>
            <a:rPr lang="el-GR" sz="1400" b="1" kern="1200" dirty="0">
              <a:solidFill>
                <a:schemeClr val="bg1"/>
              </a:solidFill>
              <a:latin typeface="Calibri"/>
              <a:ea typeface="+mn-ea"/>
              <a:cs typeface="+mn-cs"/>
            </a:rPr>
            <a:t>- </a:t>
          </a:r>
          <a:r>
            <a:rPr lang="en-US" sz="1400" b="1" kern="1200" dirty="0">
              <a:solidFill>
                <a:schemeClr val="bg1"/>
              </a:solidFill>
              <a:latin typeface="Calibri"/>
              <a:ea typeface="+mn-ea"/>
              <a:cs typeface="+mn-cs"/>
            </a:rPr>
            <a:t>Curricula)</a:t>
          </a:r>
          <a:r>
            <a:rPr lang="el-GR" sz="1400" b="1" kern="1200" dirty="0">
              <a:solidFill>
                <a:schemeClr val="bg1"/>
              </a:solidFill>
              <a:latin typeface="Calibri"/>
              <a:ea typeface="+mn-ea"/>
              <a:cs typeface="+mn-cs"/>
            </a:rPr>
            <a:t> </a:t>
          </a:r>
          <a:r>
            <a:rPr lang="el-GR" sz="1400" kern="1200" dirty="0">
              <a:solidFill>
                <a:schemeClr val="bg1"/>
              </a:solidFill>
              <a:latin typeface="Calibri"/>
              <a:ea typeface="+mn-ea"/>
              <a:cs typeface="+mn-cs"/>
            </a:rPr>
            <a:t>και </a:t>
          </a:r>
          <a:r>
            <a:rPr lang="el-GR" sz="1400" b="1" kern="1200" dirty="0">
              <a:solidFill>
                <a:schemeClr val="bg1"/>
              </a:solidFill>
              <a:latin typeface="Calibri"/>
              <a:ea typeface="+mn-ea"/>
              <a:cs typeface="+mn-cs"/>
            </a:rPr>
            <a:t>συνεχή μαθήματα </a:t>
          </a:r>
          <a:r>
            <a:rPr lang="el-GR" sz="1400" b="1" kern="1200" dirty="0" err="1">
              <a:solidFill>
                <a:schemeClr val="bg1"/>
              </a:solidFill>
              <a:latin typeface="Calibri"/>
              <a:ea typeface="+mn-ea"/>
              <a:cs typeface="+mn-cs"/>
            </a:rPr>
            <a:t>Ε.Ε.Κ</a:t>
          </a:r>
          <a:r>
            <a:rPr lang="el-GR" sz="1400" b="1" kern="1200" dirty="0">
              <a:solidFill>
                <a:schemeClr val="bg1"/>
              </a:solidFill>
              <a:latin typeface="Calibri"/>
              <a:ea typeface="+mn-ea"/>
              <a:cs typeface="+mn-cs"/>
            </a:rPr>
            <a:t>. </a:t>
          </a:r>
          <a:r>
            <a:rPr lang="el-GR" sz="1400" kern="1200" dirty="0">
              <a:solidFill>
                <a:schemeClr val="bg1"/>
              </a:solidFill>
              <a:latin typeface="Calibri"/>
              <a:ea typeface="+mn-ea"/>
              <a:cs typeface="+mn-cs"/>
            </a:rPr>
            <a:t>για την επανεκπαίδευση (</a:t>
          </a:r>
          <a:r>
            <a:rPr lang="en-US" sz="1400" kern="1200" dirty="0">
              <a:solidFill>
                <a:schemeClr val="bg1"/>
              </a:solidFill>
              <a:latin typeface="Calibri"/>
              <a:ea typeface="+mn-ea"/>
              <a:cs typeface="+mn-cs"/>
            </a:rPr>
            <a:t>reskilling)</a:t>
          </a:r>
          <a:r>
            <a:rPr lang="el-GR" sz="1400" kern="1200" dirty="0">
              <a:solidFill>
                <a:schemeClr val="bg1"/>
              </a:solidFill>
              <a:latin typeface="Calibri"/>
              <a:ea typeface="+mn-ea"/>
              <a:cs typeface="+mn-cs"/>
            </a:rPr>
            <a:t> του εργατικού δυναμικού</a:t>
          </a:r>
          <a:r>
            <a:rPr lang="en-US" sz="1400" kern="1200" dirty="0">
              <a:solidFill>
                <a:schemeClr val="bg1"/>
              </a:solidFill>
              <a:latin typeface="Calibri"/>
              <a:ea typeface="+mn-ea"/>
              <a:cs typeface="+mn-cs"/>
            </a:rPr>
            <a:t> (</a:t>
          </a:r>
          <a:r>
            <a:rPr lang="el-GR" sz="1400" i="1" kern="1200" dirty="0">
              <a:solidFill>
                <a:schemeClr val="bg1"/>
              </a:solidFill>
              <a:latin typeface="Calibri"/>
              <a:ea typeface="+mn-ea"/>
              <a:cs typeface="+mn-cs"/>
            </a:rPr>
            <a:t>δημιουργία ενός νέου Π.Σ. επιπέδου 5 και επικαιροποίηση υφιστάμενων, επιπέδων 5, 6 και 7 του ευρωπαϊκού πλαισίου προσόντων</a:t>
          </a:r>
          <a:r>
            <a:rPr lang="el-GR" sz="1400" kern="1200" dirty="0">
              <a:solidFill>
                <a:schemeClr val="bg1"/>
              </a:solidFill>
              <a:latin typeface="Calibri"/>
              <a:ea typeface="+mn-ea"/>
              <a:cs typeface="+mn-cs"/>
            </a:rPr>
            <a:t>). </a:t>
          </a:r>
        </a:p>
      </dgm:t>
    </dgm:pt>
    <dgm:pt modelId="{85130371-CC6C-427B-890B-5218FA83C90E}" type="parTrans" cxnId="{2EEF1109-535C-42DB-8DF9-AB8EBC0D3B8C}">
      <dgm:prSet/>
      <dgm:spPr/>
      <dgm:t>
        <a:bodyPr/>
        <a:lstStyle/>
        <a:p>
          <a:pPr>
            <a:lnSpc>
              <a:spcPct val="150000"/>
            </a:lnSpc>
          </a:pPr>
          <a:endParaRPr lang="el-GR" sz="1400"/>
        </a:p>
      </dgm:t>
    </dgm:pt>
    <dgm:pt modelId="{1C3C1168-5212-405F-AA12-0EF6D0FCCB50}" type="sibTrans" cxnId="{2EEF1109-535C-42DB-8DF9-AB8EBC0D3B8C}">
      <dgm:prSet/>
      <dgm:spPr/>
      <dgm:t>
        <a:bodyPr/>
        <a:lstStyle/>
        <a:p>
          <a:pPr>
            <a:lnSpc>
              <a:spcPct val="150000"/>
            </a:lnSpc>
          </a:pPr>
          <a:endParaRPr lang="el-GR" sz="1400"/>
        </a:p>
      </dgm:t>
    </dgm:pt>
    <dgm:pt modelId="{FA98F7FD-1645-4708-9C6A-0AFED8A7AC50}" type="pres">
      <dgm:prSet presAssocID="{2291D5BD-4AEF-4321-B667-7855EEEF0274}" presName="linearFlow" presStyleCnt="0">
        <dgm:presLayoutVars>
          <dgm:dir/>
          <dgm:resizeHandles val="exact"/>
        </dgm:presLayoutVars>
      </dgm:prSet>
      <dgm:spPr/>
    </dgm:pt>
    <dgm:pt modelId="{458ACD8E-8C5F-49A4-8749-54F957971035}" type="pres">
      <dgm:prSet presAssocID="{C1A63977-B766-41EE-84BC-054C4260F2E8}" presName="composite" presStyleCnt="0"/>
      <dgm:spPr/>
    </dgm:pt>
    <dgm:pt modelId="{49C5DD59-F908-425C-94E8-ABF771ACEA51}" type="pres">
      <dgm:prSet presAssocID="{C1A63977-B766-41EE-84BC-054C4260F2E8}" presName="imgShp" presStyleLbl="fgImgPlace1" presStyleIdx="0" presStyleCnt="4"/>
      <dgm:spPr>
        <a:blipFill>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a:noFill/>
        </a:ln>
      </dgm:spPr>
    </dgm:pt>
    <dgm:pt modelId="{8F1DEC8D-C95B-42DA-B696-2AC5B0038611}" type="pres">
      <dgm:prSet presAssocID="{C1A63977-B766-41EE-84BC-054C4260F2E8}" presName="txShp" presStyleLbl="node1" presStyleIdx="0" presStyleCnt="4" custScaleY="119545">
        <dgm:presLayoutVars>
          <dgm:bulletEnabled val="1"/>
        </dgm:presLayoutVars>
      </dgm:prSet>
      <dgm:spPr/>
    </dgm:pt>
    <dgm:pt modelId="{E9D6BEB5-F2EE-4E79-B0FC-303DF1768FCB}" type="pres">
      <dgm:prSet presAssocID="{2F6C0B11-F9E0-45A1-9521-A536A7FAC124}" presName="spacing" presStyleCnt="0"/>
      <dgm:spPr/>
    </dgm:pt>
    <dgm:pt modelId="{CA27140F-034F-4837-BF12-2A8DC8259553}" type="pres">
      <dgm:prSet presAssocID="{3980CA68-34EA-4124-B3D6-0400AEC96FF1}" presName="composite" presStyleCnt="0"/>
      <dgm:spPr/>
    </dgm:pt>
    <dgm:pt modelId="{42B4EBA5-1437-4468-8BD5-C0A7633C160A}" type="pres">
      <dgm:prSet presAssocID="{3980CA68-34EA-4124-B3D6-0400AEC96FF1}" presName="imgShp" presStyleLbl="fgImgPlace1" presStyleIdx="1" presStyleCnt="4"/>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a:noFill/>
        </a:ln>
      </dgm:spPr>
    </dgm:pt>
    <dgm:pt modelId="{48C798DD-1042-4D7C-A1C7-28C6708584B6}" type="pres">
      <dgm:prSet presAssocID="{3980CA68-34EA-4124-B3D6-0400AEC96FF1}" presName="txShp" presStyleLbl="node1" presStyleIdx="1" presStyleCnt="4" custScaleY="120130">
        <dgm:presLayoutVars>
          <dgm:bulletEnabled val="1"/>
        </dgm:presLayoutVars>
      </dgm:prSet>
      <dgm:spPr/>
    </dgm:pt>
    <dgm:pt modelId="{A1D14F14-D998-4B88-AA43-BA34C5806974}" type="pres">
      <dgm:prSet presAssocID="{6D5A4326-29E8-4F03-A246-425AF82A8281}" presName="spacing" presStyleCnt="0"/>
      <dgm:spPr/>
    </dgm:pt>
    <dgm:pt modelId="{A3DDD7B8-86B7-4478-90A4-FB98ECF35774}" type="pres">
      <dgm:prSet presAssocID="{2039BC37-364D-47F4-80EF-88A7ACA61B0C}" presName="composite" presStyleCnt="0"/>
      <dgm:spPr/>
    </dgm:pt>
    <dgm:pt modelId="{C2DEF034-3E60-46B3-BF3C-680DBF4464EE}" type="pres">
      <dgm:prSet presAssocID="{2039BC37-364D-47F4-80EF-88A7ACA61B0C}" presName="imgShp" presStyleLbl="fgImgPlace1" presStyleIdx="2" presStyleCnt="4"/>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a:noFill/>
        </a:ln>
      </dgm:spPr>
    </dgm:pt>
    <dgm:pt modelId="{D2697D67-6821-41ED-A935-AB06D48AC511}" type="pres">
      <dgm:prSet presAssocID="{2039BC37-364D-47F4-80EF-88A7ACA61B0C}" presName="txShp" presStyleLbl="node1" presStyleIdx="2" presStyleCnt="4">
        <dgm:presLayoutVars>
          <dgm:bulletEnabled val="1"/>
        </dgm:presLayoutVars>
      </dgm:prSet>
      <dgm:spPr/>
    </dgm:pt>
    <dgm:pt modelId="{98E6DBF5-D95B-4D07-86F2-C56B7E0A5E2D}" type="pres">
      <dgm:prSet presAssocID="{78816CD5-A5B5-4119-8EF0-16D970F4F092}" presName="spacing" presStyleCnt="0"/>
      <dgm:spPr/>
    </dgm:pt>
    <dgm:pt modelId="{3FDB8072-E56D-452F-979B-E9C352A8571E}" type="pres">
      <dgm:prSet presAssocID="{0CE2E0F0-D0D7-476C-BABB-13CA471D55C2}" presName="composite" presStyleCnt="0"/>
      <dgm:spPr/>
    </dgm:pt>
    <dgm:pt modelId="{404A331A-9530-4D6D-8747-9D0C63CC8774}" type="pres">
      <dgm:prSet presAssocID="{0CE2E0F0-D0D7-476C-BABB-13CA471D55C2}" presName="imgShp" presStyleLbl="fgImgPlace1" presStyleIdx="3" presStyleCnt="4"/>
      <dgm:spPr>
        <a:blipFill rotWithShape="1">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a:noFill/>
        </a:ln>
      </dgm:spPr>
    </dgm:pt>
    <dgm:pt modelId="{B3F81399-52DF-4F92-8AD5-9BCAD42B1782}" type="pres">
      <dgm:prSet presAssocID="{0CE2E0F0-D0D7-476C-BABB-13CA471D55C2}" presName="txShp" presStyleLbl="node1" presStyleIdx="3" presStyleCnt="4">
        <dgm:presLayoutVars>
          <dgm:bulletEnabled val="1"/>
        </dgm:presLayoutVars>
      </dgm:prSet>
      <dgm:spPr/>
    </dgm:pt>
  </dgm:ptLst>
  <dgm:cxnLst>
    <dgm:cxn modelId="{2EEF1109-535C-42DB-8DF9-AB8EBC0D3B8C}" srcId="{2291D5BD-4AEF-4321-B667-7855EEEF0274}" destId="{0CE2E0F0-D0D7-476C-BABB-13CA471D55C2}" srcOrd="3" destOrd="0" parTransId="{85130371-CC6C-427B-890B-5218FA83C90E}" sibTransId="{1C3C1168-5212-405F-AA12-0EF6D0FCCB50}"/>
    <dgm:cxn modelId="{8AAEFD25-8E41-41B6-B334-68A2432DF8FE}" type="presOf" srcId="{2291D5BD-4AEF-4321-B667-7855EEEF0274}" destId="{FA98F7FD-1645-4708-9C6A-0AFED8A7AC50}" srcOrd="0" destOrd="0" presId="urn:microsoft.com/office/officeart/2005/8/layout/vList3"/>
    <dgm:cxn modelId="{483F1D43-BF69-400D-887D-3098DE592E4D}" type="presOf" srcId="{2039BC37-364D-47F4-80EF-88A7ACA61B0C}" destId="{D2697D67-6821-41ED-A935-AB06D48AC511}" srcOrd="0" destOrd="0" presId="urn:microsoft.com/office/officeart/2005/8/layout/vList3"/>
    <dgm:cxn modelId="{3BBDA952-8BBD-48B1-ADF3-C80233D9C5D1}" srcId="{2291D5BD-4AEF-4321-B667-7855EEEF0274}" destId="{2039BC37-364D-47F4-80EF-88A7ACA61B0C}" srcOrd="2" destOrd="0" parTransId="{705727A7-7F21-4E75-A7D0-7A97D544FE1B}" sibTransId="{78816CD5-A5B5-4119-8EF0-16D970F4F092}"/>
    <dgm:cxn modelId="{BF7ABE85-9034-429F-9749-E13BE05AD926}" srcId="{2291D5BD-4AEF-4321-B667-7855EEEF0274}" destId="{C1A63977-B766-41EE-84BC-054C4260F2E8}" srcOrd="0" destOrd="0" parTransId="{09855353-955B-49DD-91D6-8CB40A27AF3C}" sibTransId="{2F6C0B11-F9E0-45A1-9521-A536A7FAC124}"/>
    <dgm:cxn modelId="{F4601392-CD2A-4565-9963-F9EA355CE790}" type="presOf" srcId="{0CE2E0F0-D0D7-476C-BABB-13CA471D55C2}" destId="{B3F81399-52DF-4F92-8AD5-9BCAD42B1782}" srcOrd="0" destOrd="0" presId="urn:microsoft.com/office/officeart/2005/8/layout/vList3"/>
    <dgm:cxn modelId="{A69B309F-22A6-488B-A21D-BC2540D9A351}" type="presOf" srcId="{3980CA68-34EA-4124-B3D6-0400AEC96FF1}" destId="{48C798DD-1042-4D7C-A1C7-28C6708584B6}" srcOrd="0" destOrd="0" presId="urn:microsoft.com/office/officeart/2005/8/layout/vList3"/>
    <dgm:cxn modelId="{5E46F7A1-AD68-47DE-B8FD-066C559EB168}" type="presOf" srcId="{C1A63977-B766-41EE-84BC-054C4260F2E8}" destId="{8F1DEC8D-C95B-42DA-B696-2AC5B0038611}" srcOrd="0" destOrd="0" presId="urn:microsoft.com/office/officeart/2005/8/layout/vList3"/>
    <dgm:cxn modelId="{08D2FAB2-10E7-439B-BDFC-6FBC818F356A}" srcId="{2291D5BD-4AEF-4321-B667-7855EEEF0274}" destId="{3980CA68-34EA-4124-B3D6-0400AEC96FF1}" srcOrd="1" destOrd="0" parTransId="{B7E03A01-B6EB-4595-A3CD-496047A3E1C4}" sibTransId="{6D5A4326-29E8-4F03-A246-425AF82A8281}"/>
    <dgm:cxn modelId="{69ACD11D-7230-47C3-8769-66FD07500811}" type="presParOf" srcId="{FA98F7FD-1645-4708-9C6A-0AFED8A7AC50}" destId="{458ACD8E-8C5F-49A4-8749-54F957971035}" srcOrd="0" destOrd="0" presId="urn:microsoft.com/office/officeart/2005/8/layout/vList3"/>
    <dgm:cxn modelId="{E43980FB-4E1F-4EB9-BA79-7478BB37F03A}" type="presParOf" srcId="{458ACD8E-8C5F-49A4-8749-54F957971035}" destId="{49C5DD59-F908-425C-94E8-ABF771ACEA51}" srcOrd="0" destOrd="0" presId="urn:microsoft.com/office/officeart/2005/8/layout/vList3"/>
    <dgm:cxn modelId="{50B50C77-0AEF-497B-8338-C489DD9F23AB}" type="presParOf" srcId="{458ACD8E-8C5F-49A4-8749-54F957971035}" destId="{8F1DEC8D-C95B-42DA-B696-2AC5B0038611}" srcOrd="1" destOrd="0" presId="urn:microsoft.com/office/officeart/2005/8/layout/vList3"/>
    <dgm:cxn modelId="{60851F9C-28F5-4036-B1E6-EE084527C57B}" type="presParOf" srcId="{FA98F7FD-1645-4708-9C6A-0AFED8A7AC50}" destId="{E9D6BEB5-F2EE-4E79-B0FC-303DF1768FCB}" srcOrd="1" destOrd="0" presId="urn:microsoft.com/office/officeart/2005/8/layout/vList3"/>
    <dgm:cxn modelId="{A0F2E141-E7E5-479E-8B9C-521DD6AA90A6}" type="presParOf" srcId="{FA98F7FD-1645-4708-9C6A-0AFED8A7AC50}" destId="{CA27140F-034F-4837-BF12-2A8DC8259553}" srcOrd="2" destOrd="0" presId="urn:microsoft.com/office/officeart/2005/8/layout/vList3"/>
    <dgm:cxn modelId="{FE2A7F8F-2995-4D84-8A33-EF38EBBED1D6}" type="presParOf" srcId="{CA27140F-034F-4837-BF12-2A8DC8259553}" destId="{42B4EBA5-1437-4468-8BD5-C0A7633C160A}" srcOrd="0" destOrd="0" presId="urn:microsoft.com/office/officeart/2005/8/layout/vList3"/>
    <dgm:cxn modelId="{EDD93C97-F735-4722-A40F-AB34FFB0C0B6}" type="presParOf" srcId="{CA27140F-034F-4837-BF12-2A8DC8259553}" destId="{48C798DD-1042-4D7C-A1C7-28C6708584B6}" srcOrd="1" destOrd="0" presId="urn:microsoft.com/office/officeart/2005/8/layout/vList3"/>
    <dgm:cxn modelId="{5700B8F8-1538-43AB-9540-0538F35194BE}" type="presParOf" srcId="{FA98F7FD-1645-4708-9C6A-0AFED8A7AC50}" destId="{A1D14F14-D998-4B88-AA43-BA34C5806974}" srcOrd="3" destOrd="0" presId="urn:microsoft.com/office/officeart/2005/8/layout/vList3"/>
    <dgm:cxn modelId="{56F506B5-010B-4B4A-A3F8-4C239101EBAB}" type="presParOf" srcId="{FA98F7FD-1645-4708-9C6A-0AFED8A7AC50}" destId="{A3DDD7B8-86B7-4478-90A4-FB98ECF35774}" srcOrd="4" destOrd="0" presId="urn:microsoft.com/office/officeart/2005/8/layout/vList3"/>
    <dgm:cxn modelId="{88D25CA9-B4BD-47A5-A66B-188034E2AEBE}" type="presParOf" srcId="{A3DDD7B8-86B7-4478-90A4-FB98ECF35774}" destId="{C2DEF034-3E60-46B3-BF3C-680DBF4464EE}" srcOrd="0" destOrd="0" presId="urn:microsoft.com/office/officeart/2005/8/layout/vList3"/>
    <dgm:cxn modelId="{C89239CF-9729-4F75-AB16-60F31AD2252C}" type="presParOf" srcId="{A3DDD7B8-86B7-4478-90A4-FB98ECF35774}" destId="{D2697D67-6821-41ED-A935-AB06D48AC511}" srcOrd="1" destOrd="0" presId="urn:microsoft.com/office/officeart/2005/8/layout/vList3"/>
    <dgm:cxn modelId="{1F961043-DE41-4FA0-9F5C-2437C1D5E530}" type="presParOf" srcId="{FA98F7FD-1645-4708-9C6A-0AFED8A7AC50}" destId="{98E6DBF5-D95B-4D07-86F2-C56B7E0A5E2D}" srcOrd="5" destOrd="0" presId="urn:microsoft.com/office/officeart/2005/8/layout/vList3"/>
    <dgm:cxn modelId="{6917AD29-82E2-4358-85E3-0BA8BC0E382B}" type="presParOf" srcId="{FA98F7FD-1645-4708-9C6A-0AFED8A7AC50}" destId="{3FDB8072-E56D-452F-979B-E9C352A8571E}" srcOrd="6" destOrd="0" presId="urn:microsoft.com/office/officeart/2005/8/layout/vList3"/>
    <dgm:cxn modelId="{45FA96FB-8D33-48AA-B6CA-A678601FA6EE}" type="presParOf" srcId="{3FDB8072-E56D-452F-979B-E9C352A8571E}" destId="{404A331A-9530-4D6D-8747-9D0C63CC8774}" srcOrd="0" destOrd="0" presId="urn:microsoft.com/office/officeart/2005/8/layout/vList3"/>
    <dgm:cxn modelId="{6AAF1A92-BAB4-49C7-AB75-7565884B3F6C}" type="presParOf" srcId="{3FDB8072-E56D-452F-979B-E9C352A8571E}" destId="{B3F81399-52DF-4F92-8AD5-9BCAD42B178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DEC8D-C95B-42DA-B696-2AC5B0038611}">
      <dsp:nvSpPr>
        <dsp:cNvPr id="0" name=""/>
        <dsp:cNvSpPr/>
      </dsp:nvSpPr>
      <dsp:spPr>
        <a:xfrm rot="10800000">
          <a:off x="2517778" y="655"/>
          <a:ext cx="8825919" cy="1409238"/>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833" tIns="53340" rIns="99568" bIns="53340" numCol="1" spcCol="1270" anchor="ctr" anchorCtr="0">
          <a:noAutofit/>
        </a:bodyPr>
        <a:lstStyle/>
        <a:p>
          <a:pPr marL="0" lvl="0" indent="0" algn="l" defTabSz="622300">
            <a:lnSpc>
              <a:spcPct val="150000"/>
            </a:lnSpc>
            <a:spcBef>
              <a:spcPct val="0"/>
            </a:spcBef>
            <a:spcAft>
              <a:spcPct val="35000"/>
            </a:spcAft>
            <a:buNone/>
          </a:pPr>
          <a:r>
            <a:rPr lang="el-GR" sz="1400" kern="1200" dirty="0">
              <a:solidFill>
                <a:schemeClr val="accent5"/>
              </a:solidFill>
            </a:rPr>
            <a:t>Μια </a:t>
          </a:r>
          <a:r>
            <a:rPr lang="el-GR" sz="1400" b="1" kern="1200" dirty="0">
              <a:solidFill>
                <a:schemeClr val="accent5"/>
              </a:solidFill>
            </a:rPr>
            <a:t>Κοινότητα Πρακτικής (</a:t>
          </a:r>
          <a:r>
            <a:rPr lang="el-GR" sz="1400" b="1" kern="1200" dirty="0" err="1">
              <a:solidFill>
                <a:schemeClr val="accent5"/>
              </a:solidFill>
            </a:rPr>
            <a:t>CoP</a:t>
          </a:r>
          <a:r>
            <a:rPr lang="el-GR" sz="1400" b="1" kern="1200" dirty="0">
              <a:solidFill>
                <a:schemeClr val="accent5"/>
              </a:solidFill>
            </a:rPr>
            <a:t>) </a:t>
          </a:r>
          <a:r>
            <a:rPr lang="el-GR" sz="1400" kern="1200" dirty="0">
              <a:solidFill>
                <a:schemeClr val="accent5"/>
              </a:solidFill>
            </a:rPr>
            <a:t>για: (α) την </a:t>
          </a:r>
          <a:r>
            <a:rPr lang="el-GR" sz="1400" b="1" kern="1200" dirty="0">
              <a:solidFill>
                <a:schemeClr val="accent5"/>
              </a:solidFill>
            </a:rPr>
            <a:t>ενίσχυση</a:t>
          </a:r>
          <a:r>
            <a:rPr lang="el-GR" sz="1400" kern="1200" dirty="0">
              <a:solidFill>
                <a:schemeClr val="accent5"/>
              </a:solidFill>
            </a:rPr>
            <a:t> της </a:t>
          </a:r>
          <a:r>
            <a:rPr lang="el-GR" sz="1400" b="1" kern="1200" dirty="0">
              <a:solidFill>
                <a:schemeClr val="accent5"/>
              </a:solidFill>
            </a:rPr>
            <a:t>συνεργασίας</a:t>
          </a:r>
          <a:r>
            <a:rPr lang="el-GR" sz="1400" kern="1200" dirty="0">
              <a:solidFill>
                <a:schemeClr val="accent5"/>
              </a:solidFill>
            </a:rPr>
            <a:t> μεταξύ </a:t>
          </a:r>
          <a:r>
            <a:rPr lang="el-GR" sz="1400" b="1" kern="1200" dirty="0">
              <a:solidFill>
                <a:schemeClr val="accent5"/>
              </a:solidFill>
            </a:rPr>
            <a:t>Ε</a:t>
          </a:r>
          <a:r>
            <a:rPr lang="en-US" sz="1400" b="1" kern="1200" dirty="0">
              <a:solidFill>
                <a:schemeClr val="accent5"/>
              </a:solidFill>
            </a:rPr>
            <a:t>.</a:t>
          </a:r>
          <a:r>
            <a:rPr lang="el-GR" sz="1400" b="1" kern="1200" dirty="0">
              <a:solidFill>
                <a:schemeClr val="accent5"/>
              </a:solidFill>
            </a:rPr>
            <a:t>Ε</a:t>
          </a:r>
          <a:r>
            <a:rPr lang="en-US" sz="1400" b="1" kern="1200" dirty="0">
              <a:solidFill>
                <a:schemeClr val="accent5"/>
              </a:solidFill>
            </a:rPr>
            <a:t>.</a:t>
          </a:r>
          <a:r>
            <a:rPr lang="el-GR" sz="1400" b="1" kern="1200" dirty="0">
              <a:solidFill>
                <a:schemeClr val="accent5"/>
              </a:solidFill>
            </a:rPr>
            <a:t>Κ</a:t>
          </a:r>
          <a:r>
            <a:rPr lang="en-US" sz="1400" b="1" kern="1200" dirty="0">
              <a:solidFill>
                <a:schemeClr val="accent5"/>
              </a:solidFill>
            </a:rPr>
            <a:t>.</a:t>
          </a:r>
          <a:r>
            <a:rPr lang="el-GR" sz="1400" kern="1200" dirty="0">
              <a:solidFill>
                <a:schemeClr val="accent5"/>
              </a:solidFill>
            </a:rPr>
            <a:t>, </a:t>
          </a:r>
          <a:r>
            <a:rPr lang="el-GR" sz="1400" b="1" kern="1200" dirty="0">
              <a:solidFill>
                <a:schemeClr val="accent5"/>
              </a:solidFill>
            </a:rPr>
            <a:t>ερευνητικών/ακαδημαϊκών ομάδων </a:t>
          </a:r>
          <a:r>
            <a:rPr lang="el-GR" sz="1400" kern="1200" dirty="0">
              <a:solidFill>
                <a:schemeClr val="accent5"/>
              </a:solidFill>
            </a:rPr>
            <a:t>και </a:t>
          </a:r>
          <a:r>
            <a:rPr lang="el-GR" sz="1400" b="1" kern="1200" dirty="0">
              <a:solidFill>
                <a:schemeClr val="accent5"/>
              </a:solidFill>
            </a:rPr>
            <a:t>εκπροσώπων του κλάδου</a:t>
          </a:r>
          <a:r>
            <a:rPr lang="el-GR" sz="1400" kern="1200" dirty="0">
              <a:solidFill>
                <a:schemeClr val="accent5"/>
              </a:solidFill>
            </a:rPr>
            <a:t>, σε ένα </a:t>
          </a:r>
          <a:r>
            <a:rPr lang="el-GR" sz="1400" b="1" kern="1200" dirty="0">
              <a:solidFill>
                <a:schemeClr val="accent5"/>
              </a:solidFill>
            </a:rPr>
            <a:t>τρίγωνο γνώσης και δεξιοτήτων στον τομέα των </a:t>
          </a:r>
          <a:r>
            <a:rPr lang="el-GR" sz="1400" b="1" kern="1200" dirty="0" err="1">
              <a:solidFill>
                <a:schemeClr val="accent5"/>
              </a:solidFill>
            </a:rPr>
            <a:t>υπεράκτιων</a:t>
          </a:r>
          <a:r>
            <a:rPr lang="el-GR" sz="1400" b="1" kern="1200" dirty="0">
              <a:solidFill>
                <a:schemeClr val="accent5"/>
              </a:solidFill>
            </a:rPr>
            <a:t> ανανεώσιμων πηγών ενέργειας </a:t>
          </a:r>
          <a:r>
            <a:rPr lang="el-GR" sz="1400" kern="1200" dirty="0">
              <a:solidFill>
                <a:schemeClr val="accent5"/>
              </a:solidFill>
            </a:rPr>
            <a:t>και (β) τον </a:t>
          </a:r>
          <a:r>
            <a:rPr lang="el-GR" sz="1400" b="1" kern="1200" dirty="0">
              <a:solidFill>
                <a:schemeClr val="accent5"/>
              </a:solidFill>
            </a:rPr>
            <a:t>συν-σχεδιασμό</a:t>
          </a:r>
          <a:r>
            <a:rPr lang="el-GR" sz="1400" kern="1200" dirty="0">
              <a:solidFill>
                <a:schemeClr val="accent5"/>
              </a:solidFill>
            </a:rPr>
            <a:t> ενός </a:t>
          </a:r>
          <a:r>
            <a:rPr lang="el-GR" sz="1400" b="1" kern="1200" dirty="0">
              <a:solidFill>
                <a:schemeClr val="accent5"/>
              </a:solidFill>
            </a:rPr>
            <a:t>στρατηγικού οράματος </a:t>
          </a:r>
          <a:r>
            <a:rPr lang="el-GR" sz="1400" kern="1200" dirty="0">
              <a:solidFill>
                <a:schemeClr val="accent5"/>
              </a:solidFill>
            </a:rPr>
            <a:t>στο πλαίσιο της </a:t>
          </a:r>
          <a:r>
            <a:rPr lang="el-GR" sz="1400" b="1" kern="1200" dirty="0">
              <a:solidFill>
                <a:schemeClr val="accent5"/>
              </a:solidFill>
            </a:rPr>
            <a:t>περιφερειακής ανάπτυξης</a:t>
          </a:r>
          <a:r>
            <a:rPr lang="el-GR" sz="1400" kern="1200" dirty="0">
              <a:solidFill>
                <a:schemeClr val="accent5"/>
              </a:solidFill>
            </a:rPr>
            <a:t>, της </a:t>
          </a:r>
          <a:r>
            <a:rPr lang="el-GR" sz="1400" b="1" kern="1200" dirty="0">
              <a:solidFill>
                <a:schemeClr val="accent5"/>
              </a:solidFill>
            </a:rPr>
            <a:t>καινοτομίας</a:t>
          </a:r>
          <a:r>
            <a:rPr lang="el-GR" sz="1400" kern="1200" dirty="0">
              <a:solidFill>
                <a:schemeClr val="accent5"/>
              </a:solidFill>
            </a:rPr>
            <a:t> και της </a:t>
          </a:r>
          <a:r>
            <a:rPr lang="el-GR" sz="1400" b="1" kern="1200" dirty="0">
              <a:solidFill>
                <a:schemeClr val="accent5"/>
              </a:solidFill>
            </a:rPr>
            <a:t>έξυπνης εξειδίκευσης</a:t>
          </a:r>
          <a:r>
            <a:rPr lang="el-GR" sz="1400" kern="1200" dirty="0">
              <a:solidFill>
                <a:schemeClr val="accent5"/>
              </a:solidFill>
            </a:rPr>
            <a:t>.</a:t>
          </a:r>
        </a:p>
      </dsp:txBody>
      <dsp:txXfrm rot="10800000">
        <a:off x="2870087" y="655"/>
        <a:ext cx="8473610" cy="1409238"/>
      </dsp:txXfrm>
    </dsp:sp>
    <dsp:sp modelId="{49C5DD59-F908-425C-94E8-ABF771ACEA51}">
      <dsp:nvSpPr>
        <dsp:cNvPr id="0" name=""/>
        <dsp:cNvSpPr/>
      </dsp:nvSpPr>
      <dsp:spPr>
        <a:xfrm>
          <a:off x="1928361" y="115857"/>
          <a:ext cx="1178834" cy="1178834"/>
        </a:xfrm>
        <a:prstGeom prst="ellipse">
          <a:avLst/>
        </a:prstGeom>
        <a:blipFill>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8C798DD-1042-4D7C-A1C7-28C6708584B6}">
      <dsp:nvSpPr>
        <dsp:cNvPr id="0" name=""/>
        <dsp:cNvSpPr/>
      </dsp:nvSpPr>
      <dsp:spPr>
        <a:xfrm rot="10800000">
          <a:off x="2517778" y="1761784"/>
          <a:ext cx="8825919" cy="1416134"/>
        </a:xfrm>
        <a:prstGeom prst="homePlat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833" tIns="53340" rIns="99568" bIns="53340" numCol="1" spcCol="1270" anchor="ctr" anchorCtr="0">
          <a:noAutofit/>
        </a:bodyPr>
        <a:lstStyle/>
        <a:p>
          <a:pPr marL="0" lvl="0" indent="0" algn="l" defTabSz="622300">
            <a:lnSpc>
              <a:spcPct val="150000"/>
            </a:lnSpc>
            <a:spcBef>
              <a:spcPct val="0"/>
            </a:spcBef>
            <a:spcAft>
              <a:spcPct val="35000"/>
            </a:spcAft>
            <a:buNone/>
          </a:pPr>
          <a:r>
            <a:rPr lang="el-GR" sz="1400" b="1" kern="1200" dirty="0"/>
            <a:t>Συνεργασία</a:t>
          </a:r>
          <a:r>
            <a:rPr lang="el-GR" sz="1400" kern="1200" dirty="0"/>
            <a:t> μεταξύ των </a:t>
          </a:r>
          <a:r>
            <a:rPr lang="el-GR" sz="1400" b="1" kern="1200" dirty="0"/>
            <a:t>πέντε (5) χωρών </a:t>
          </a:r>
          <a:r>
            <a:rPr lang="el-GR" sz="1400" kern="1200" dirty="0"/>
            <a:t>σε ό,τι αφορά στην </a:t>
          </a:r>
          <a:r>
            <a:rPr lang="el-GR" sz="1400" b="1" kern="1200" dirty="0"/>
            <a:t>ποικιλόμορφη τεχνογνωσία των εταίρων</a:t>
          </a:r>
          <a:r>
            <a:rPr lang="el-GR" sz="1400" kern="1200" dirty="0"/>
            <a:t>, συμβάλλοντας έτσι στο </a:t>
          </a:r>
          <a:r>
            <a:rPr lang="el-GR" sz="1400" b="1" kern="1200" dirty="0"/>
            <a:t>οικοσύστημα</a:t>
          </a:r>
          <a:r>
            <a:rPr lang="el-GR" sz="1400" kern="1200" dirty="0"/>
            <a:t> ανάπτυξης δεξιοτήτων </a:t>
          </a:r>
          <a:r>
            <a:rPr lang="el-GR" sz="1400" kern="1200" dirty="0">
              <a:solidFill>
                <a:prstClr val="white"/>
              </a:solidFill>
              <a:latin typeface="Calibri"/>
              <a:ea typeface="+mn-ea"/>
              <a:cs typeface="+mn-cs"/>
            </a:rPr>
            <a:t>στον τομέα των </a:t>
          </a:r>
          <a:r>
            <a:rPr lang="el-GR" sz="1400" kern="1200" dirty="0" err="1">
              <a:solidFill>
                <a:prstClr val="white"/>
              </a:solidFill>
              <a:latin typeface="Calibri"/>
              <a:ea typeface="+mn-ea"/>
              <a:cs typeface="+mn-cs"/>
            </a:rPr>
            <a:t>υπεράκτιων</a:t>
          </a:r>
          <a:r>
            <a:rPr lang="el-GR" sz="1400" kern="1200" dirty="0">
              <a:solidFill>
                <a:prstClr val="white"/>
              </a:solidFill>
              <a:latin typeface="Calibri"/>
              <a:ea typeface="+mn-ea"/>
              <a:cs typeface="+mn-cs"/>
            </a:rPr>
            <a:t> ανανεώσιμων πηγών ενέργειας, </a:t>
          </a:r>
          <a:r>
            <a:rPr lang="el-GR" sz="1400" kern="1200" dirty="0"/>
            <a:t>διευκολύνοντας την εφαρμοσμένη έρευνα και καινοτομία, τις επιχειρηματικές πρωτοβουλίες των εκπαιδευομένων και την ανάπτυξη της γνώσης.</a:t>
          </a:r>
        </a:p>
      </dsp:txBody>
      <dsp:txXfrm rot="10800000">
        <a:off x="2871811" y="1761784"/>
        <a:ext cx="8471886" cy="1416134"/>
      </dsp:txXfrm>
    </dsp:sp>
    <dsp:sp modelId="{42B4EBA5-1437-4468-8BD5-C0A7633C160A}">
      <dsp:nvSpPr>
        <dsp:cNvPr id="0" name=""/>
        <dsp:cNvSpPr/>
      </dsp:nvSpPr>
      <dsp:spPr>
        <a:xfrm>
          <a:off x="1928361" y="1880434"/>
          <a:ext cx="1178834" cy="1178834"/>
        </a:xfrm>
        <a:prstGeom prst="ellipse">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2697D67-6821-41ED-A935-AB06D48AC511}">
      <dsp:nvSpPr>
        <dsp:cNvPr id="0" name=""/>
        <dsp:cNvSpPr/>
      </dsp:nvSpPr>
      <dsp:spPr>
        <a:xfrm rot="10800000">
          <a:off x="2517778" y="3529810"/>
          <a:ext cx="8825919" cy="1178834"/>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833" tIns="53340" rIns="99568" bIns="53340" numCol="1" spcCol="1270" anchor="ctr" anchorCtr="0">
          <a:noAutofit/>
        </a:bodyPr>
        <a:lstStyle/>
        <a:p>
          <a:pPr marL="0" lvl="0" indent="0" algn="l" defTabSz="622300">
            <a:lnSpc>
              <a:spcPct val="150000"/>
            </a:lnSpc>
            <a:spcBef>
              <a:spcPct val="0"/>
            </a:spcBef>
            <a:spcAft>
              <a:spcPct val="35000"/>
            </a:spcAft>
            <a:buNone/>
          </a:pPr>
          <a:r>
            <a:rPr lang="el-GR" sz="1400" kern="1200" dirty="0">
              <a:solidFill>
                <a:srgbClr val="434243"/>
              </a:solidFill>
              <a:latin typeface="Calibri"/>
              <a:ea typeface="+mn-ea"/>
              <a:cs typeface="+mn-cs"/>
            </a:rPr>
            <a:t>Συνεργασία σε όλο το δίκτυο των </a:t>
          </a:r>
          <a:r>
            <a:rPr lang="el-GR" sz="1400" b="1" kern="1200" dirty="0">
              <a:solidFill>
                <a:srgbClr val="434243"/>
              </a:solidFill>
              <a:latin typeface="Calibri"/>
              <a:ea typeface="+mn-ea"/>
              <a:cs typeface="+mn-cs"/>
            </a:rPr>
            <a:t>χωρών της Νότιας Ευρώπης </a:t>
          </a:r>
          <a:r>
            <a:rPr lang="el-GR" sz="1400" kern="1200" dirty="0">
              <a:solidFill>
                <a:srgbClr val="434243"/>
              </a:solidFill>
              <a:latin typeface="Calibri"/>
              <a:ea typeface="+mn-ea"/>
              <a:cs typeface="+mn-cs"/>
            </a:rPr>
            <a:t>που έχουν </a:t>
          </a:r>
          <a:r>
            <a:rPr lang="el-GR" sz="1400" b="1" kern="1200" dirty="0">
              <a:solidFill>
                <a:srgbClr val="434243"/>
              </a:solidFill>
              <a:latin typeface="Calibri"/>
              <a:ea typeface="+mn-ea"/>
              <a:cs typeface="+mn-cs"/>
            </a:rPr>
            <a:t>κοινά συμφέροντα </a:t>
          </a:r>
          <a:r>
            <a:rPr lang="el-GR" sz="1400" kern="1200" dirty="0">
              <a:solidFill>
                <a:srgbClr val="434243"/>
              </a:solidFill>
              <a:latin typeface="Calibri"/>
              <a:ea typeface="+mn-ea"/>
              <a:cs typeface="+mn-cs"/>
            </a:rPr>
            <a:t>στην </a:t>
          </a:r>
          <a:r>
            <a:rPr lang="el-GR" sz="1400" b="1" kern="1200" dirty="0">
              <a:solidFill>
                <a:srgbClr val="434243"/>
              </a:solidFill>
              <a:latin typeface="Calibri"/>
              <a:ea typeface="+mn-ea"/>
              <a:cs typeface="+mn-cs"/>
            </a:rPr>
            <a:t>απόκτηση</a:t>
          </a:r>
          <a:r>
            <a:rPr lang="el-GR" sz="1400" kern="1200" dirty="0">
              <a:solidFill>
                <a:srgbClr val="434243"/>
              </a:solidFill>
              <a:latin typeface="Calibri"/>
              <a:ea typeface="+mn-ea"/>
              <a:cs typeface="+mn-cs"/>
            </a:rPr>
            <a:t> και </a:t>
          </a:r>
          <a:r>
            <a:rPr lang="el-GR" sz="1400" b="1" kern="1200" dirty="0">
              <a:solidFill>
                <a:srgbClr val="434243"/>
              </a:solidFill>
              <a:latin typeface="Calibri"/>
              <a:ea typeface="+mn-ea"/>
              <a:cs typeface="+mn-cs"/>
            </a:rPr>
            <a:t>χρήση καινοτόμων </a:t>
          </a:r>
          <a:r>
            <a:rPr lang="el-GR" sz="1400" kern="1200" dirty="0">
              <a:solidFill>
                <a:srgbClr val="434243"/>
              </a:solidFill>
              <a:latin typeface="Calibri"/>
              <a:ea typeface="+mn-ea"/>
              <a:cs typeface="+mn-cs"/>
            </a:rPr>
            <a:t>και </a:t>
          </a:r>
          <a:r>
            <a:rPr lang="el-GR" sz="1400" b="1" kern="1200" dirty="0">
              <a:solidFill>
                <a:srgbClr val="434243"/>
              </a:solidFill>
              <a:latin typeface="Calibri"/>
              <a:ea typeface="+mn-ea"/>
              <a:cs typeface="+mn-cs"/>
            </a:rPr>
            <a:t>ποιοτικών</a:t>
          </a:r>
          <a:r>
            <a:rPr lang="el-GR" sz="1400" kern="1200" dirty="0">
              <a:solidFill>
                <a:srgbClr val="434243"/>
              </a:solidFill>
              <a:latin typeface="Calibri"/>
              <a:ea typeface="+mn-ea"/>
              <a:cs typeface="+mn-cs"/>
            </a:rPr>
            <a:t> </a:t>
          </a:r>
          <a:r>
            <a:rPr lang="el-GR" sz="1400" b="1" kern="1200" dirty="0">
              <a:solidFill>
                <a:srgbClr val="434243"/>
              </a:solidFill>
              <a:latin typeface="Calibri"/>
              <a:ea typeface="+mn-ea"/>
              <a:cs typeface="+mn-cs"/>
            </a:rPr>
            <a:t>προσεγγίσεων</a:t>
          </a:r>
          <a:r>
            <a:rPr lang="el-GR" sz="1400" kern="1200" dirty="0">
              <a:solidFill>
                <a:srgbClr val="434243"/>
              </a:solidFill>
              <a:latin typeface="Calibri"/>
              <a:ea typeface="+mn-ea"/>
              <a:cs typeface="+mn-cs"/>
            </a:rPr>
            <a:t> για την </a:t>
          </a:r>
          <a:r>
            <a:rPr lang="el-GR" sz="1400" b="1" kern="1200" dirty="0">
              <a:solidFill>
                <a:srgbClr val="434243"/>
              </a:solidFill>
              <a:latin typeface="Calibri"/>
              <a:ea typeface="+mn-ea"/>
              <a:cs typeface="+mn-cs"/>
            </a:rPr>
            <a:t>αντιμετώπιση των προκλήσεων </a:t>
          </a:r>
          <a:r>
            <a:rPr lang="el-GR" sz="1400" kern="1200" dirty="0">
              <a:solidFill>
                <a:srgbClr val="434243"/>
              </a:solidFill>
              <a:latin typeface="Calibri"/>
              <a:ea typeface="+mn-ea"/>
              <a:cs typeface="+mn-cs"/>
            </a:rPr>
            <a:t>της </a:t>
          </a:r>
          <a:r>
            <a:rPr lang="el-GR" sz="1400" kern="1200" dirty="0" err="1">
              <a:solidFill>
                <a:srgbClr val="434243"/>
              </a:solidFill>
              <a:latin typeface="Calibri"/>
              <a:ea typeface="+mn-ea"/>
              <a:cs typeface="+mn-cs"/>
            </a:rPr>
            <a:t>υπεράκτιας</a:t>
          </a:r>
          <a:r>
            <a:rPr lang="el-GR" sz="1400" kern="1200" dirty="0">
              <a:solidFill>
                <a:srgbClr val="434243"/>
              </a:solidFill>
              <a:latin typeface="Calibri"/>
              <a:ea typeface="+mn-ea"/>
              <a:cs typeface="+mn-cs"/>
            </a:rPr>
            <a:t> βιομηχανίας αιολικής ενέργειας.</a:t>
          </a:r>
        </a:p>
      </dsp:txBody>
      <dsp:txXfrm rot="10800000">
        <a:off x="2812486" y="3529810"/>
        <a:ext cx="8531211" cy="1178834"/>
      </dsp:txXfrm>
    </dsp:sp>
    <dsp:sp modelId="{C2DEF034-3E60-46B3-BF3C-680DBF4464EE}">
      <dsp:nvSpPr>
        <dsp:cNvPr id="0" name=""/>
        <dsp:cNvSpPr/>
      </dsp:nvSpPr>
      <dsp:spPr>
        <a:xfrm>
          <a:off x="1928361" y="3529810"/>
          <a:ext cx="1178834" cy="1178834"/>
        </a:xfrm>
        <a:prstGeom prst="ellipse">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3F81399-52DF-4F92-8AD5-9BCAD42B1782}">
      <dsp:nvSpPr>
        <dsp:cNvPr id="0" name=""/>
        <dsp:cNvSpPr/>
      </dsp:nvSpPr>
      <dsp:spPr>
        <a:xfrm rot="10800000">
          <a:off x="2517778" y="5060536"/>
          <a:ext cx="8825919" cy="1178834"/>
        </a:xfrm>
        <a:prstGeom prst="homePlat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9833" tIns="53340" rIns="99568" bIns="53340" numCol="1" spcCol="1270" anchor="ctr" anchorCtr="0">
          <a:noAutofit/>
        </a:bodyPr>
        <a:lstStyle/>
        <a:p>
          <a:pPr marL="0" lvl="0" indent="0" algn="l" defTabSz="622300">
            <a:lnSpc>
              <a:spcPct val="150000"/>
            </a:lnSpc>
            <a:spcBef>
              <a:spcPct val="0"/>
            </a:spcBef>
            <a:spcAft>
              <a:spcPct val="35000"/>
            </a:spcAft>
            <a:buNone/>
          </a:pPr>
          <a:r>
            <a:rPr lang="el-GR" sz="1400" b="1" kern="1200" dirty="0">
              <a:solidFill>
                <a:schemeClr val="bg1"/>
              </a:solidFill>
              <a:latin typeface="Calibri"/>
              <a:ea typeface="+mn-ea"/>
              <a:cs typeface="+mn-cs"/>
            </a:rPr>
            <a:t>Διακρατικά</a:t>
          </a:r>
          <a:r>
            <a:rPr lang="el-GR" sz="1400" kern="1200" dirty="0">
              <a:solidFill>
                <a:schemeClr val="bg1"/>
              </a:solidFill>
              <a:latin typeface="Calibri"/>
              <a:ea typeface="+mn-ea"/>
              <a:cs typeface="+mn-cs"/>
            </a:rPr>
            <a:t> </a:t>
          </a:r>
          <a:r>
            <a:rPr lang="el-GR" sz="1400" b="1" kern="1200" dirty="0">
              <a:solidFill>
                <a:schemeClr val="bg1"/>
              </a:solidFill>
              <a:latin typeface="Calibri"/>
              <a:ea typeface="+mn-ea"/>
              <a:cs typeface="+mn-cs"/>
            </a:rPr>
            <a:t>κοινά</a:t>
          </a:r>
          <a:r>
            <a:rPr lang="el-GR" sz="1400" kern="1200" dirty="0">
              <a:solidFill>
                <a:schemeClr val="bg1"/>
              </a:solidFill>
              <a:latin typeface="Calibri"/>
              <a:ea typeface="+mn-ea"/>
              <a:cs typeface="+mn-cs"/>
            </a:rPr>
            <a:t> </a:t>
          </a:r>
          <a:r>
            <a:rPr lang="el-GR" sz="1400" b="1" kern="1200" dirty="0">
              <a:solidFill>
                <a:schemeClr val="bg1"/>
              </a:solidFill>
              <a:latin typeface="Calibri"/>
              <a:ea typeface="+mn-ea"/>
              <a:cs typeface="+mn-cs"/>
            </a:rPr>
            <a:t>Προγράμματα Σπουδών (Π</a:t>
          </a:r>
          <a:r>
            <a:rPr lang="en-US" sz="1400" b="1" kern="1200" dirty="0">
              <a:solidFill>
                <a:schemeClr val="bg1"/>
              </a:solidFill>
              <a:latin typeface="Calibri"/>
              <a:ea typeface="+mn-ea"/>
              <a:cs typeface="+mn-cs"/>
            </a:rPr>
            <a:t>.</a:t>
          </a:r>
          <a:r>
            <a:rPr lang="el-GR" sz="1400" b="1" kern="1200" dirty="0">
              <a:solidFill>
                <a:schemeClr val="bg1"/>
              </a:solidFill>
              <a:latin typeface="Calibri"/>
              <a:ea typeface="+mn-ea"/>
              <a:cs typeface="+mn-cs"/>
            </a:rPr>
            <a:t>Σ</a:t>
          </a:r>
          <a:r>
            <a:rPr lang="en-US" sz="1400" b="1" kern="1200" dirty="0">
              <a:solidFill>
                <a:schemeClr val="bg1"/>
              </a:solidFill>
              <a:latin typeface="Calibri"/>
              <a:ea typeface="+mn-ea"/>
              <a:cs typeface="+mn-cs"/>
            </a:rPr>
            <a:t>. </a:t>
          </a:r>
          <a:r>
            <a:rPr lang="el-GR" sz="1400" b="1" kern="1200" dirty="0">
              <a:solidFill>
                <a:schemeClr val="bg1"/>
              </a:solidFill>
              <a:latin typeface="Calibri"/>
              <a:ea typeface="+mn-ea"/>
              <a:cs typeface="+mn-cs"/>
            </a:rPr>
            <a:t>- </a:t>
          </a:r>
          <a:r>
            <a:rPr lang="en-US" sz="1400" b="1" kern="1200" dirty="0">
              <a:solidFill>
                <a:schemeClr val="bg1"/>
              </a:solidFill>
              <a:latin typeface="Calibri"/>
              <a:ea typeface="+mn-ea"/>
              <a:cs typeface="+mn-cs"/>
            </a:rPr>
            <a:t>Curricula)</a:t>
          </a:r>
          <a:r>
            <a:rPr lang="el-GR" sz="1400" b="1" kern="1200" dirty="0">
              <a:solidFill>
                <a:schemeClr val="bg1"/>
              </a:solidFill>
              <a:latin typeface="Calibri"/>
              <a:ea typeface="+mn-ea"/>
              <a:cs typeface="+mn-cs"/>
            </a:rPr>
            <a:t> </a:t>
          </a:r>
          <a:r>
            <a:rPr lang="el-GR" sz="1400" kern="1200" dirty="0">
              <a:solidFill>
                <a:schemeClr val="bg1"/>
              </a:solidFill>
              <a:latin typeface="Calibri"/>
              <a:ea typeface="+mn-ea"/>
              <a:cs typeface="+mn-cs"/>
            </a:rPr>
            <a:t>και </a:t>
          </a:r>
          <a:r>
            <a:rPr lang="el-GR" sz="1400" b="1" kern="1200" dirty="0">
              <a:solidFill>
                <a:schemeClr val="bg1"/>
              </a:solidFill>
              <a:latin typeface="Calibri"/>
              <a:ea typeface="+mn-ea"/>
              <a:cs typeface="+mn-cs"/>
            </a:rPr>
            <a:t>συνεχή μαθήματα </a:t>
          </a:r>
          <a:r>
            <a:rPr lang="el-GR" sz="1400" b="1" kern="1200" dirty="0" err="1">
              <a:solidFill>
                <a:schemeClr val="bg1"/>
              </a:solidFill>
              <a:latin typeface="Calibri"/>
              <a:ea typeface="+mn-ea"/>
              <a:cs typeface="+mn-cs"/>
            </a:rPr>
            <a:t>Ε.Ε.Κ</a:t>
          </a:r>
          <a:r>
            <a:rPr lang="el-GR" sz="1400" b="1" kern="1200" dirty="0">
              <a:solidFill>
                <a:schemeClr val="bg1"/>
              </a:solidFill>
              <a:latin typeface="Calibri"/>
              <a:ea typeface="+mn-ea"/>
              <a:cs typeface="+mn-cs"/>
            </a:rPr>
            <a:t>. </a:t>
          </a:r>
          <a:r>
            <a:rPr lang="el-GR" sz="1400" kern="1200" dirty="0">
              <a:solidFill>
                <a:schemeClr val="bg1"/>
              </a:solidFill>
              <a:latin typeface="Calibri"/>
              <a:ea typeface="+mn-ea"/>
              <a:cs typeface="+mn-cs"/>
            </a:rPr>
            <a:t>για την επανεκπαίδευση (</a:t>
          </a:r>
          <a:r>
            <a:rPr lang="en-US" sz="1400" kern="1200" dirty="0">
              <a:solidFill>
                <a:schemeClr val="bg1"/>
              </a:solidFill>
              <a:latin typeface="Calibri"/>
              <a:ea typeface="+mn-ea"/>
              <a:cs typeface="+mn-cs"/>
            </a:rPr>
            <a:t>reskilling)</a:t>
          </a:r>
          <a:r>
            <a:rPr lang="el-GR" sz="1400" kern="1200" dirty="0">
              <a:solidFill>
                <a:schemeClr val="bg1"/>
              </a:solidFill>
              <a:latin typeface="Calibri"/>
              <a:ea typeface="+mn-ea"/>
              <a:cs typeface="+mn-cs"/>
            </a:rPr>
            <a:t> του εργατικού δυναμικού</a:t>
          </a:r>
          <a:r>
            <a:rPr lang="en-US" sz="1400" kern="1200" dirty="0">
              <a:solidFill>
                <a:schemeClr val="bg1"/>
              </a:solidFill>
              <a:latin typeface="Calibri"/>
              <a:ea typeface="+mn-ea"/>
              <a:cs typeface="+mn-cs"/>
            </a:rPr>
            <a:t> (</a:t>
          </a:r>
          <a:r>
            <a:rPr lang="el-GR" sz="1400" i="1" kern="1200" dirty="0">
              <a:solidFill>
                <a:schemeClr val="bg1"/>
              </a:solidFill>
              <a:latin typeface="Calibri"/>
              <a:ea typeface="+mn-ea"/>
              <a:cs typeface="+mn-cs"/>
            </a:rPr>
            <a:t>δημιουργία ενός νέου Π.Σ. επιπέδου 5 και επικαιροποίηση υφιστάμενων, επιπέδων 5, 6 και 7 του ευρωπαϊκού πλαισίου προσόντων</a:t>
          </a:r>
          <a:r>
            <a:rPr lang="el-GR" sz="1400" kern="1200" dirty="0">
              <a:solidFill>
                <a:schemeClr val="bg1"/>
              </a:solidFill>
              <a:latin typeface="Calibri"/>
              <a:ea typeface="+mn-ea"/>
              <a:cs typeface="+mn-cs"/>
            </a:rPr>
            <a:t>). </a:t>
          </a:r>
        </a:p>
      </dsp:txBody>
      <dsp:txXfrm rot="10800000">
        <a:off x="2812486" y="5060536"/>
        <a:ext cx="8531211" cy="1178834"/>
      </dsp:txXfrm>
    </dsp:sp>
    <dsp:sp modelId="{404A331A-9530-4D6D-8747-9D0C63CC8774}">
      <dsp:nvSpPr>
        <dsp:cNvPr id="0" name=""/>
        <dsp:cNvSpPr/>
      </dsp:nvSpPr>
      <dsp:spPr>
        <a:xfrm>
          <a:off x="1928361" y="5060536"/>
          <a:ext cx="1178834" cy="1178834"/>
        </a:xfrm>
        <a:prstGeom prst="ellipse">
          <a:avLst/>
        </a:prstGeom>
        <a:blipFill rotWithShape="1">
          <a:blip xmlns:r="http://schemas.openxmlformats.org/officeDocument/2006/relationships" r:embed="rId1" cstate="print">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l="-1000" r="-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9516AB9-92E1-44AF-8FCB-F4272161EA9C}" type="datetimeFigureOut">
              <a:rPr lang="el-GR" smtClean="0"/>
              <a:t>25/10/2024</a:t>
            </a:fld>
            <a:endParaRPr lang="el-G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24A4BF-87CB-4287-95AF-AD449D8A410F}" type="slidenum">
              <a:rPr lang="el-GR" smtClean="0"/>
              <a:t>‹#›</a:t>
            </a:fld>
            <a:endParaRPr lang="el-GR"/>
          </a:p>
        </p:txBody>
      </p:sp>
    </p:spTree>
    <p:extLst>
      <p:ext uri="{BB962C8B-B14F-4D97-AF65-F5344CB8AC3E}">
        <p14:creationId xmlns:p14="http://schemas.microsoft.com/office/powerpoint/2010/main" val="20351165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B2EFE5-E9F2-43A5-8AF8-83A578357172}" type="datetimeFigureOut">
              <a:rPr lang="el-GR" smtClean="0"/>
              <a:t>25/10/2024</a:t>
            </a:fld>
            <a:endParaRPr lang="el-GR"/>
          </a:p>
        </p:txBody>
      </p:sp>
      <p:sp>
        <p:nvSpPr>
          <p:cNvPr id="4" name="Slide Image Placeholder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CF91B0-25AB-4DFA-B184-293DD156034C}" type="slidenum">
              <a:rPr lang="el-GR" smtClean="0"/>
              <a:t>‹#›</a:t>
            </a:fld>
            <a:endParaRPr lang="el-GR"/>
          </a:p>
        </p:txBody>
      </p:sp>
    </p:spTree>
    <p:extLst>
      <p:ext uri="{BB962C8B-B14F-4D97-AF65-F5344CB8AC3E}">
        <p14:creationId xmlns:p14="http://schemas.microsoft.com/office/powerpoint/2010/main" val="3693281974"/>
      </p:ext>
    </p:extLst>
  </p:cSld>
  <p:clrMap bg1="lt1" tx1="dk1" bg2="lt2" tx2="dk2" accent1="accent1" accent2="accent2" accent3="accent3" accent4="accent4" accent5="accent5" accent6="accent6" hlink="hlink" folHlink="folHlink"/>
  <p:hf hdr="0" ftr="0" dt="0"/>
  <p:notesStyle>
    <a:lvl1pPr marL="0" algn="l" defTabSz="1000328" rtl="0" eaLnBrk="1" latinLnBrk="0" hangingPunct="1">
      <a:defRPr sz="1313" kern="1200">
        <a:solidFill>
          <a:schemeClr val="tx1"/>
        </a:solidFill>
        <a:latin typeface="+mn-lt"/>
        <a:ea typeface="+mn-ea"/>
        <a:cs typeface="+mn-cs"/>
      </a:defRPr>
    </a:lvl1pPr>
    <a:lvl2pPr marL="500165" algn="l" defTabSz="1000328" rtl="0" eaLnBrk="1" latinLnBrk="0" hangingPunct="1">
      <a:defRPr sz="1313" kern="1200">
        <a:solidFill>
          <a:schemeClr val="tx1"/>
        </a:solidFill>
        <a:latin typeface="+mn-lt"/>
        <a:ea typeface="+mn-ea"/>
        <a:cs typeface="+mn-cs"/>
      </a:defRPr>
    </a:lvl2pPr>
    <a:lvl3pPr marL="1000328" algn="l" defTabSz="1000328" rtl="0" eaLnBrk="1" latinLnBrk="0" hangingPunct="1">
      <a:defRPr sz="1313" kern="1200">
        <a:solidFill>
          <a:schemeClr val="tx1"/>
        </a:solidFill>
        <a:latin typeface="+mn-lt"/>
        <a:ea typeface="+mn-ea"/>
        <a:cs typeface="+mn-cs"/>
      </a:defRPr>
    </a:lvl3pPr>
    <a:lvl4pPr marL="1500493" algn="l" defTabSz="1000328" rtl="0" eaLnBrk="1" latinLnBrk="0" hangingPunct="1">
      <a:defRPr sz="1313" kern="1200">
        <a:solidFill>
          <a:schemeClr val="tx1"/>
        </a:solidFill>
        <a:latin typeface="+mn-lt"/>
        <a:ea typeface="+mn-ea"/>
        <a:cs typeface="+mn-cs"/>
      </a:defRPr>
    </a:lvl4pPr>
    <a:lvl5pPr marL="2000657" algn="l" defTabSz="1000328" rtl="0" eaLnBrk="1" latinLnBrk="0" hangingPunct="1">
      <a:defRPr sz="1313" kern="1200">
        <a:solidFill>
          <a:schemeClr val="tx1"/>
        </a:solidFill>
        <a:latin typeface="+mn-lt"/>
        <a:ea typeface="+mn-ea"/>
        <a:cs typeface="+mn-cs"/>
      </a:defRPr>
    </a:lvl5pPr>
    <a:lvl6pPr marL="2500822" algn="l" defTabSz="1000328" rtl="0" eaLnBrk="1" latinLnBrk="0" hangingPunct="1">
      <a:defRPr sz="1313" kern="1200">
        <a:solidFill>
          <a:schemeClr val="tx1"/>
        </a:solidFill>
        <a:latin typeface="+mn-lt"/>
        <a:ea typeface="+mn-ea"/>
        <a:cs typeface="+mn-cs"/>
      </a:defRPr>
    </a:lvl6pPr>
    <a:lvl7pPr marL="3000985" algn="l" defTabSz="1000328" rtl="0" eaLnBrk="1" latinLnBrk="0" hangingPunct="1">
      <a:defRPr sz="1313" kern="1200">
        <a:solidFill>
          <a:schemeClr val="tx1"/>
        </a:solidFill>
        <a:latin typeface="+mn-lt"/>
        <a:ea typeface="+mn-ea"/>
        <a:cs typeface="+mn-cs"/>
      </a:defRPr>
    </a:lvl7pPr>
    <a:lvl8pPr marL="3501150" algn="l" defTabSz="1000328" rtl="0" eaLnBrk="1" latinLnBrk="0" hangingPunct="1">
      <a:defRPr sz="1313" kern="1200">
        <a:solidFill>
          <a:schemeClr val="tx1"/>
        </a:solidFill>
        <a:latin typeface="+mn-lt"/>
        <a:ea typeface="+mn-ea"/>
        <a:cs typeface="+mn-cs"/>
      </a:defRPr>
    </a:lvl8pPr>
    <a:lvl9pPr marL="4001315" algn="l" defTabSz="1000328" rtl="0" eaLnBrk="1" latinLnBrk="0" hangingPunct="1">
      <a:defRPr sz="1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1</a:t>
            </a:fld>
            <a:endParaRPr lang="el-GR"/>
          </a:p>
        </p:txBody>
      </p:sp>
    </p:spTree>
    <p:extLst>
      <p:ext uri="{BB962C8B-B14F-4D97-AF65-F5344CB8AC3E}">
        <p14:creationId xmlns:p14="http://schemas.microsoft.com/office/powerpoint/2010/main" val="278205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2</a:t>
            </a:fld>
            <a:endParaRPr lang="el-GR"/>
          </a:p>
        </p:txBody>
      </p:sp>
    </p:spTree>
    <p:extLst>
      <p:ext uri="{BB962C8B-B14F-4D97-AF65-F5344CB8AC3E}">
        <p14:creationId xmlns:p14="http://schemas.microsoft.com/office/powerpoint/2010/main" val="231952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607515-7A96-9A6E-99D2-C3936FECDA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AD014E-3691-E008-CC5A-70C4B99BED4D}"/>
              </a:ext>
            </a:extLst>
          </p:cNvPr>
          <p:cNvSpPr>
            <a:spLocks noGrp="1" noRot="1" noChangeAspect="1"/>
          </p:cNvSpPr>
          <p:nvPr>
            <p:ph type="sldImg"/>
          </p:nvPr>
        </p:nvSpPr>
        <p:spPr>
          <a:xfrm>
            <a:off x="687388" y="1143000"/>
            <a:ext cx="5483225" cy="3086100"/>
          </a:xfrm>
        </p:spPr>
      </p:sp>
      <p:sp>
        <p:nvSpPr>
          <p:cNvPr id="3" name="Notes Placeholder 2">
            <a:extLst>
              <a:ext uri="{FF2B5EF4-FFF2-40B4-BE49-F238E27FC236}">
                <a16:creationId xmlns:a16="http://schemas.microsoft.com/office/drawing/2014/main" id="{0BED80AC-2A3C-57FD-5DAC-CE1B2BE2846C}"/>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A2125628-145A-86AA-D1F7-1C6DBC777A5A}"/>
              </a:ext>
            </a:extLst>
          </p:cNvPr>
          <p:cNvSpPr>
            <a:spLocks noGrp="1"/>
          </p:cNvSpPr>
          <p:nvPr>
            <p:ph type="sldNum" sz="quarter" idx="10"/>
          </p:nvPr>
        </p:nvSpPr>
        <p:spPr/>
        <p:txBody>
          <a:bodyPr/>
          <a:lstStyle/>
          <a:p>
            <a:fld id="{C6CF91B0-25AB-4DFA-B184-293DD156034C}" type="slidenum">
              <a:rPr lang="el-GR" smtClean="0"/>
              <a:t>3</a:t>
            </a:fld>
            <a:endParaRPr lang="el-GR"/>
          </a:p>
        </p:txBody>
      </p:sp>
    </p:spTree>
    <p:extLst>
      <p:ext uri="{BB962C8B-B14F-4D97-AF65-F5344CB8AC3E}">
        <p14:creationId xmlns:p14="http://schemas.microsoft.com/office/powerpoint/2010/main" val="153517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55669-83F6-1AF6-EC52-5C9AF7811C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279FAE-FC2E-FC45-AC25-1E5B777C0EAE}"/>
              </a:ext>
            </a:extLst>
          </p:cNvPr>
          <p:cNvSpPr>
            <a:spLocks noGrp="1" noRot="1" noChangeAspect="1"/>
          </p:cNvSpPr>
          <p:nvPr>
            <p:ph type="sldImg"/>
          </p:nvPr>
        </p:nvSpPr>
        <p:spPr>
          <a:xfrm>
            <a:off x="687388" y="1143000"/>
            <a:ext cx="5483225" cy="3086100"/>
          </a:xfrm>
        </p:spPr>
      </p:sp>
      <p:sp>
        <p:nvSpPr>
          <p:cNvPr id="3" name="Notes Placeholder 2">
            <a:extLst>
              <a:ext uri="{FF2B5EF4-FFF2-40B4-BE49-F238E27FC236}">
                <a16:creationId xmlns:a16="http://schemas.microsoft.com/office/drawing/2014/main" id="{0293B402-433A-D76F-0421-5586F08FFF00}"/>
              </a:ext>
            </a:extLst>
          </p:cNvPr>
          <p:cNvSpPr>
            <a:spLocks noGrp="1"/>
          </p:cNvSpPr>
          <p:nvPr>
            <p:ph type="body" idx="1"/>
          </p:nvPr>
        </p:nvSpPr>
        <p:spPr/>
        <p:txBody>
          <a:bodyPr/>
          <a:lstStyle/>
          <a:p>
            <a:endParaRPr lang="el-GR"/>
          </a:p>
        </p:txBody>
      </p:sp>
      <p:sp>
        <p:nvSpPr>
          <p:cNvPr id="4" name="Slide Number Placeholder 3">
            <a:extLst>
              <a:ext uri="{FF2B5EF4-FFF2-40B4-BE49-F238E27FC236}">
                <a16:creationId xmlns:a16="http://schemas.microsoft.com/office/drawing/2014/main" id="{30974A1B-0393-5326-DAA3-448FE675518A}"/>
              </a:ext>
            </a:extLst>
          </p:cNvPr>
          <p:cNvSpPr>
            <a:spLocks noGrp="1"/>
          </p:cNvSpPr>
          <p:nvPr>
            <p:ph type="sldNum" sz="quarter" idx="10"/>
          </p:nvPr>
        </p:nvSpPr>
        <p:spPr/>
        <p:txBody>
          <a:bodyPr/>
          <a:lstStyle/>
          <a:p>
            <a:fld id="{C6CF91B0-25AB-4DFA-B184-293DD156034C}" type="slidenum">
              <a:rPr lang="el-GR" smtClean="0"/>
              <a:t>4</a:t>
            </a:fld>
            <a:endParaRPr lang="el-GR"/>
          </a:p>
        </p:txBody>
      </p:sp>
    </p:spTree>
    <p:extLst>
      <p:ext uri="{BB962C8B-B14F-4D97-AF65-F5344CB8AC3E}">
        <p14:creationId xmlns:p14="http://schemas.microsoft.com/office/powerpoint/2010/main" val="7277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1143000"/>
            <a:ext cx="5483225" cy="3086100"/>
          </a:xfrm>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C6CF91B0-25AB-4DFA-B184-293DD156034C}" type="slidenum">
              <a:rPr lang="el-GR" smtClean="0"/>
              <a:t>5</a:t>
            </a:fld>
            <a:endParaRPr lang="el-GR"/>
          </a:p>
        </p:txBody>
      </p:sp>
    </p:spTree>
    <p:extLst>
      <p:ext uri="{BB962C8B-B14F-4D97-AF65-F5344CB8AC3E}">
        <p14:creationId xmlns:p14="http://schemas.microsoft.com/office/powerpoint/2010/main" val="1569568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5"/>
          </p:nvPr>
        </p:nvSpPr>
        <p:spPr/>
        <p:txBody>
          <a:bodyPr/>
          <a:lstStyle/>
          <a:p>
            <a:fld id="{C6CF91B0-25AB-4DFA-B184-293DD156034C}" type="slidenum">
              <a:rPr lang="el-GR" smtClean="0"/>
              <a:t>9</a:t>
            </a:fld>
            <a:endParaRPr lang="el-GR"/>
          </a:p>
        </p:txBody>
      </p:sp>
    </p:spTree>
    <p:extLst>
      <p:ext uri="{BB962C8B-B14F-4D97-AF65-F5344CB8AC3E}">
        <p14:creationId xmlns:p14="http://schemas.microsoft.com/office/powerpoint/2010/main" val="1177025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Content - 2col">
    <p:spTree>
      <p:nvGrpSpPr>
        <p:cNvPr id="1" name=""/>
        <p:cNvGrpSpPr/>
        <p:nvPr/>
      </p:nvGrpSpPr>
      <p:grpSpPr>
        <a:xfrm>
          <a:off x="0" y="0"/>
          <a:ext cx="0" cy="0"/>
          <a:chOff x="0" y="0"/>
          <a:chExt cx="0" cy="0"/>
        </a:xfrm>
      </p:grpSpPr>
      <p:sp>
        <p:nvSpPr>
          <p:cNvPr id="7" name="Content Placeholder 2"/>
          <p:cNvSpPr>
            <a:spLocks noGrp="1"/>
          </p:cNvSpPr>
          <p:nvPr>
            <p:ph sz="quarter" idx="10"/>
          </p:nvPr>
        </p:nvSpPr>
        <p:spPr>
          <a:xfrm>
            <a:off x="500063" y="1466850"/>
            <a:ext cx="12331541" cy="5538475"/>
          </a:xfrm>
          <a:prstGeom prst="rect">
            <a:avLst/>
          </a:prstGeom>
        </p:spPr>
        <p:txBody>
          <a:bodyPr lIns="72000" rIns="72000"/>
          <a:lstStyle>
            <a:lvl1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defRPr lang="en-US" dirty="0" smtClean="0">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defRPr lang="en-US" sz="2188" dirty="0" smtClean="0">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ts val="3063"/>
              </a:lnSpc>
            </a:pPr>
            <a:r>
              <a:rPr lang="en-US" dirty="0"/>
              <a:t>Click to edit Master text styles</a:t>
            </a:r>
          </a:p>
          <a:p>
            <a:pPr lvl="1">
              <a:lnSpc>
                <a:spcPts val="3063"/>
              </a:lnSpc>
              <a:buClr>
                <a:schemeClr val="accent4"/>
              </a:buClr>
            </a:pPr>
            <a:r>
              <a:rPr lang="en-US" dirty="0"/>
              <a:t>Second level</a:t>
            </a:r>
          </a:p>
          <a:p>
            <a:pPr lvl="2">
              <a:lnSpc>
                <a:spcPts val="3063"/>
              </a:lnSpc>
              <a:buClr>
                <a:schemeClr val="accent4"/>
              </a:buClr>
            </a:pPr>
            <a:r>
              <a:rPr lang="en-US" dirty="0"/>
              <a:t>Third level</a:t>
            </a:r>
          </a:p>
          <a:p>
            <a:pPr lvl="3">
              <a:lnSpc>
                <a:spcPts val="3063"/>
              </a:lnSpc>
              <a:buClr>
                <a:schemeClr val="accent4"/>
              </a:buClr>
            </a:pPr>
            <a:r>
              <a:rPr lang="en-US" dirty="0"/>
              <a:t>Fourth level</a:t>
            </a:r>
          </a:p>
          <a:p>
            <a:pPr lvl="4">
              <a:lnSpc>
                <a:spcPts val="3063"/>
              </a:lnSpc>
              <a:buClr>
                <a:schemeClr val="accent4"/>
              </a:buClr>
            </a:pPr>
            <a:r>
              <a:rPr lang="en-US" dirty="0"/>
              <a:t>Fifth level</a:t>
            </a:r>
            <a:endParaRPr lang="el-GR" dirty="0"/>
          </a:p>
        </p:txBody>
      </p:sp>
      <p:sp>
        <p:nvSpPr>
          <p:cNvPr id="6" name="Title 5"/>
          <p:cNvSpPr>
            <a:spLocks noGrp="1"/>
          </p:cNvSpPr>
          <p:nvPr>
            <p:ph type="title"/>
          </p:nvPr>
        </p:nvSpPr>
        <p:spPr/>
        <p:txBody>
          <a:bodyPr/>
          <a:lstStyle/>
          <a:p>
            <a:r>
              <a:rPr lang="en-US" dirty="0"/>
              <a:t>Click to edit Master title style</a:t>
            </a:r>
            <a:endParaRPr lang="el-GR" dirty="0"/>
          </a:p>
        </p:txBody>
      </p:sp>
    </p:spTree>
    <p:extLst>
      <p:ext uri="{BB962C8B-B14F-4D97-AF65-F5344CB8AC3E}">
        <p14:creationId xmlns:p14="http://schemas.microsoft.com/office/powerpoint/2010/main" val="3928767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ubtitle Content - 2col">
    <p:spTree>
      <p:nvGrpSpPr>
        <p:cNvPr id="1" name=""/>
        <p:cNvGrpSpPr/>
        <p:nvPr/>
      </p:nvGrpSpPr>
      <p:grpSpPr>
        <a:xfrm>
          <a:off x="0" y="0"/>
          <a:ext cx="0" cy="0"/>
          <a:chOff x="0" y="0"/>
          <a:chExt cx="0" cy="0"/>
        </a:xfrm>
      </p:grpSpPr>
      <p:sp>
        <p:nvSpPr>
          <p:cNvPr id="8" name="Content Placeholder 2"/>
          <p:cNvSpPr>
            <a:spLocks noGrp="1"/>
          </p:cNvSpPr>
          <p:nvPr>
            <p:ph sz="quarter" idx="11"/>
          </p:nvPr>
        </p:nvSpPr>
        <p:spPr>
          <a:xfrm>
            <a:off x="500064" y="1984375"/>
            <a:ext cx="12331402" cy="5129444"/>
          </a:xfrm>
          <a:prstGeom prst="rect">
            <a:avLst/>
          </a:prstGeom>
        </p:spPr>
        <p:txBody>
          <a:bodyPr lIns="72000" rIns="72000"/>
          <a:lstStyle>
            <a:lvl1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1pPr>
            <a:lvl2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2pPr>
            <a:lvl3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3pPr>
            <a:lvl4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4pPr>
            <a:lvl5pPr>
              <a:lnSpc>
                <a:spcPct val="100000"/>
              </a:lnSpc>
              <a:spcBef>
                <a:spcPts val="0"/>
              </a:spcBef>
              <a:spcAft>
                <a:spcPts val="600"/>
              </a:spcAft>
              <a:buClr>
                <a:schemeClr val="accent4"/>
              </a:buClr>
              <a:defRPr sz="2188">
                <a:solidFill>
                  <a:schemeClr val="tx2"/>
                </a:solidFill>
                <a:latin typeface="+mj-lt"/>
                <a:ea typeface="Roboto" panose="02000000000000000000" pitchFamily="2" charset="0"/>
                <a:cs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
        <p:nvSpPr>
          <p:cNvPr id="5"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Tree>
    <p:extLst>
      <p:ext uri="{BB962C8B-B14F-4D97-AF65-F5344CB8AC3E}">
        <p14:creationId xmlns:p14="http://schemas.microsoft.com/office/powerpoint/2010/main" val="120159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Content - 2col">
    <p:spTree>
      <p:nvGrpSpPr>
        <p:cNvPr id="1" name=""/>
        <p:cNvGrpSpPr/>
        <p:nvPr/>
      </p:nvGrpSpPr>
      <p:grpSpPr>
        <a:xfrm>
          <a:off x="0" y="0"/>
          <a:ext cx="0" cy="0"/>
          <a:chOff x="0" y="0"/>
          <a:chExt cx="0" cy="0"/>
        </a:xfrm>
      </p:grpSpPr>
      <p:sp>
        <p:nvSpPr>
          <p:cNvPr id="9" name="Content Placeholder 2"/>
          <p:cNvSpPr>
            <a:spLocks noGrp="1"/>
          </p:cNvSpPr>
          <p:nvPr>
            <p:ph sz="quarter" idx="10"/>
          </p:nvPr>
        </p:nvSpPr>
        <p:spPr>
          <a:xfrm>
            <a:off x="500064"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Content Placeholder 2"/>
          <p:cNvSpPr>
            <a:spLocks noGrp="1"/>
          </p:cNvSpPr>
          <p:nvPr>
            <p:ph sz="quarter" idx="11"/>
          </p:nvPr>
        </p:nvSpPr>
        <p:spPr>
          <a:xfrm>
            <a:off x="6789183" y="1514474"/>
            <a:ext cx="6042422" cy="5588141"/>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654504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Text - 1col">
    <p:spTree>
      <p:nvGrpSpPr>
        <p:cNvPr id="1" name=""/>
        <p:cNvGrpSpPr/>
        <p:nvPr/>
      </p:nvGrpSpPr>
      <p:grpSpPr>
        <a:xfrm>
          <a:off x="0" y="0"/>
          <a:ext cx="0" cy="0"/>
          <a:chOff x="0" y="0"/>
          <a:chExt cx="0" cy="0"/>
        </a:xfrm>
      </p:grpSpPr>
      <p:sp>
        <p:nvSpPr>
          <p:cNvPr id="6" name="Content Placeholder 2"/>
          <p:cNvSpPr>
            <a:spLocks noGrp="1"/>
          </p:cNvSpPr>
          <p:nvPr>
            <p:ph sz="quarter" idx="10"/>
          </p:nvPr>
        </p:nvSpPr>
        <p:spPr>
          <a:xfrm>
            <a:off x="500064"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7" name="Content Placeholder 2"/>
          <p:cNvSpPr>
            <a:spLocks noGrp="1"/>
          </p:cNvSpPr>
          <p:nvPr>
            <p:ph sz="quarter" idx="11"/>
          </p:nvPr>
        </p:nvSpPr>
        <p:spPr>
          <a:xfrm>
            <a:off x="6789183" y="1981200"/>
            <a:ext cx="6042422" cy="5121418"/>
          </a:xfrm>
          <a:prstGeom prst="rect">
            <a:avLst/>
          </a:prstGeom>
        </p:spPr>
        <p:txBody>
          <a:bodyPr lIns="72000" rIns="72000"/>
          <a:lstStyle>
            <a:lvl1pPr>
              <a:defRPr lang="en-US" sz="2188" dirty="0" smtClean="0">
                <a:solidFill>
                  <a:schemeClr val="tx2"/>
                </a:solidFill>
                <a:latin typeface="+mj-lt"/>
                <a:ea typeface="Roboto" panose="02000000000000000000" pitchFamily="2" charset="0"/>
                <a:cs typeface="Roboto" panose="02000000000000000000" pitchFamily="2" charset="0"/>
              </a:defRPr>
            </a:lvl1pPr>
            <a:lvl2pPr>
              <a:defRPr lang="en-US" sz="2188" dirty="0" smtClean="0">
                <a:solidFill>
                  <a:schemeClr val="tx2"/>
                </a:solidFill>
                <a:latin typeface="+mj-lt"/>
                <a:ea typeface="Roboto" panose="02000000000000000000" pitchFamily="2" charset="0"/>
                <a:cs typeface="Roboto" panose="02000000000000000000" pitchFamily="2" charset="0"/>
              </a:defRPr>
            </a:lvl2pPr>
            <a:lvl3pPr>
              <a:defRPr lang="en-US" dirty="0" smtClean="0">
                <a:solidFill>
                  <a:schemeClr val="tx2"/>
                </a:solidFill>
                <a:latin typeface="+mj-lt"/>
                <a:ea typeface="Roboto" panose="02000000000000000000" pitchFamily="2" charset="0"/>
                <a:cs typeface="Roboto" panose="02000000000000000000" pitchFamily="2" charset="0"/>
              </a:defRPr>
            </a:lvl3pPr>
            <a:lvl4pPr>
              <a:defRPr lang="en-US" sz="2188" dirty="0" smtClean="0">
                <a:solidFill>
                  <a:schemeClr val="tx2"/>
                </a:solidFill>
                <a:latin typeface="+mj-lt"/>
                <a:ea typeface="Roboto" panose="02000000000000000000" pitchFamily="2" charset="0"/>
                <a:cs typeface="Roboto" panose="02000000000000000000" pitchFamily="2" charset="0"/>
              </a:defRPr>
            </a:lvl4pPr>
            <a:lvl5pPr>
              <a:defRPr lang="el-GR" sz="2188" dirty="0">
                <a:solidFill>
                  <a:schemeClr val="tx2"/>
                </a:solidFill>
                <a:latin typeface="+mj-lt"/>
                <a:ea typeface="Roboto" panose="02000000000000000000" pitchFamily="2" charset="0"/>
                <a:cs typeface="Roboto" panose="02000000000000000000" pitchFamily="2" charset="0"/>
              </a:defRPr>
            </a:lvl5pPr>
          </a:lstStyle>
          <a:p>
            <a:pPr lvl="0">
              <a:lnSpc>
                <a:spcPct val="100000"/>
              </a:lnSpc>
              <a:spcBef>
                <a:spcPts val="0"/>
              </a:spcBef>
              <a:spcAft>
                <a:spcPts val="600"/>
              </a:spcAft>
              <a:buClr>
                <a:schemeClr val="accent4"/>
              </a:buClr>
            </a:pPr>
            <a:r>
              <a:rPr lang="en-US" dirty="0"/>
              <a:t>Click to edit Master text styles</a:t>
            </a:r>
          </a:p>
          <a:p>
            <a:pPr lvl="1">
              <a:lnSpc>
                <a:spcPct val="100000"/>
              </a:lnSpc>
              <a:spcBef>
                <a:spcPts val="0"/>
              </a:spcBef>
              <a:spcAft>
                <a:spcPts val="600"/>
              </a:spcAft>
              <a:buClr>
                <a:schemeClr val="accent4"/>
              </a:buClr>
            </a:pPr>
            <a:r>
              <a:rPr lang="en-US" dirty="0"/>
              <a:t>Second level</a:t>
            </a:r>
          </a:p>
          <a:p>
            <a:pPr lvl="2">
              <a:lnSpc>
                <a:spcPct val="100000"/>
              </a:lnSpc>
              <a:spcBef>
                <a:spcPts val="0"/>
              </a:spcBef>
              <a:spcAft>
                <a:spcPts val="600"/>
              </a:spcAft>
              <a:buClr>
                <a:schemeClr val="accent4"/>
              </a:buClr>
            </a:pPr>
            <a:r>
              <a:rPr lang="en-US" dirty="0"/>
              <a:t>Third level</a:t>
            </a:r>
          </a:p>
          <a:p>
            <a:pPr lvl="3">
              <a:lnSpc>
                <a:spcPct val="100000"/>
              </a:lnSpc>
              <a:spcBef>
                <a:spcPts val="0"/>
              </a:spcBef>
              <a:spcAft>
                <a:spcPts val="600"/>
              </a:spcAft>
              <a:buClr>
                <a:schemeClr val="accent4"/>
              </a:buClr>
            </a:pPr>
            <a:r>
              <a:rPr lang="en-US" dirty="0"/>
              <a:t>Fourth level</a:t>
            </a:r>
          </a:p>
          <a:p>
            <a:pPr lvl="4">
              <a:lnSpc>
                <a:spcPct val="100000"/>
              </a:lnSpc>
              <a:spcBef>
                <a:spcPts val="0"/>
              </a:spcBef>
              <a:spcAft>
                <a:spcPts val="600"/>
              </a:spcAft>
              <a:buClr>
                <a:schemeClr val="accent4"/>
              </a:buClr>
            </a:pPr>
            <a:r>
              <a:rPr lang="en-US" dirty="0"/>
              <a:t>Fifth level</a:t>
            </a:r>
            <a:endParaRPr lang="el-GR" dirty="0"/>
          </a:p>
        </p:txBody>
      </p:sp>
      <p:sp>
        <p:nvSpPr>
          <p:cNvPr id="10" name="Text Placeholder 9"/>
          <p:cNvSpPr>
            <a:spLocks noGrp="1"/>
          </p:cNvSpPr>
          <p:nvPr>
            <p:ph type="body" sz="quarter" idx="12" hasCustomPrompt="1"/>
          </p:nvPr>
        </p:nvSpPr>
        <p:spPr>
          <a:xfrm>
            <a:off x="500064" y="1260554"/>
            <a:ext cx="12331541" cy="602889"/>
          </a:xfrm>
          <a:prstGeom prst="rect">
            <a:avLst/>
          </a:prstGeom>
          <a:solidFill>
            <a:schemeClr val="tx1"/>
          </a:solidFill>
          <a:ln>
            <a:noFill/>
          </a:ln>
        </p:spPr>
        <p:txBody>
          <a:bodyPr lIns="72000" rIns="72000" anchor="ctr" anchorCtr="0"/>
          <a:lstStyle>
            <a:lvl1pPr>
              <a:defRPr sz="2400" b="1" i="1" baseline="0">
                <a:solidFill>
                  <a:schemeClr val="bg2"/>
                </a:solidFill>
                <a:latin typeface="+mj-lt"/>
                <a:ea typeface="Roboto" panose="02000000000000000000" pitchFamily="2" charset="0"/>
                <a:cs typeface="Roboto" panose="02000000000000000000" pitchFamily="2" charset="0"/>
              </a:defRPr>
            </a:lvl1pPr>
          </a:lstStyle>
          <a:p>
            <a:pPr lvl="0"/>
            <a:r>
              <a:rPr lang="en-US" dirty="0"/>
              <a:t>Sub-section title goes here</a:t>
            </a:r>
            <a:endParaRPr lang="el-GR" dirty="0"/>
          </a:p>
        </p:txBody>
      </p:sp>
      <p:sp>
        <p:nvSpPr>
          <p:cNvPr id="3" name="Title 2"/>
          <p:cNvSpPr>
            <a:spLocks noGrp="1"/>
          </p:cNvSpPr>
          <p:nvPr>
            <p:ph type="title"/>
          </p:nvPr>
        </p:nvSpPr>
        <p:spPr/>
        <p:txBody>
          <a:bodyPr/>
          <a:lstStyle/>
          <a:p>
            <a:r>
              <a:rPr lang="en-US"/>
              <a:t>Click to edit Master title style</a:t>
            </a:r>
            <a:endParaRPr lang="el-GR"/>
          </a:p>
        </p:txBody>
      </p:sp>
    </p:spTree>
    <p:extLst>
      <p:ext uri="{BB962C8B-B14F-4D97-AF65-F5344CB8AC3E}">
        <p14:creationId xmlns:p14="http://schemas.microsoft.com/office/powerpoint/2010/main" val="153670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front cover">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5583" t="35825" r="161" b="4090"/>
          <a:stretch/>
        </p:blipFill>
        <p:spPr>
          <a:xfrm>
            <a:off x="0" y="0"/>
            <a:ext cx="13382171" cy="6270171"/>
          </a:xfrm>
          <a:prstGeom prst="rect">
            <a:avLst/>
          </a:prstGeom>
          <a:noFill/>
        </p:spPr>
      </p:pic>
      <p:sp>
        <p:nvSpPr>
          <p:cNvPr id="6" name="Rectangle 5"/>
          <p:cNvSpPr/>
          <p:nvPr userDrawn="1"/>
        </p:nvSpPr>
        <p:spPr>
          <a:xfrm>
            <a:off x="1" y="0"/>
            <a:ext cx="13382170" cy="6270171"/>
          </a:xfrm>
          <a:prstGeom prst="rect">
            <a:avLst/>
          </a:pr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ctrTitle" hasCustomPrompt="1"/>
          </p:nvPr>
        </p:nvSpPr>
        <p:spPr>
          <a:xfrm>
            <a:off x="310399" y="2955190"/>
            <a:ext cx="6107071" cy="978635"/>
          </a:xfrm>
          <a:prstGeom prst="rect">
            <a:avLst/>
          </a:prstGeom>
        </p:spPr>
        <p:txBody>
          <a:bodyPr lIns="0" tIns="0" rIns="0" bIns="0" anchor="t">
            <a:noAutofit/>
          </a:bodyPr>
          <a:lstStyle>
            <a:lvl1pPr algn="l">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sp>
        <p:nvSpPr>
          <p:cNvPr id="3" name="Subtitle 2"/>
          <p:cNvSpPr>
            <a:spLocks noGrp="1"/>
          </p:cNvSpPr>
          <p:nvPr>
            <p:ph type="subTitle" idx="1" hasCustomPrompt="1"/>
          </p:nvPr>
        </p:nvSpPr>
        <p:spPr>
          <a:xfrm>
            <a:off x="310399" y="4233090"/>
            <a:ext cx="6107071" cy="936476"/>
          </a:xfrm>
          <a:prstGeom prst="rect">
            <a:avLst/>
          </a:prstGeom>
        </p:spPr>
        <p:txBody>
          <a:bodyPr lIns="0" tIns="0" rIns="0" bIns="0"/>
          <a:lstStyle>
            <a:lvl1pPr marL="0" indent="0" algn="l">
              <a:buNone/>
              <a:defRPr sz="2400" b="1" baseline="0">
                <a:solidFill>
                  <a:schemeClr val="accent3"/>
                </a:solidFill>
                <a:latin typeface="Open Sans" panose="020B0606030504020204" pitchFamily="34" charset="0"/>
                <a:ea typeface="Open Sans" panose="020B0606030504020204" pitchFamily="34" charset="0"/>
                <a:cs typeface="Open Sans" panose="020B0606030504020204" pitchFamily="34" charset="0"/>
              </a:defRPr>
            </a:lvl1pPr>
            <a:lvl2pPr marL="500061" indent="0" algn="ctr">
              <a:buNone/>
              <a:defRPr sz="2188"/>
            </a:lvl2pPr>
            <a:lvl3pPr marL="1000120" indent="0" algn="ctr">
              <a:buNone/>
              <a:defRPr sz="1969"/>
            </a:lvl3pPr>
            <a:lvl4pPr marL="1500182" indent="0" algn="ctr">
              <a:buNone/>
              <a:defRPr sz="1750"/>
            </a:lvl4pPr>
            <a:lvl5pPr marL="2000242" indent="0" algn="ctr">
              <a:buNone/>
              <a:defRPr sz="1750"/>
            </a:lvl5pPr>
            <a:lvl6pPr marL="2500302" indent="0" algn="ctr">
              <a:buNone/>
              <a:defRPr sz="1750"/>
            </a:lvl6pPr>
            <a:lvl7pPr marL="3000361" indent="0" algn="ctr">
              <a:buNone/>
              <a:defRPr sz="1750"/>
            </a:lvl7pPr>
            <a:lvl8pPr marL="3500423" indent="0" algn="ctr">
              <a:buNone/>
              <a:defRPr sz="1750"/>
            </a:lvl8pPr>
            <a:lvl9pPr marL="4000484" indent="0" algn="ctr">
              <a:buNone/>
              <a:defRPr sz="1750"/>
            </a:lvl9pPr>
          </a:lstStyle>
          <a:p>
            <a:r>
              <a:rPr lang="en-US" dirty="0"/>
              <a:t>Subtitle goes here</a:t>
            </a:r>
            <a:endParaRPr lang="el-GR" dirty="0"/>
          </a:p>
        </p:txBody>
      </p:sp>
      <p:sp>
        <p:nvSpPr>
          <p:cNvPr id="7" name="TextBox 6"/>
          <p:cNvSpPr txBox="1"/>
          <p:nvPr userDrawn="1"/>
        </p:nvSpPr>
        <p:spPr>
          <a:xfrm>
            <a:off x="3378200" y="6595204"/>
            <a:ext cx="9029700" cy="507831"/>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100" b="0" i="0" dirty="0">
                <a:solidFill>
                  <a:srgbClr val="0B0F1E"/>
                </a:solidFill>
                <a:effectLst/>
                <a:highlight>
                  <a:srgbClr val="FFFFFF"/>
                </a:highlight>
                <a:latin typeface="Inter"/>
              </a:rPr>
              <a:t>Co-funded by the European Union. Views and opinions expressed are however those of the author(s) only and do not necessarily reflect those of the European Union or European Education and Culture Executive Agency. Neither the European Union nor EACEA can be held responsible for them.  Project Number: 101143967</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9367" y="144617"/>
            <a:ext cx="2179309" cy="2179309"/>
          </a:xfrm>
          <a:prstGeom prst="rect">
            <a:avLst/>
          </a:prstGeom>
        </p:spPr>
      </p:pic>
      <p:pic>
        <p:nvPicPr>
          <p:cNvPr id="8" name="image1.png">
            <a:extLst>
              <a:ext uri="{FF2B5EF4-FFF2-40B4-BE49-F238E27FC236}">
                <a16:creationId xmlns:a16="http://schemas.microsoft.com/office/drawing/2014/main" id="{E71AFFC1-E5BD-D2C2-9A22-19992E041414}"/>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522685" y="6577339"/>
            <a:ext cx="2471554" cy="663216"/>
          </a:xfrm>
          <a:prstGeom prst="rect">
            <a:avLst/>
          </a:prstGeom>
          <a:ln/>
        </p:spPr>
      </p:pic>
    </p:spTree>
    <p:extLst>
      <p:ext uri="{BB962C8B-B14F-4D97-AF65-F5344CB8AC3E}">
        <p14:creationId xmlns:p14="http://schemas.microsoft.com/office/powerpoint/2010/main" val="34405512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End cover">
    <p:bg>
      <p:bgPr>
        <a:solidFill>
          <a:schemeClr val="tx1"/>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35"/>
          <a:stretch/>
        </p:blipFill>
        <p:spPr>
          <a:xfrm>
            <a:off x="0" y="-14514"/>
            <a:ext cx="13335000" cy="6377607"/>
          </a:xfrm>
          <a:prstGeom prst="rect">
            <a:avLst/>
          </a:prstGeom>
          <a:noFill/>
        </p:spPr>
      </p:pic>
      <p:sp>
        <p:nvSpPr>
          <p:cNvPr id="22" name="Rectangle 21"/>
          <p:cNvSpPr/>
          <p:nvPr userDrawn="1"/>
        </p:nvSpPr>
        <p:spPr>
          <a:xfrm>
            <a:off x="1" y="-1"/>
            <a:ext cx="13335000" cy="6363093"/>
          </a:xfrm>
          <a:prstGeom prst="rect">
            <a:avLst/>
          </a:prstGeom>
          <a:solidFill>
            <a:schemeClr val="accent3">
              <a:lumMod val="40000"/>
              <a:lumOff val="6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5" name="TextBox 24"/>
          <p:cNvSpPr txBox="1"/>
          <p:nvPr userDrawn="1"/>
        </p:nvSpPr>
        <p:spPr>
          <a:xfrm>
            <a:off x="3378200" y="6595204"/>
            <a:ext cx="9029700" cy="507831"/>
          </a:xfrm>
          <a:prstGeom prst="rect">
            <a:avLst/>
          </a:prstGeom>
          <a:noFill/>
        </p:spPr>
        <p:txBody>
          <a:bodyPr wrap="square" lIns="0" tIns="0" rIns="0" bIns="0" rtlCol="0" anchor="ctr" anchorCtr="0">
            <a:spAutoFit/>
          </a:bodyPr>
          <a:lstStyle/>
          <a:p>
            <a:pPr marL="0" marR="0" lvl="0" indent="0" algn="l" defTabSz="1000328" rtl="0" eaLnBrk="1" fontAlgn="auto" latinLnBrk="0" hangingPunct="1">
              <a:lnSpc>
                <a:spcPct val="100000"/>
              </a:lnSpc>
              <a:spcBef>
                <a:spcPts val="0"/>
              </a:spcBef>
              <a:spcAft>
                <a:spcPts val="0"/>
              </a:spcAft>
              <a:buClrTx/>
              <a:buSzTx/>
              <a:buFontTx/>
              <a:buNone/>
              <a:tabLst/>
              <a:defRPr/>
            </a:pPr>
            <a:r>
              <a:rPr lang="en-US" sz="1100" b="0" i="0" dirty="0">
                <a:solidFill>
                  <a:srgbClr val="0B0F1E"/>
                </a:solidFill>
                <a:effectLst/>
                <a:highlight>
                  <a:srgbClr val="FFFFFF"/>
                </a:highlight>
                <a:latin typeface="Inter"/>
              </a:rPr>
              <a:t>Co-funded by the European Union. Views and opinions expressed are however those of the author(s) only and do not necessarily reflect those of the European Union or European Education and Culture Executive Agency. Neither the European Union nor EACEA can be held responsible for them.  Project Number: 101143967</a:t>
            </a:r>
          </a:p>
        </p:txBody>
      </p:sp>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7845" y="1636264"/>
            <a:ext cx="2179309" cy="2179309"/>
          </a:xfrm>
          <a:prstGeom prst="rect">
            <a:avLst/>
          </a:prstGeom>
        </p:spPr>
      </p:pic>
      <p:sp>
        <p:nvSpPr>
          <p:cNvPr id="23" name="Title 1"/>
          <p:cNvSpPr>
            <a:spLocks noGrp="1"/>
          </p:cNvSpPr>
          <p:nvPr>
            <p:ph type="ctrTitle" hasCustomPrompt="1"/>
          </p:nvPr>
        </p:nvSpPr>
        <p:spPr>
          <a:xfrm>
            <a:off x="3613965" y="3942157"/>
            <a:ext cx="6107071" cy="978635"/>
          </a:xfrm>
          <a:prstGeom prst="rect">
            <a:avLst/>
          </a:prstGeom>
        </p:spPr>
        <p:txBody>
          <a:bodyPr lIns="0" tIns="0" rIns="0" bIns="0" anchor="t">
            <a:noAutofit/>
          </a:bodyPr>
          <a:lstStyle>
            <a:lvl1pPr algn="ctr">
              <a:defRPr sz="2800" b="1">
                <a:solidFill>
                  <a:schemeClr val="bg2"/>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Title goes here</a:t>
            </a:r>
            <a:endParaRPr lang="el-GR" dirty="0"/>
          </a:p>
        </p:txBody>
      </p:sp>
      <p:pic>
        <p:nvPicPr>
          <p:cNvPr id="2" name="image1.png">
            <a:extLst>
              <a:ext uri="{FF2B5EF4-FFF2-40B4-BE49-F238E27FC236}">
                <a16:creationId xmlns:a16="http://schemas.microsoft.com/office/drawing/2014/main" id="{C0F1BC1D-B782-70E6-6BF8-632007DA9EF9}"/>
              </a:ext>
            </a:extLst>
          </p:cNvPr>
          <p:cNvPicPr/>
          <p:nvPr userDrawn="1"/>
        </p:nvPicPr>
        <p:blipFill>
          <a:blip r:embed="rId4">
            <a:extLst>
              <a:ext uri="{28A0092B-C50C-407E-A947-70E740481C1C}">
                <a14:useLocalDpi xmlns:a14="http://schemas.microsoft.com/office/drawing/2010/main" val="0"/>
              </a:ext>
            </a:extLst>
          </a:blip>
          <a:stretch>
            <a:fillRect/>
          </a:stretch>
        </p:blipFill>
        <p:spPr>
          <a:xfrm>
            <a:off x="583667" y="6595204"/>
            <a:ext cx="2578836" cy="692004"/>
          </a:xfrm>
          <a:prstGeom prst="rect">
            <a:avLst/>
          </a:prstGeom>
          <a:ln/>
        </p:spPr>
      </p:pic>
    </p:spTree>
    <p:extLst>
      <p:ext uri="{BB962C8B-B14F-4D97-AF65-F5344CB8AC3E}">
        <p14:creationId xmlns:p14="http://schemas.microsoft.com/office/powerpoint/2010/main" val="8558974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500" y="432159"/>
            <a:ext cx="12330000" cy="720000"/>
          </a:xfrm>
          <a:prstGeom prst="rect">
            <a:avLst/>
          </a:prstGeom>
        </p:spPr>
        <p:txBody>
          <a:bodyPr vert="horz" lIns="72000" tIns="45720" rIns="72000" bIns="45720" rtlCol="0" anchor="ctr">
            <a:normAutofit/>
          </a:bodyPr>
          <a:lstStyle/>
          <a:p>
            <a:r>
              <a:rPr lang="en-US"/>
              <a:t>Click to edit Master title style</a:t>
            </a:r>
            <a:endParaRPr lang="el-GR"/>
          </a:p>
        </p:txBody>
      </p:sp>
    </p:spTree>
    <p:extLst>
      <p:ext uri="{BB962C8B-B14F-4D97-AF65-F5344CB8AC3E}">
        <p14:creationId xmlns:p14="http://schemas.microsoft.com/office/powerpoint/2010/main" val="1960187723"/>
      </p:ext>
    </p:extLst>
  </p:cSld>
  <p:clrMap bg1="lt1" tx1="dk1" bg2="lt2" tx2="dk2" accent1="accent1" accent2="accent2" accent3="accent3" accent4="accent4" accent5="accent5" accent6="accent6" hlink="hlink" folHlink="folHlink"/>
  <p:sldLayoutIdLst>
    <p:sldLayoutId id="2147483669" r:id="rId1"/>
    <p:sldLayoutId id="2147483691" r:id="rId2"/>
    <p:sldLayoutId id="2147483671" r:id="rId3"/>
    <p:sldLayoutId id="2147483651" r:id="rId4"/>
    <p:sldLayoutId id="2147483689" r:id="rId5"/>
    <p:sldLayoutId id="2147483690"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000120" rtl="0" eaLnBrk="1" latinLnBrk="0" hangingPunct="1">
        <a:lnSpc>
          <a:spcPct val="90000"/>
        </a:lnSpc>
        <a:spcBef>
          <a:spcPct val="0"/>
        </a:spcBef>
        <a:buNone/>
        <a:defRPr sz="2800" b="1" kern="1200">
          <a:solidFill>
            <a:schemeClr val="tx2"/>
          </a:solidFill>
          <a:latin typeface="+mj-lt"/>
          <a:ea typeface="Roboto" panose="02000000000000000000" pitchFamily="2" charset="0"/>
          <a:cs typeface="Roboto" panose="02000000000000000000" pitchFamily="2" charset="0"/>
        </a:defRPr>
      </a:lvl1pPr>
    </p:titleStyle>
    <p:bodyStyle>
      <a:lvl1pPr marL="0" indent="0" algn="just" defTabSz="1000120" rtl="0" eaLnBrk="1" latinLnBrk="0" hangingPunct="1">
        <a:lnSpc>
          <a:spcPct val="90000"/>
        </a:lnSpc>
        <a:spcBef>
          <a:spcPts val="1094"/>
        </a:spcBef>
        <a:buFont typeface="Arial" panose="020B0604020202020204" pitchFamily="34" charset="0"/>
        <a:buNone/>
        <a:defRPr sz="2406" kern="1200">
          <a:solidFill>
            <a:schemeClr val="bg2"/>
          </a:solidFill>
          <a:latin typeface="+mn-lt"/>
          <a:ea typeface="+mn-ea"/>
          <a:cs typeface="+mn-cs"/>
        </a:defRPr>
      </a:lvl1pPr>
      <a:lvl2pPr marL="750091" indent="-250031" algn="l" defTabSz="1000120" rtl="0" eaLnBrk="1" latinLnBrk="0" hangingPunct="1">
        <a:lnSpc>
          <a:spcPct val="90000"/>
        </a:lnSpc>
        <a:spcBef>
          <a:spcPts val="547"/>
        </a:spcBef>
        <a:buFont typeface="Arial" panose="020B0604020202020204" pitchFamily="34" charset="0"/>
        <a:buChar char="•"/>
        <a:defRPr sz="2625" kern="1200">
          <a:solidFill>
            <a:schemeClr val="tx1"/>
          </a:solidFill>
          <a:latin typeface="+mn-lt"/>
          <a:ea typeface="+mn-ea"/>
          <a:cs typeface="+mn-cs"/>
        </a:defRPr>
      </a:lvl2pPr>
      <a:lvl3pPr marL="1250150" indent="-250031" algn="l" defTabSz="1000120" rtl="0" eaLnBrk="1" latinLnBrk="0" hangingPunct="1">
        <a:lnSpc>
          <a:spcPct val="90000"/>
        </a:lnSpc>
        <a:spcBef>
          <a:spcPts val="547"/>
        </a:spcBef>
        <a:buFont typeface="Arial" panose="020B0604020202020204" pitchFamily="34" charset="0"/>
        <a:buChar char="•"/>
        <a:defRPr sz="2188" kern="1200">
          <a:solidFill>
            <a:schemeClr val="tx1"/>
          </a:solidFill>
          <a:latin typeface="+mn-lt"/>
          <a:ea typeface="+mn-ea"/>
          <a:cs typeface="+mn-cs"/>
        </a:defRPr>
      </a:lvl3pPr>
      <a:lvl4pPr marL="1750211"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4pPr>
      <a:lvl5pPr marL="225027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5pPr>
      <a:lvl6pPr marL="2750332"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6pPr>
      <a:lvl7pPr marL="325039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7pPr>
      <a:lvl8pPr marL="375045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8pPr>
      <a:lvl9pPr marL="4250513" indent="-250031" algn="l" defTabSz="1000120" rtl="0" eaLnBrk="1" latinLnBrk="0" hangingPunct="1">
        <a:lnSpc>
          <a:spcPct val="90000"/>
        </a:lnSpc>
        <a:spcBef>
          <a:spcPts val="547"/>
        </a:spcBef>
        <a:buFont typeface="Arial" panose="020B0604020202020204" pitchFamily="34" charset="0"/>
        <a:buChar char="•"/>
        <a:defRPr sz="1969" kern="1200">
          <a:solidFill>
            <a:schemeClr val="tx1"/>
          </a:solidFill>
          <a:latin typeface="+mn-lt"/>
          <a:ea typeface="+mn-ea"/>
          <a:cs typeface="+mn-cs"/>
        </a:defRPr>
      </a:lvl9pPr>
    </p:bodyStyle>
    <p:otherStyle>
      <a:defPPr>
        <a:defRPr lang="el-GR"/>
      </a:defPPr>
      <a:lvl1pPr marL="0" algn="l" defTabSz="1000120" rtl="0" eaLnBrk="1" latinLnBrk="0" hangingPunct="1">
        <a:defRPr sz="1969" kern="1200">
          <a:solidFill>
            <a:schemeClr val="tx1"/>
          </a:solidFill>
          <a:latin typeface="+mn-lt"/>
          <a:ea typeface="+mn-ea"/>
          <a:cs typeface="+mn-cs"/>
        </a:defRPr>
      </a:lvl1pPr>
      <a:lvl2pPr marL="500061" algn="l" defTabSz="1000120" rtl="0" eaLnBrk="1" latinLnBrk="0" hangingPunct="1">
        <a:defRPr sz="1969" kern="1200">
          <a:solidFill>
            <a:schemeClr val="tx1"/>
          </a:solidFill>
          <a:latin typeface="+mn-lt"/>
          <a:ea typeface="+mn-ea"/>
          <a:cs typeface="+mn-cs"/>
        </a:defRPr>
      </a:lvl2pPr>
      <a:lvl3pPr marL="1000120" algn="l" defTabSz="1000120" rtl="0" eaLnBrk="1" latinLnBrk="0" hangingPunct="1">
        <a:defRPr sz="1969" kern="1200">
          <a:solidFill>
            <a:schemeClr val="tx1"/>
          </a:solidFill>
          <a:latin typeface="+mn-lt"/>
          <a:ea typeface="+mn-ea"/>
          <a:cs typeface="+mn-cs"/>
        </a:defRPr>
      </a:lvl3pPr>
      <a:lvl4pPr marL="1500182" algn="l" defTabSz="1000120" rtl="0" eaLnBrk="1" latinLnBrk="0" hangingPunct="1">
        <a:defRPr sz="1969" kern="1200">
          <a:solidFill>
            <a:schemeClr val="tx1"/>
          </a:solidFill>
          <a:latin typeface="+mn-lt"/>
          <a:ea typeface="+mn-ea"/>
          <a:cs typeface="+mn-cs"/>
        </a:defRPr>
      </a:lvl4pPr>
      <a:lvl5pPr marL="2000242" algn="l" defTabSz="1000120" rtl="0" eaLnBrk="1" latinLnBrk="0" hangingPunct="1">
        <a:defRPr sz="1969" kern="1200">
          <a:solidFill>
            <a:schemeClr val="tx1"/>
          </a:solidFill>
          <a:latin typeface="+mn-lt"/>
          <a:ea typeface="+mn-ea"/>
          <a:cs typeface="+mn-cs"/>
        </a:defRPr>
      </a:lvl5pPr>
      <a:lvl6pPr marL="2500302" algn="l" defTabSz="1000120" rtl="0" eaLnBrk="1" latinLnBrk="0" hangingPunct="1">
        <a:defRPr sz="1969" kern="1200">
          <a:solidFill>
            <a:schemeClr val="tx1"/>
          </a:solidFill>
          <a:latin typeface="+mn-lt"/>
          <a:ea typeface="+mn-ea"/>
          <a:cs typeface="+mn-cs"/>
        </a:defRPr>
      </a:lvl6pPr>
      <a:lvl7pPr marL="3000361" algn="l" defTabSz="1000120" rtl="0" eaLnBrk="1" latinLnBrk="0" hangingPunct="1">
        <a:defRPr sz="1969" kern="1200">
          <a:solidFill>
            <a:schemeClr val="tx1"/>
          </a:solidFill>
          <a:latin typeface="+mn-lt"/>
          <a:ea typeface="+mn-ea"/>
          <a:cs typeface="+mn-cs"/>
        </a:defRPr>
      </a:lvl7pPr>
      <a:lvl8pPr marL="3500423" algn="l" defTabSz="1000120" rtl="0" eaLnBrk="1" latinLnBrk="0" hangingPunct="1">
        <a:defRPr sz="1969" kern="1200">
          <a:solidFill>
            <a:schemeClr val="tx1"/>
          </a:solidFill>
          <a:latin typeface="+mn-lt"/>
          <a:ea typeface="+mn-ea"/>
          <a:cs typeface="+mn-cs"/>
        </a:defRPr>
      </a:lvl8pPr>
      <a:lvl9pPr marL="4000484" algn="l" defTabSz="1000120" rtl="0" eaLnBrk="1" latinLnBrk="0" hangingPunct="1">
        <a:defRPr sz="19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10399" y="2955190"/>
            <a:ext cx="8150313" cy="978635"/>
          </a:xfrm>
        </p:spPr>
        <p:txBody>
          <a:bodyPr/>
          <a:lstStyle/>
          <a:p>
            <a:r>
              <a:rPr lang="en-US" dirty="0"/>
              <a:t>Launch &amp; Networking Event – Greek </a:t>
            </a:r>
            <a:r>
              <a:rPr lang="en-US" dirty="0" err="1"/>
              <a:t>CoVE</a:t>
            </a:r>
            <a:endParaRPr lang="el-GR" dirty="0"/>
          </a:p>
        </p:txBody>
      </p:sp>
      <p:sp>
        <p:nvSpPr>
          <p:cNvPr id="5" name="Subtitle 4"/>
          <p:cNvSpPr>
            <a:spLocks noGrp="1"/>
          </p:cNvSpPr>
          <p:nvPr>
            <p:ph type="subTitle" idx="1"/>
          </p:nvPr>
        </p:nvSpPr>
        <p:spPr/>
        <p:txBody>
          <a:bodyPr/>
          <a:lstStyle/>
          <a:p>
            <a:r>
              <a:rPr lang="en-US" dirty="0"/>
              <a:t>30</a:t>
            </a:r>
            <a:r>
              <a:rPr lang="en-US" baseline="30000" dirty="0"/>
              <a:t>th</a:t>
            </a:r>
            <a:r>
              <a:rPr lang="en-US" dirty="0"/>
              <a:t> October 2024, 09.30-14.30</a:t>
            </a:r>
          </a:p>
          <a:p>
            <a:r>
              <a:rPr lang="en-US" dirty="0" err="1"/>
              <a:t>OTE</a:t>
            </a:r>
            <a:r>
              <a:rPr lang="en-US" dirty="0"/>
              <a:t> Academy, Athens (Hybrid event)</a:t>
            </a:r>
            <a:endParaRPr lang="el-GR" dirty="0"/>
          </a:p>
        </p:txBody>
      </p:sp>
      <p:sp>
        <p:nvSpPr>
          <p:cNvPr id="3" name="TextBox 2">
            <a:extLst>
              <a:ext uri="{FF2B5EF4-FFF2-40B4-BE49-F238E27FC236}">
                <a16:creationId xmlns:a16="http://schemas.microsoft.com/office/drawing/2014/main" id="{602976B7-D5C3-8E54-1B95-5FDBFC1A37CD}"/>
              </a:ext>
            </a:extLst>
          </p:cNvPr>
          <p:cNvSpPr txBox="1"/>
          <p:nvPr/>
        </p:nvSpPr>
        <p:spPr>
          <a:xfrm>
            <a:off x="6642798" y="5411249"/>
            <a:ext cx="6692202" cy="646331"/>
          </a:xfrm>
          <a:prstGeom prst="rect">
            <a:avLst/>
          </a:prstGeom>
          <a:noFill/>
        </p:spPr>
        <p:txBody>
          <a:bodyPr wrap="square">
            <a:spAutoFit/>
          </a:bodyPr>
          <a:lstStyle/>
          <a:p>
            <a:r>
              <a:rPr lang="en-US" sz="1800" b="0" i="1" u="none" strike="noStrike" baseline="0" dirty="0">
                <a:solidFill>
                  <a:schemeClr val="accent3"/>
                </a:solidFill>
                <a:latin typeface="VGHWU M+ EC Square Sans Pro"/>
              </a:rPr>
              <a:t>Partnership for Excellence - </a:t>
            </a:r>
            <a:r>
              <a:rPr lang="en-US" sz="1800" b="0" i="1" u="none" strike="noStrike" baseline="0" dirty="0" err="1">
                <a:solidFill>
                  <a:schemeClr val="accent3"/>
                </a:solidFill>
                <a:latin typeface="VGHWU M+ EC Square Sans Pro"/>
              </a:rPr>
              <a:t>Centres</a:t>
            </a:r>
            <a:r>
              <a:rPr lang="en-US" sz="1800" b="0" i="1" u="none" strike="noStrike" baseline="0" dirty="0">
                <a:solidFill>
                  <a:schemeClr val="accent3"/>
                </a:solidFill>
                <a:latin typeface="VGHWU M+ EC Square Sans Pro"/>
              </a:rPr>
              <a:t> of Vocational Excellence Projects selected for funding under the ERASMUS+ 2023 call </a:t>
            </a:r>
            <a:endParaRPr lang="el-GR" sz="1800" i="1" dirty="0">
              <a:solidFill>
                <a:schemeClr val="accent3"/>
              </a:solidFill>
            </a:endParaRPr>
          </a:p>
        </p:txBody>
      </p:sp>
    </p:spTree>
    <p:extLst>
      <p:ext uri="{BB962C8B-B14F-4D97-AF65-F5344CB8AC3E}">
        <p14:creationId xmlns:p14="http://schemas.microsoft.com/office/powerpoint/2010/main" val="12034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EF9856-E178-8D4C-CD8B-E6EAF576301B}"/>
            </a:ext>
          </a:extLst>
        </p:cNvPr>
        <p:cNvGrpSpPr/>
        <p:nvPr/>
      </p:nvGrpSpPr>
      <p:grpSpPr>
        <a:xfrm>
          <a:off x="0" y="0"/>
          <a:ext cx="0" cy="0"/>
          <a:chOff x="0" y="0"/>
          <a:chExt cx="0" cy="0"/>
        </a:xfrm>
      </p:grpSpPr>
      <p:sp>
        <p:nvSpPr>
          <p:cNvPr id="14" name="Down Arrow 7">
            <a:extLst>
              <a:ext uri="{FF2B5EF4-FFF2-40B4-BE49-F238E27FC236}">
                <a16:creationId xmlns:a16="http://schemas.microsoft.com/office/drawing/2014/main" id="{B547373F-AF2E-4907-B442-9F902B387F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9" y="-5212"/>
            <a:ext cx="3646288" cy="3653817"/>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D89293F-9661-1D9D-4B12-451E8262CBF7}"/>
              </a:ext>
            </a:extLst>
          </p:cNvPr>
          <p:cNvSpPr>
            <a:spLocks noGrp="1"/>
          </p:cNvSpPr>
          <p:nvPr>
            <p:ph type="ctrTitle"/>
          </p:nvPr>
        </p:nvSpPr>
        <p:spPr>
          <a:xfrm>
            <a:off x="1125140" y="208492"/>
            <a:ext cx="3156645" cy="2720815"/>
          </a:xfrm>
          <a:noFill/>
        </p:spPr>
        <p:txBody>
          <a:bodyPr vert="horz" lIns="91440" tIns="45720" rIns="91440" bIns="45720" rtlCol="0" anchor="ctr">
            <a:normAutofit/>
          </a:bodyPr>
          <a:lstStyle/>
          <a:p>
            <a:pPr defTabSz="914400">
              <a:lnSpc>
                <a:spcPct val="150000"/>
              </a:lnSpc>
            </a:pPr>
            <a:r>
              <a:rPr lang="el-GR" dirty="0">
                <a:solidFill>
                  <a:schemeClr val="bg1"/>
                </a:solidFill>
                <a:latin typeface="+mj-lt"/>
                <a:ea typeface="+mj-ea"/>
                <a:cs typeface="+mj-cs"/>
              </a:rPr>
              <a:t>Ευχαριστώ για την προσοχή σας!</a:t>
            </a:r>
            <a:br>
              <a:rPr lang="el-GR" dirty="0">
                <a:solidFill>
                  <a:schemeClr val="bg1"/>
                </a:solidFill>
                <a:latin typeface="+mj-lt"/>
                <a:ea typeface="+mj-ea"/>
                <a:cs typeface="+mj-cs"/>
              </a:rPr>
            </a:br>
            <a:br>
              <a:rPr lang="el-GR" dirty="0">
                <a:solidFill>
                  <a:schemeClr val="bg1"/>
                </a:solidFill>
                <a:latin typeface="+mj-lt"/>
                <a:ea typeface="+mj-ea"/>
                <a:cs typeface="+mj-cs"/>
              </a:rPr>
            </a:br>
            <a:r>
              <a:rPr lang="el-GR" dirty="0">
                <a:solidFill>
                  <a:schemeClr val="bg1"/>
                </a:solidFill>
                <a:latin typeface="+mj-lt"/>
                <a:ea typeface="+mj-ea"/>
                <a:cs typeface="+mj-cs"/>
              </a:rPr>
              <a:t>Βρείτε μας στα: </a:t>
            </a:r>
            <a:endParaRPr lang="en-US"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722CCBC4-AD3B-C70D-9928-C0B2B46EB427}"/>
              </a:ext>
            </a:extLst>
          </p:cNvPr>
          <p:cNvPicPr>
            <a:picLocks noChangeAspect="1"/>
          </p:cNvPicPr>
          <p:nvPr/>
        </p:nvPicPr>
        <p:blipFill>
          <a:blip r:embed="rId2"/>
          <a:stretch>
            <a:fillRect/>
          </a:stretch>
        </p:blipFill>
        <p:spPr>
          <a:xfrm>
            <a:off x="0" y="6366478"/>
            <a:ext cx="13335000" cy="1139222"/>
          </a:xfrm>
          <a:prstGeom prst="rect">
            <a:avLst/>
          </a:prstGeom>
        </p:spPr>
      </p:pic>
      <p:pic>
        <p:nvPicPr>
          <p:cNvPr id="6" name="Picture 5">
            <a:extLst>
              <a:ext uri="{FF2B5EF4-FFF2-40B4-BE49-F238E27FC236}">
                <a16:creationId xmlns:a16="http://schemas.microsoft.com/office/drawing/2014/main" id="{1B1675A1-76C2-9667-D213-C72D5AA480DD}"/>
              </a:ext>
            </a:extLst>
          </p:cNvPr>
          <p:cNvPicPr>
            <a:picLocks noChangeAspect="1"/>
          </p:cNvPicPr>
          <p:nvPr/>
        </p:nvPicPr>
        <p:blipFill>
          <a:blip r:embed="rId3"/>
          <a:stretch>
            <a:fillRect/>
          </a:stretch>
        </p:blipFill>
        <p:spPr>
          <a:xfrm>
            <a:off x="1868259" y="3835815"/>
            <a:ext cx="9598482" cy="2530663"/>
          </a:xfrm>
          <a:prstGeom prst="rect">
            <a:avLst/>
          </a:prstGeom>
        </p:spPr>
      </p:pic>
    </p:spTree>
    <p:extLst>
      <p:ext uri="{BB962C8B-B14F-4D97-AF65-F5344CB8AC3E}">
        <p14:creationId xmlns:p14="http://schemas.microsoft.com/office/powerpoint/2010/main" val="423711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3C1757-3292-8996-C2F1-A1F416EFE417}"/>
            </a:ext>
          </a:extLst>
        </p:cNvPr>
        <p:cNvGrpSpPr/>
        <p:nvPr/>
      </p:nvGrpSpPr>
      <p:grpSpPr>
        <a:xfrm>
          <a:off x="0" y="0"/>
          <a:ext cx="0" cy="0"/>
          <a:chOff x="0" y="0"/>
          <a:chExt cx="0" cy="0"/>
        </a:xfrm>
      </p:grpSpPr>
      <p:sp>
        <p:nvSpPr>
          <p:cNvPr id="14" name="Down Arrow 7">
            <a:extLst>
              <a:ext uri="{FF2B5EF4-FFF2-40B4-BE49-F238E27FC236}">
                <a16:creationId xmlns:a16="http://schemas.microsoft.com/office/drawing/2014/main" id="{372FFC99-EF25-7EA8-5E08-570787113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9" y="-5212"/>
            <a:ext cx="3646288" cy="3653817"/>
          </a:xfrm>
          <a:prstGeom prst="downArrow">
            <a:avLst>
              <a:gd name="adj1" fmla="val 100000"/>
              <a:gd name="adj2" fmla="val 26890"/>
            </a:avLst>
          </a:prstGeom>
          <a:solidFill>
            <a:schemeClr val="tx1">
              <a:lumMod val="85000"/>
              <a:lumOff val="1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D8135A-6D72-2B35-1078-5EBDF18440FA}"/>
              </a:ext>
            </a:extLst>
          </p:cNvPr>
          <p:cNvSpPr>
            <a:spLocks noGrp="1"/>
          </p:cNvSpPr>
          <p:nvPr>
            <p:ph type="ctrTitle"/>
          </p:nvPr>
        </p:nvSpPr>
        <p:spPr>
          <a:xfrm>
            <a:off x="963697" y="0"/>
            <a:ext cx="3469111" cy="2721429"/>
          </a:xfrm>
          <a:noFill/>
        </p:spPr>
        <p:txBody>
          <a:bodyPr vert="horz" lIns="91440" tIns="45720" rIns="91440" bIns="45720" rtlCol="0" anchor="ctr">
            <a:normAutofit fontScale="90000"/>
          </a:bodyPr>
          <a:lstStyle/>
          <a:p>
            <a:pPr defTabSz="914400">
              <a:lnSpc>
                <a:spcPct val="150000"/>
              </a:lnSpc>
            </a:pPr>
            <a:r>
              <a:rPr lang="en-US" sz="2000" dirty="0" err="1">
                <a:solidFill>
                  <a:schemeClr val="bg1"/>
                </a:solidFill>
                <a:latin typeface="+mj-lt"/>
                <a:ea typeface="+mj-ea"/>
                <a:cs typeface="+mj-cs"/>
              </a:rPr>
              <a:t>Πιτσικάλης</a:t>
            </a:r>
            <a:r>
              <a:rPr lang="en-US" sz="2000" dirty="0">
                <a:solidFill>
                  <a:schemeClr val="bg1"/>
                </a:solidFill>
                <a:latin typeface="+mj-lt"/>
                <a:ea typeface="+mj-ea"/>
                <a:cs typeface="+mj-cs"/>
              </a:rPr>
              <a:t> </a:t>
            </a:r>
            <a:r>
              <a:rPr lang="en-US" sz="2000" dirty="0" err="1">
                <a:solidFill>
                  <a:schemeClr val="bg1"/>
                </a:solidFill>
                <a:latin typeface="+mj-lt"/>
                <a:ea typeface="+mj-ea"/>
                <a:cs typeface="+mj-cs"/>
              </a:rPr>
              <a:t>Στ</a:t>
            </a:r>
            <a:r>
              <a:rPr lang="en-US" sz="2000" dirty="0">
                <a:solidFill>
                  <a:schemeClr val="bg1"/>
                </a:solidFill>
                <a:latin typeface="+mj-lt"/>
                <a:ea typeface="+mj-ea"/>
                <a:cs typeface="+mj-cs"/>
              </a:rPr>
              <a:t>αύρος </a:t>
            </a:r>
            <a:br>
              <a:rPr lang="en-US" sz="2000" dirty="0">
                <a:solidFill>
                  <a:schemeClr val="bg1"/>
                </a:solidFill>
                <a:latin typeface="+mj-lt"/>
                <a:ea typeface="+mj-ea"/>
                <a:cs typeface="+mj-cs"/>
              </a:rPr>
            </a:br>
            <a:r>
              <a:rPr lang="en-US" sz="2000" dirty="0">
                <a:solidFill>
                  <a:schemeClr val="bg1"/>
                </a:solidFill>
                <a:latin typeface="+mj-lt"/>
                <a:ea typeface="+mj-ea"/>
                <a:cs typeface="+mj-cs"/>
              </a:rPr>
              <a:t>(spitsikalis@aegean.gr)</a:t>
            </a:r>
            <a:br>
              <a:rPr lang="en-US" sz="2000" dirty="0">
                <a:solidFill>
                  <a:schemeClr val="bg1"/>
                </a:solidFill>
                <a:latin typeface="+mj-lt"/>
                <a:ea typeface="+mj-ea"/>
                <a:cs typeface="+mj-cs"/>
              </a:rPr>
            </a:br>
            <a:r>
              <a:rPr lang="en-US" sz="2000" dirty="0">
                <a:solidFill>
                  <a:schemeClr val="bg1"/>
                </a:solidFill>
                <a:latin typeface="+mj-lt"/>
                <a:ea typeface="+mj-ea"/>
                <a:cs typeface="+mj-cs"/>
              </a:rPr>
              <a:t>Ε.ΔΙ.Π. </a:t>
            </a:r>
            <a:r>
              <a:rPr lang="en-US" sz="2000" dirty="0" err="1">
                <a:solidFill>
                  <a:schemeClr val="bg1"/>
                </a:solidFill>
                <a:latin typeface="+mj-lt"/>
                <a:ea typeface="+mj-ea"/>
                <a:cs typeface="+mj-cs"/>
              </a:rPr>
              <a:t>του</a:t>
            </a:r>
            <a:r>
              <a:rPr lang="en-US" sz="2000" dirty="0">
                <a:solidFill>
                  <a:schemeClr val="bg1"/>
                </a:solidFill>
                <a:latin typeface="+mj-lt"/>
                <a:ea typeface="+mj-ea"/>
                <a:cs typeface="+mj-cs"/>
              </a:rPr>
              <a:t> </a:t>
            </a:r>
            <a:r>
              <a:rPr lang="en-US" sz="2000" dirty="0" err="1">
                <a:solidFill>
                  <a:schemeClr val="bg1"/>
                </a:solidFill>
                <a:latin typeface="+mj-lt"/>
                <a:ea typeface="+mj-ea"/>
                <a:cs typeface="+mj-cs"/>
              </a:rPr>
              <a:t>Τ.Ε.Π.Α.Ε.Σ</a:t>
            </a:r>
            <a:r>
              <a:rPr lang="en-US" sz="2000" dirty="0">
                <a:solidFill>
                  <a:schemeClr val="bg1"/>
                </a:solidFill>
                <a:latin typeface="+mj-lt"/>
                <a:ea typeface="+mj-ea"/>
                <a:cs typeface="+mj-cs"/>
              </a:rPr>
              <a:t>. </a:t>
            </a:r>
            <a:br>
              <a:rPr lang="en-US" sz="2000" dirty="0">
                <a:solidFill>
                  <a:schemeClr val="bg1"/>
                </a:solidFill>
                <a:latin typeface="+mj-lt"/>
                <a:ea typeface="+mj-ea"/>
                <a:cs typeface="+mj-cs"/>
              </a:rPr>
            </a:br>
            <a:r>
              <a:rPr lang="en-US" sz="2000" dirty="0" err="1">
                <a:solidFill>
                  <a:schemeClr val="bg1"/>
                </a:solidFill>
                <a:latin typeface="+mj-lt"/>
                <a:ea typeface="+mj-ea"/>
                <a:cs typeface="+mj-cs"/>
              </a:rPr>
              <a:t>του</a:t>
            </a:r>
            <a:r>
              <a:rPr lang="en-US" sz="2000" dirty="0">
                <a:solidFill>
                  <a:schemeClr val="bg1"/>
                </a:solidFill>
                <a:latin typeface="+mj-lt"/>
                <a:ea typeface="+mj-ea"/>
                <a:cs typeface="+mj-cs"/>
              </a:rPr>
              <a:t> Πα</a:t>
            </a:r>
            <a:r>
              <a:rPr lang="en-US" sz="2000" dirty="0" err="1">
                <a:solidFill>
                  <a:schemeClr val="bg1"/>
                </a:solidFill>
                <a:latin typeface="+mj-lt"/>
                <a:ea typeface="+mj-ea"/>
                <a:cs typeface="+mj-cs"/>
              </a:rPr>
              <a:t>νε</a:t>
            </a:r>
            <a:r>
              <a:rPr lang="en-US" sz="2000" dirty="0">
                <a:solidFill>
                  <a:schemeClr val="bg1"/>
                </a:solidFill>
                <a:latin typeface="+mj-lt"/>
                <a:ea typeface="+mj-ea"/>
                <a:cs typeface="+mj-cs"/>
              </a:rPr>
              <a:t>πιστημίου Αιγαίου</a:t>
            </a:r>
            <a:r>
              <a:rPr lang="el-GR" sz="2000" dirty="0">
                <a:solidFill>
                  <a:schemeClr val="bg1"/>
                </a:solidFill>
                <a:latin typeface="+mj-lt"/>
                <a:ea typeface="+mj-ea"/>
                <a:cs typeface="+mj-cs"/>
              </a:rPr>
              <a:t>, Συντονιστής του Ελληνικού </a:t>
            </a:r>
            <a:r>
              <a:rPr lang="en-US" sz="2000" dirty="0" err="1">
                <a:solidFill>
                  <a:schemeClr val="bg1"/>
                </a:solidFill>
                <a:latin typeface="+mj-lt"/>
                <a:ea typeface="+mj-ea"/>
                <a:cs typeface="+mj-cs"/>
              </a:rPr>
              <a:t>CoVE</a:t>
            </a:r>
            <a:endParaRPr lang="en-US" sz="2000" dirty="0">
              <a:solidFill>
                <a:schemeClr val="bg1"/>
              </a:solidFill>
              <a:latin typeface="+mj-lt"/>
              <a:ea typeface="+mj-ea"/>
              <a:cs typeface="+mj-cs"/>
            </a:endParaRPr>
          </a:p>
        </p:txBody>
      </p:sp>
      <p:pic>
        <p:nvPicPr>
          <p:cNvPr id="4" name="Picture 3">
            <a:extLst>
              <a:ext uri="{FF2B5EF4-FFF2-40B4-BE49-F238E27FC236}">
                <a16:creationId xmlns:a16="http://schemas.microsoft.com/office/drawing/2014/main" id="{783BE461-7F1C-566E-AD78-361E23C71AB5}"/>
              </a:ext>
            </a:extLst>
          </p:cNvPr>
          <p:cNvPicPr>
            <a:picLocks noChangeAspect="1"/>
          </p:cNvPicPr>
          <p:nvPr/>
        </p:nvPicPr>
        <p:blipFill>
          <a:blip r:embed="rId2"/>
          <a:stretch>
            <a:fillRect/>
          </a:stretch>
        </p:blipFill>
        <p:spPr>
          <a:xfrm>
            <a:off x="0" y="6366478"/>
            <a:ext cx="13335000" cy="1139222"/>
          </a:xfrm>
          <a:prstGeom prst="rect">
            <a:avLst/>
          </a:prstGeom>
        </p:spPr>
      </p:pic>
    </p:spTree>
    <p:extLst>
      <p:ext uri="{BB962C8B-B14F-4D97-AF65-F5344CB8AC3E}">
        <p14:creationId xmlns:p14="http://schemas.microsoft.com/office/powerpoint/2010/main" val="247400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499418" y="2026104"/>
            <a:ext cx="12331541" cy="3351963"/>
          </a:xfrm>
        </p:spPr>
        <p:txBody>
          <a:bodyPr/>
          <a:lstStyle/>
          <a:p>
            <a:pPr>
              <a:lnSpc>
                <a:spcPct val="150000"/>
              </a:lnSpc>
            </a:pPr>
            <a:r>
              <a:rPr lang="el-GR" sz="1800" dirty="0"/>
              <a:t>Το έργο στοχεύει στη δημιουργία και ανάπτυξη μιας </a:t>
            </a:r>
            <a:r>
              <a:rPr lang="el-GR" sz="1800" b="1" dirty="0"/>
              <a:t>Κοινότητας Πρακτικής (</a:t>
            </a:r>
            <a:r>
              <a:rPr lang="en-US" sz="1800" b="1" dirty="0" err="1"/>
              <a:t>ShoreWinnerCoP</a:t>
            </a:r>
            <a:r>
              <a:rPr lang="el-GR" sz="1800" b="1" dirty="0"/>
              <a:t>)</a:t>
            </a:r>
            <a:r>
              <a:rPr lang="el-GR" sz="1800" dirty="0"/>
              <a:t> που βασίζεται στη συνεργασία μεταξύ </a:t>
            </a:r>
            <a:r>
              <a:rPr lang="el-GR" sz="1800" b="1" dirty="0"/>
              <a:t>πέντε (5)  Κέντρων Επαγγελματικής Αριστείας (</a:t>
            </a:r>
            <a:r>
              <a:rPr lang="el-GR" sz="1800" b="1" dirty="0" err="1"/>
              <a:t>CoVEs</a:t>
            </a:r>
            <a:r>
              <a:rPr lang="el-GR" sz="1800" b="1" dirty="0"/>
              <a:t>) </a:t>
            </a:r>
            <a:r>
              <a:rPr lang="el-GR" sz="1800" dirty="0"/>
              <a:t>που έχουν δεσμευτεί για: </a:t>
            </a:r>
          </a:p>
          <a:p>
            <a:pPr marL="285750" indent="-285750">
              <a:lnSpc>
                <a:spcPct val="150000"/>
              </a:lnSpc>
              <a:buClr>
                <a:schemeClr val="accent3"/>
              </a:buClr>
              <a:buFont typeface="Arial" panose="020B0604020202020204" pitchFamily="34" charset="0"/>
              <a:buChar char="•"/>
            </a:pPr>
            <a:r>
              <a:rPr lang="el-GR" sz="1800" dirty="0"/>
              <a:t>την </a:t>
            </a:r>
            <a:r>
              <a:rPr lang="el-GR" sz="1800" b="1" dirty="0"/>
              <a:t>ανάπτυξη </a:t>
            </a:r>
            <a:r>
              <a:rPr lang="en-US" sz="1800" b="1" dirty="0"/>
              <a:t>(development)</a:t>
            </a:r>
            <a:r>
              <a:rPr lang="el-GR" sz="1800" b="1" dirty="0"/>
              <a:t>, αναβάθμιση υφιστάμενων </a:t>
            </a:r>
            <a:r>
              <a:rPr lang="en-US" sz="1800" b="1" dirty="0"/>
              <a:t>(upskilling) </a:t>
            </a:r>
            <a:r>
              <a:rPr lang="el-GR" sz="1800" b="1" dirty="0"/>
              <a:t>και απόκτηση νέων </a:t>
            </a:r>
            <a:r>
              <a:rPr lang="en-US" sz="1800" b="1" dirty="0"/>
              <a:t>(reskilling) </a:t>
            </a:r>
            <a:r>
              <a:rPr lang="el-GR" sz="1800" b="1" dirty="0"/>
              <a:t>δεξιοτήτων </a:t>
            </a:r>
            <a:r>
              <a:rPr lang="el-GR" sz="1800" dirty="0"/>
              <a:t>σε ό,τι αφορά στο εργατικό δυναμικό, </a:t>
            </a:r>
            <a:endParaRPr lang="en-US" sz="1800" dirty="0"/>
          </a:p>
          <a:p>
            <a:pPr marL="285750" indent="-285750">
              <a:lnSpc>
                <a:spcPct val="150000"/>
              </a:lnSpc>
              <a:buClr>
                <a:schemeClr val="accent3"/>
              </a:buClr>
              <a:buFont typeface="Arial" panose="020B0604020202020204" pitchFamily="34" charset="0"/>
              <a:buChar char="•"/>
            </a:pPr>
            <a:r>
              <a:rPr lang="el-GR" sz="1800" dirty="0"/>
              <a:t>την </a:t>
            </a:r>
            <a:r>
              <a:rPr lang="el-GR" sz="1800" b="1" dirty="0"/>
              <a:t>κατανομή των πόρων </a:t>
            </a:r>
            <a:r>
              <a:rPr lang="el-GR" sz="1800" dirty="0"/>
              <a:t>και, </a:t>
            </a:r>
          </a:p>
          <a:p>
            <a:pPr marL="285750" indent="-285750">
              <a:lnSpc>
                <a:spcPct val="150000"/>
              </a:lnSpc>
              <a:buClr>
                <a:schemeClr val="accent3"/>
              </a:buClr>
              <a:buFont typeface="Arial" panose="020B0604020202020204" pitchFamily="34" charset="0"/>
              <a:buChar char="•"/>
            </a:pPr>
            <a:r>
              <a:rPr lang="el-GR" sz="1800" dirty="0"/>
              <a:t>την </a:t>
            </a:r>
            <a:r>
              <a:rPr lang="el-GR" sz="1800" b="1" dirty="0"/>
              <a:t>επίτευξη</a:t>
            </a:r>
            <a:r>
              <a:rPr lang="el-GR" sz="1800" dirty="0"/>
              <a:t> σημαντικών </a:t>
            </a:r>
            <a:r>
              <a:rPr lang="el-GR" sz="1800" b="1" dirty="0"/>
              <a:t>ευρωπαϊκών στόχων και προτεραιοτήτων,</a:t>
            </a:r>
            <a:endParaRPr lang="en-US" sz="1800" b="1" dirty="0"/>
          </a:p>
          <a:p>
            <a:pPr>
              <a:lnSpc>
                <a:spcPct val="150000"/>
              </a:lnSpc>
              <a:buClr>
                <a:schemeClr val="accent3"/>
              </a:buClr>
            </a:pPr>
            <a:r>
              <a:rPr lang="el-GR" sz="1800" dirty="0"/>
              <a:t>για την </a:t>
            </a:r>
            <a:r>
              <a:rPr lang="el-GR" sz="1800" b="1" dirty="0"/>
              <a:t>αντιμετώπιση της έλλειψης ειδικών στον κλάδο της </a:t>
            </a:r>
            <a:r>
              <a:rPr lang="el-GR" sz="1800" b="1" dirty="0" err="1"/>
              <a:t>υπεράκτιας</a:t>
            </a:r>
            <a:r>
              <a:rPr lang="el-GR" sz="1800" b="1" dirty="0"/>
              <a:t> ενέργειας</a:t>
            </a:r>
            <a:r>
              <a:rPr lang="el-GR" sz="1800" dirty="0"/>
              <a:t>.</a:t>
            </a:r>
          </a:p>
        </p:txBody>
      </p:sp>
      <p:sp>
        <p:nvSpPr>
          <p:cNvPr id="2" name="Title 1"/>
          <p:cNvSpPr>
            <a:spLocks noGrp="1"/>
          </p:cNvSpPr>
          <p:nvPr>
            <p:ph type="title"/>
          </p:nvPr>
        </p:nvSpPr>
        <p:spPr>
          <a:xfrm>
            <a:off x="499418" y="316602"/>
            <a:ext cx="11257153" cy="1301183"/>
          </a:xfrm>
        </p:spPr>
        <p:txBody>
          <a:bodyPr>
            <a:noAutofit/>
          </a:bodyPr>
          <a:lstStyle/>
          <a:p>
            <a:pPr>
              <a:lnSpc>
                <a:spcPct val="150000"/>
              </a:lnSpc>
            </a:pPr>
            <a:r>
              <a:rPr lang="en-US"/>
              <a:t>Southern European Community for Offshore Wind Energy (SHOREWINNER)</a:t>
            </a:r>
            <a:br>
              <a:rPr lang="en-US"/>
            </a:br>
            <a:r>
              <a:rPr lang="el-GR"/>
              <a:t>Κοινότητα της Νότιας Ευρώπης για την Υπεράκτια Αιολική Ενέργεια</a:t>
            </a:r>
            <a:endParaRPr lang="el-GR" dirty="0"/>
          </a:p>
        </p:txBody>
      </p:sp>
      <p:pic>
        <p:nvPicPr>
          <p:cNvPr id="5" name="Picture 4">
            <a:extLst>
              <a:ext uri="{FF2B5EF4-FFF2-40B4-BE49-F238E27FC236}">
                <a16:creationId xmlns:a16="http://schemas.microsoft.com/office/drawing/2014/main" id="{C29E10D6-D4AA-2B74-6730-D88EE652DA61}"/>
              </a:ext>
            </a:extLst>
          </p:cNvPr>
          <p:cNvPicPr>
            <a:picLocks noChangeAspect="1"/>
          </p:cNvPicPr>
          <p:nvPr/>
        </p:nvPicPr>
        <p:blipFill>
          <a:blip r:embed="rId3">
            <a:duotone>
              <a:schemeClr val="accent3">
                <a:shade val="45000"/>
                <a:satMod val="135000"/>
              </a:schemeClr>
              <a:prstClr val="white"/>
            </a:duotone>
          </a:blip>
          <a:stretch>
            <a:fillRect/>
          </a:stretch>
        </p:blipFill>
        <p:spPr>
          <a:xfrm>
            <a:off x="9094112" y="4383674"/>
            <a:ext cx="3736847" cy="2805424"/>
          </a:xfrm>
          <a:prstGeom prst="rect">
            <a:avLst/>
          </a:prstGeom>
        </p:spPr>
      </p:pic>
      <p:pic>
        <p:nvPicPr>
          <p:cNvPr id="7" name="Graphic 6" descr="Users with solid fill">
            <a:extLst>
              <a:ext uri="{FF2B5EF4-FFF2-40B4-BE49-F238E27FC236}">
                <a16:creationId xmlns:a16="http://schemas.microsoft.com/office/drawing/2014/main" id="{D2A45C93-2621-F45A-9ED5-0E74A27AF0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9418" y="5639071"/>
            <a:ext cx="1550027" cy="1550027"/>
          </a:xfrm>
          <a:prstGeom prst="rect">
            <a:avLst/>
          </a:prstGeom>
        </p:spPr>
      </p:pic>
      <p:pic>
        <p:nvPicPr>
          <p:cNvPr id="8" name="Picture 7">
            <a:extLst>
              <a:ext uri="{FF2B5EF4-FFF2-40B4-BE49-F238E27FC236}">
                <a16:creationId xmlns:a16="http://schemas.microsoft.com/office/drawing/2014/main" id="{4F60FB17-8481-806F-0B2E-ABFE44DA329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0766" y="0"/>
            <a:ext cx="1301183" cy="1301183"/>
          </a:xfrm>
          <a:prstGeom prst="rect">
            <a:avLst/>
          </a:prstGeom>
        </p:spPr>
      </p:pic>
    </p:spTree>
    <p:extLst>
      <p:ext uri="{BB962C8B-B14F-4D97-AF65-F5344CB8AC3E}">
        <p14:creationId xmlns:p14="http://schemas.microsoft.com/office/powerpoint/2010/main" val="179420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924B58-AE65-809E-A93C-F3D37F0FCC7B}"/>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334998" cy="7505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FE8A6C55-14EE-A598-5EA0-E0AEB6BDE105}"/>
              </a:ext>
            </a:extLst>
          </p:cNvPr>
          <p:cNvSpPr>
            <a:spLocks noGrp="1"/>
          </p:cNvSpPr>
          <p:nvPr>
            <p:ph type="title"/>
          </p:nvPr>
        </p:nvSpPr>
        <p:spPr>
          <a:xfrm>
            <a:off x="1218229" y="3240340"/>
            <a:ext cx="4414741" cy="954848"/>
          </a:xfrm>
        </p:spPr>
        <p:txBody>
          <a:bodyPr vert="horz" lIns="91440" tIns="45720" rIns="91440" bIns="45720" rtlCol="0" anchor="t">
            <a:normAutofit/>
          </a:bodyPr>
          <a:lstStyle/>
          <a:p>
            <a:pPr defTabSz="914400"/>
            <a:r>
              <a:rPr lang="el-GR" sz="5900" kern="1200" dirty="0">
                <a:solidFill>
                  <a:schemeClr val="tx1"/>
                </a:solidFill>
                <a:latin typeface="+mj-lt"/>
                <a:ea typeface="+mj-ea"/>
                <a:cs typeface="+mj-cs"/>
              </a:rPr>
              <a:t>Κοινοπραξία</a:t>
            </a:r>
            <a:endParaRPr lang="en-US" sz="5900" kern="1200" dirty="0">
              <a:solidFill>
                <a:schemeClr val="tx1"/>
              </a:solidFill>
              <a:latin typeface="+mj-lt"/>
              <a:ea typeface="+mj-ea"/>
              <a:cs typeface="+mj-cs"/>
            </a:endParaRP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 y="3266907"/>
            <a:ext cx="800103" cy="737065"/>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00576" y="0"/>
            <a:ext cx="1634424" cy="75057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8854" y="428897"/>
            <a:ext cx="6572744" cy="658535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737C659-1454-AFDF-3E46-9EB8252626E3}"/>
              </a:ext>
            </a:extLst>
          </p:cNvPr>
          <p:cNvPicPr>
            <a:picLocks noChangeAspect="1"/>
          </p:cNvPicPr>
          <p:nvPr/>
        </p:nvPicPr>
        <p:blipFill>
          <a:blip r:embed="rId3" cstate="print">
            <a:extLst>
              <a:ext uri="{28A0092B-C50C-407E-A947-70E740481C1C}">
                <a14:useLocalDpi xmlns:a14="http://schemas.microsoft.com/office/drawing/2010/main" val="0"/>
              </a:ext>
            </a:extLst>
          </a:blip>
          <a:srcRect l="712" r="712"/>
          <a:stretch/>
        </p:blipFill>
        <p:spPr>
          <a:xfrm>
            <a:off x="9103807" y="813916"/>
            <a:ext cx="3645304" cy="5801950"/>
          </a:xfrm>
          <a:prstGeom prst="rect">
            <a:avLst/>
          </a:prstGeom>
        </p:spPr>
      </p:pic>
      <p:pic>
        <p:nvPicPr>
          <p:cNvPr id="8" name="Picture 7" descr="A logo with windmills and a sun&#10;&#10;Description automatically generated">
            <a:extLst>
              <a:ext uri="{FF2B5EF4-FFF2-40B4-BE49-F238E27FC236}">
                <a16:creationId xmlns:a16="http://schemas.microsoft.com/office/drawing/2014/main" id="{0B8A73A9-5E59-FDDF-882E-BC516F4CA5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5"/>
            <a:ext cx="1301183" cy="1301183"/>
          </a:xfrm>
          <a:prstGeom prst="rect">
            <a:avLst/>
          </a:prstGeom>
        </p:spPr>
      </p:pic>
      <p:pic>
        <p:nvPicPr>
          <p:cNvPr id="1026" name="Picture 2">
            <a:extLst>
              <a:ext uri="{FF2B5EF4-FFF2-40B4-BE49-F238E27FC236}">
                <a16:creationId xmlns:a16="http://schemas.microsoft.com/office/drawing/2014/main" id="{CBE18420-4E64-94E1-8E1F-D5063D8260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 y="5732524"/>
            <a:ext cx="5399906" cy="11818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D69A6D1F-CF4D-EE9D-65C4-21A233589FFE}"/>
              </a:ext>
            </a:extLst>
          </p:cNvPr>
          <p:cNvPicPr>
            <a:picLocks noChangeAspect="1"/>
          </p:cNvPicPr>
          <p:nvPr/>
        </p:nvPicPr>
        <p:blipFill>
          <a:blip r:embed="rId6"/>
          <a:stretch>
            <a:fillRect/>
          </a:stretch>
        </p:blipFill>
        <p:spPr>
          <a:xfrm>
            <a:off x="6316432" y="2621124"/>
            <a:ext cx="3747394" cy="610360"/>
          </a:xfrm>
          <a:prstGeom prst="rect">
            <a:avLst/>
          </a:prstGeom>
        </p:spPr>
      </p:pic>
      <p:pic>
        <p:nvPicPr>
          <p:cNvPr id="15" name="Picture 14">
            <a:extLst>
              <a:ext uri="{FF2B5EF4-FFF2-40B4-BE49-F238E27FC236}">
                <a16:creationId xmlns:a16="http://schemas.microsoft.com/office/drawing/2014/main" id="{BDA0589B-2B9E-62AA-DD4C-86F204612BF2}"/>
              </a:ext>
            </a:extLst>
          </p:cNvPr>
          <p:cNvPicPr>
            <a:picLocks noChangeAspect="1"/>
          </p:cNvPicPr>
          <p:nvPr/>
        </p:nvPicPr>
        <p:blipFill>
          <a:blip r:embed="rId7"/>
          <a:srcRect r="37369"/>
          <a:stretch/>
        </p:blipFill>
        <p:spPr>
          <a:xfrm>
            <a:off x="6316432" y="761503"/>
            <a:ext cx="4055339" cy="750561"/>
          </a:xfrm>
          <a:prstGeom prst="rect">
            <a:avLst/>
          </a:prstGeom>
        </p:spPr>
      </p:pic>
      <p:pic>
        <p:nvPicPr>
          <p:cNvPr id="22" name="Picture 21">
            <a:extLst>
              <a:ext uri="{FF2B5EF4-FFF2-40B4-BE49-F238E27FC236}">
                <a16:creationId xmlns:a16="http://schemas.microsoft.com/office/drawing/2014/main" id="{57FDDE72-2285-8842-1702-031DC137303E}"/>
              </a:ext>
            </a:extLst>
          </p:cNvPr>
          <p:cNvPicPr>
            <a:picLocks noChangeAspect="1"/>
          </p:cNvPicPr>
          <p:nvPr/>
        </p:nvPicPr>
        <p:blipFill>
          <a:blip r:embed="rId8"/>
          <a:stretch>
            <a:fillRect/>
          </a:stretch>
        </p:blipFill>
        <p:spPr>
          <a:xfrm>
            <a:off x="6316432" y="3746934"/>
            <a:ext cx="2821508" cy="744524"/>
          </a:xfrm>
          <a:prstGeom prst="rect">
            <a:avLst/>
          </a:prstGeom>
        </p:spPr>
      </p:pic>
      <p:pic>
        <p:nvPicPr>
          <p:cNvPr id="26" name="Picture 25">
            <a:extLst>
              <a:ext uri="{FF2B5EF4-FFF2-40B4-BE49-F238E27FC236}">
                <a16:creationId xmlns:a16="http://schemas.microsoft.com/office/drawing/2014/main" id="{8B476088-E082-CE29-BA60-57FB165BDA0C}"/>
              </a:ext>
            </a:extLst>
          </p:cNvPr>
          <p:cNvPicPr>
            <a:picLocks noChangeAspect="1"/>
          </p:cNvPicPr>
          <p:nvPr/>
        </p:nvPicPr>
        <p:blipFill>
          <a:blip r:embed="rId9"/>
          <a:stretch>
            <a:fillRect/>
          </a:stretch>
        </p:blipFill>
        <p:spPr>
          <a:xfrm>
            <a:off x="6302172" y="5662921"/>
            <a:ext cx="2787374" cy="684034"/>
          </a:xfrm>
          <a:prstGeom prst="rect">
            <a:avLst/>
          </a:prstGeom>
        </p:spPr>
      </p:pic>
      <p:pic>
        <p:nvPicPr>
          <p:cNvPr id="28" name="Picture 27">
            <a:extLst>
              <a:ext uri="{FF2B5EF4-FFF2-40B4-BE49-F238E27FC236}">
                <a16:creationId xmlns:a16="http://schemas.microsoft.com/office/drawing/2014/main" id="{E77BB6D8-1ADA-F237-9732-CACBC981EEAC}"/>
              </a:ext>
            </a:extLst>
          </p:cNvPr>
          <p:cNvPicPr>
            <a:picLocks noChangeAspect="1"/>
          </p:cNvPicPr>
          <p:nvPr/>
        </p:nvPicPr>
        <p:blipFill>
          <a:blip r:embed="rId10"/>
          <a:stretch>
            <a:fillRect/>
          </a:stretch>
        </p:blipFill>
        <p:spPr>
          <a:xfrm>
            <a:off x="6302322" y="6466701"/>
            <a:ext cx="5602966" cy="493375"/>
          </a:xfrm>
          <a:prstGeom prst="rect">
            <a:avLst/>
          </a:prstGeom>
        </p:spPr>
      </p:pic>
      <p:pic>
        <p:nvPicPr>
          <p:cNvPr id="29" name="Picture 28">
            <a:extLst>
              <a:ext uri="{FF2B5EF4-FFF2-40B4-BE49-F238E27FC236}">
                <a16:creationId xmlns:a16="http://schemas.microsoft.com/office/drawing/2014/main" id="{15790575-5700-29CA-3E8C-3AF7225AD135}"/>
              </a:ext>
            </a:extLst>
          </p:cNvPr>
          <p:cNvPicPr>
            <a:picLocks noChangeAspect="1"/>
          </p:cNvPicPr>
          <p:nvPr/>
        </p:nvPicPr>
        <p:blipFill>
          <a:blip r:embed="rId7"/>
          <a:srcRect l="63904" t="44110"/>
          <a:stretch/>
        </p:blipFill>
        <p:spPr>
          <a:xfrm>
            <a:off x="6302322" y="1634927"/>
            <a:ext cx="2337228" cy="419486"/>
          </a:xfrm>
          <a:prstGeom prst="rect">
            <a:avLst/>
          </a:prstGeom>
        </p:spPr>
      </p:pic>
    </p:spTree>
    <p:extLst>
      <p:ext uri="{BB962C8B-B14F-4D97-AF65-F5344CB8AC3E}">
        <p14:creationId xmlns:p14="http://schemas.microsoft.com/office/powerpoint/2010/main" val="1950025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B4BEE3E-70B6-803A-8531-6BC87FC183F7}"/>
            </a:ext>
          </a:extLst>
        </p:cNvPr>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3B47FC9C-2ED3-4100-A4EF-E8CDFEE10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3331666" cy="75057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6FEF09FE-E5C5-79C3-52B8-96C98F58A937}"/>
              </a:ext>
            </a:extLst>
          </p:cNvPr>
          <p:cNvSpPr>
            <a:spLocks noGrp="1"/>
          </p:cNvSpPr>
          <p:nvPr>
            <p:ph type="title"/>
          </p:nvPr>
        </p:nvSpPr>
        <p:spPr>
          <a:xfrm>
            <a:off x="8860122" y="6146237"/>
            <a:ext cx="3421463" cy="1031694"/>
          </a:xfrm>
        </p:spPr>
        <p:txBody>
          <a:bodyPr vert="horz" lIns="91440" tIns="45720" rIns="91440" bIns="45720" rtlCol="0" anchor="ctr">
            <a:normAutofit/>
          </a:bodyPr>
          <a:lstStyle/>
          <a:p>
            <a:pPr defTabSz="914400"/>
            <a:r>
              <a:rPr lang="el-GR" sz="4000" kern="1200" dirty="0">
                <a:solidFill>
                  <a:schemeClr val="accent3"/>
                </a:solidFill>
                <a:latin typeface="+mj-lt"/>
                <a:ea typeface="+mj-ea"/>
                <a:cs typeface="+mj-cs"/>
              </a:rPr>
              <a:t>Βασικοί Στόχοι</a:t>
            </a:r>
            <a:endParaRPr lang="en-US" sz="4000" kern="1200" dirty="0">
              <a:solidFill>
                <a:schemeClr val="accent3"/>
              </a:solidFill>
              <a:latin typeface="+mj-lt"/>
              <a:ea typeface="+mj-ea"/>
              <a:cs typeface="+mj-cs"/>
            </a:endParaRPr>
          </a:p>
        </p:txBody>
      </p:sp>
      <p:pic>
        <p:nvPicPr>
          <p:cNvPr id="3" name="Picture 2" descr="A close up of a text&#10;&#10;Description automatically generated">
            <a:extLst>
              <a:ext uri="{FF2B5EF4-FFF2-40B4-BE49-F238E27FC236}">
                <a16:creationId xmlns:a16="http://schemas.microsoft.com/office/drawing/2014/main" id="{27931546-8EC0-C3F5-D6A9-DAAFACB2DEA5}"/>
              </a:ext>
            </a:extLst>
          </p:cNvPr>
          <p:cNvPicPr>
            <a:picLocks noChangeAspect="1"/>
          </p:cNvPicPr>
          <p:nvPr/>
        </p:nvPicPr>
        <p:blipFill>
          <a:blip r:embed="rId3"/>
          <a:srcRect l="67098"/>
          <a:stretch/>
        </p:blipFill>
        <p:spPr>
          <a:xfrm>
            <a:off x="8867671" y="838772"/>
            <a:ext cx="3924310" cy="4979697"/>
          </a:xfrm>
          <a:prstGeom prst="rect">
            <a:avLst/>
          </a:prstGeom>
        </p:spPr>
      </p:pic>
      <p:pic>
        <p:nvPicPr>
          <p:cNvPr id="8" name="Picture 7" descr="A logo with windmills and a sun&#10;&#10;Description automatically generated">
            <a:extLst>
              <a:ext uri="{FF2B5EF4-FFF2-40B4-BE49-F238E27FC236}">
                <a16:creationId xmlns:a16="http://schemas.microsoft.com/office/drawing/2014/main" id="{52B50F38-E4C8-C8E3-36D2-FDE02FFC3A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95"/>
            <a:ext cx="1301183" cy="1301183"/>
          </a:xfrm>
          <a:prstGeom prst="rect">
            <a:avLst/>
          </a:prstGeom>
        </p:spPr>
      </p:pic>
      <p:sp>
        <p:nvSpPr>
          <p:cNvPr id="7" name="Rectangle: Rounded Corners 6">
            <a:extLst>
              <a:ext uri="{FF2B5EF4-FFF2-40B4-BE49-F238E27FC236}">
                <a16:creationId xmlns:a16="http://schemas.microsoft.com/office/drawing/2014/main" id="{938BE7BA-7CAA-F6BE-CB6B-66F702910C4B}"/>
              </a:ext>
            </a:extLst>
          </p:cNvPr>
          <p:cNvSpPr/>
          <p:nvPr/>
        </p:nvSpPr>
        <p:spPr>
          <a:xfrm>
            <a:off x="1325106" y="1263001"/>
            <a:ext cx="6508860" cy="1667525"/>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l-GR" sz="1400" dirty="0"/>
              <a:t>Παροχή </a:t>
            </a:r>
            <a:r>
              <a:rPr lang="el-GR" sz="1400" b="1" dirty="0"/>
              <a:t>σχετικής</a:t>
            </a:r>
            <a:r>
              <a:rPr lang="el-GR" sz="1400" dirty="0"/>
              <a:t> και </a:t>
            </a:r>
            <a:r>
              <a:rPr lang="el-GR" sz="1400" b="1" dirty="0"/>
              <a:t>εξαιρετικής</a:t>
            </a:r>
            <a:r>
              <a:rPr lang="el-GR" sz="1400" dirty="0"/>
              <a:t> </a:t>
            </a:r>
            <a:r>
              <a:rPr lang="el-GR" sz="1400" b="1" dirty="0"/>
              <a:t>Επαγγελματικής Εκπαίδευσης και Κατάρτισης (</a:t>
            </a:r>
            <a:r>
              <a:rPr lang="el-GR" sz="1400" b="1" dirty="0" err="1"/>
              <a:t>Ε.Ε.Κ</a:t>
            </a:r>
            <a:r>
              <a:rPr lang="el-GR" sz="1400" b="1" dirty="0"/>
              <a:t>. - </a:t>
            </a:r>
            <a:r>
              <a:rPr lang="en-US" sz="1400" b="1" dirty="0"/>
              <a:t>VET)</a:t>
            </a:r>
            <a:r>
              <a:rPr lang="en-US" sz="1400" dirty="0"/>
              <a:t> </a:t>
            </a:r>
            <a:r>
              <a:rPr lang="el-GR" sz="1400" dirty="0"/>
              <a:t>στο πεδίο των </a:t>
            </a:r>
            <a:r>
              <a:rPr lang="el-GR" sz="1400" dirty="0" err="1"/>
              <a:t>υπεράκτιων</a:t>
            </a:r>
            <a:r>
              <a:rPr lang="el-GR" sz="1400" dirty="0"/>
              <a:t> Ανανεώσιμων Πηγών Ενέργειας (</a:t>
            </a:r>
            <a:r>
              <a:rPr lang="en-US" sz="1400" dirty="0"/>
              <a:t>Offshore Renewable Energy</a:t>
            </a:r>
            <a:r>
              <a:rPr lang="el-GR" sz="1400" dirty="0"/>
              <a:t> - </a:t>
            </a:r>
            <a:r>
              <a:rPr lang="en-US" sz="1400" dirty="0"/>
              <a:t>ORE)</a:t>
            </a:r>
            <a:r>
              <a:rPr lang="el-GR" sz="1400" dirty="0"/>
              <a:t>, αξιοποιώντας τις </a:t>
            </a:r>
            <a:r>
              <a:rPr lang="el-GR" sz="1400" b="1" dirty="0"/>
              <a:t>συνέργειες</a:t>
            </a:r>
            <a:r>
              <a:rPr lang="el-GR" sz="1400" dirty="0"/>
              <a:t>, τους </a:t>
            </a:r>
            <a:r>
              <a:rPr lang="el-GR" sz="1400" b="1" dirty="0"/>
              <a:t>κοινούς στόχους </a:t>
            </a:r>
            <a:r>
              <a:rPr lang="el-GR" sz="1400" dirty="0"/>
              <a:t>και τις </a:t>
            </a:r>
            <a:r>
              <a:rPr lang="el-GR" sz="1400" b="1" dirty="0"/>
              <a:t>δυνατότητες ανοδικής σύγκλισης</a:t>
            </a:r>
            <a:r>
              <a:rPr lang="el-GR" sz="1400" dirty="0"/>
              <a:t> μεταξύ πέντε </a:t>
            </a:r>
            <a:r>
              <a:rPr lang="el-GR" sz="1400" dirty="0" err="1"/>
              <a:t>Νοτιοευρωπαϊκών</a:t>
            </a:r>
            <a:r>
              <a:rPr lang="el-GR" sz="1400" dirty="0"/>
              <a:t> </a:t>
            </a:r>
            <a:r>
              <a:rPr lang="el-GR" sz="1400" dirty="0" err="1"/>
              <a:t>CoVEs</a:t>
            </a:r>
            <a:r>
              <a:rPr lang="el-GR" sz="1400" dirty="0"/>
              <a:t>.</a:t>
            </a:r>
          </a:p>
        </p:txBody>
      </p:sp>
      <p:sp>
        <p:nvSpPr>
          <p:cNvPr id="9" name="Rectangle: Rounded Corners 8">
            <a:extLst>
              <a:ext uri="{FF2B5EF4-FFF2-40B4-BE49-F238E27FC236}">
                <a16:creationId xmlns:a16="http://schemas.microsoft.com/office/drawing/2014/main" id="{E7CCC6F0-002E-97B3-CB11-B9D459341A2B}"/>
              </a:ext>
            </a:extLst>
          </p:cNvPr>
          <p:cNvSpPr/>
          <p:nvPr/>
        </p:nvSpPr>
        <p:spPr>
          <a:xfrm>
            <a:off x="1325106" y="3328621"/>
            <a:ext cx="6508860" cy="1524733"/>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l-GR" sz="1400" dirty="0"/>
              <a:t>Προώθηση των </a:t>
            </a:r>
            <a:r>
              <a:rPr lang="el-GR" sz="1400" b="1" dirty="0"/>
              <a:t>ανταλλαγών</a:t>
            </a:r>
            <a:r>
              <a:rPr lang="el-GR" sz="1400" dirty="0"/>
              <a:t> μεταξύ </a:t>
            </a:r>
            <a:r>
              <a:rPr lang="el-GR" sz="1400" b="1" dirty="0"/>
              <a:t>συμμετεχόντων (</a:t>
            </a:r>
            <a:r>
              <a:rPr lang="en-US" sz="1400" b="1" dirty="0"/>
              <a:t>stakeholders)</a:t>
            </a:r>
            <a:r>
              <a:rPr lang="el-GR" sz="1400" dirty="0"/>
              <a:t> στον </a:t>
            </a:r>
            <a:r>
              <a:rPr lang="el-GR" sz="1400" b="1" dirty="0"/>
              <a:t>κλάδο της </a:t>
            </a:r>
            <a:r>
              <a:rPr lang="el-GR" sz="1400" b="1" dirty="0" err="1"/>
              <a:t>υπεράκτιας</a:t>
            </a:r>
            <a:r>
              <a:rPr lang="el-GR" sz="1400" b="1" dirty="0"/>
              <a:t> ενεργειακής βιομηχανίας</a:t>
            </a:r>
            <a:r>
              <a:rPr lang="el-GR" sz="1400" dirty="0"/>
              <a:t>, </a:t>
            </a:r>
            <a:r>
              <a:rPr lang="el-GR" sz="1400" b="1" dirty="0"/>
              <a:t>παρόχων</a:t>
            </a:r>
            <a:r>
              <a:rPr lang="el-GR" sz="1400" dirty="0"/>
              <a:t> </a:t>
            </a:r>
            <a:r>
              <a:rPr lang="el-GR" sz="1400" b="1" dirty="0"/>
              <a:t>κατάρτισης</a:t>
            </a:r>
            <a:r>
              <a:rPr lang="el-GR" sz="1400" dirty="0"/>
              <a:t>, </a:t>
            </a:r>
            <a:r>
              <a:rPr lang="el-GR" sz="1400" b="1" dirty="0"/>
              <a:t>εκπαιδευομένων</a:t>
            </a:r>
            <a:r>
              <a:rPr lang="el-GR" sz="1400" dirty="0"/>
              <a:t> και </a:t>
            </a:r>
            <a:r>
              <a:rPr lang="el-GR" sz="1400" b="1" dirty="0"/>
              <a:t>άλλων σχετικών φορέων</a:t>
            </a:r>
            <a:r>
              <a:rPr lang="en-US" sz="1400" b="1" dirty="0"/>
              <a:t> </a:t>
            </a:r>
            <a:r>
              <a:rPr lang="el-GR" sz="1400" b="1" dirty="0"/>
              <a:t>στον τομέα</a:t>
            </a:r>
            <a:r>
              <a:rPr lang="el-GR" sz="1400" dirty="0"/>
              <a:t>, προσφέροντας </a:t>
            </a:r>
            <a:r>
              <a:rPr lang="el-GR" sz="1400" b="1" dirty="0"/>
              <a:t>σχετική </a:t>
            </a:r>
            <a:r>
              <a:rPr lang="el-GR" sz="1400" b="1" dirty="0" err="1"/>
              <a:t>Ε.Ε.Κ</a:t>
            </a:r>
            <a:r>
              <a:rPr lang="el-GR" sz="1400" b="1" dirty="0"/>
              <a:t>.</a:t>
            </a:r>
            <a:r>
              <a:rPr lang="el-GR" sz="1400" dirty="0"/>
              <a:t> σε </a:t>
            </a:r>
            <a:r>
              <a:rPr lang="el-GR" sz="1400" b="1" dirty="0"/>
              <a:t>τοπικό</a:t>
            </a:r>
            <a:r>
              <a:rPr lang="el-GR" sz="1400" dirty="0"/>
              <a:t>, </a:t>
            </a:r>
            <a:r>
              <a:rPr lang="el-GR" sz="1400" b="1" dirty="0"/>
              <a:t>εθνικό</a:t>
            </a:r>
            <a:r>
              <a:rPr lang="el-GR" sz="1400" dirty="0"/>
              <a:t> και </a:t>
            </a:r>
            <a:r>
              <a:rPr lang="el-GR" sz="1400" b="1" dirty="0"/>
              <a:t>διεθνές</a:t>
            </a:r>
            <a:r>
              <a:rPr lang="el-GR" sz="1400" dirty="0"/>
              <a:t> </a:t>
            </a:r>
            <a:r>
              <a:rPr lang="el-GR" sz="1400" b="1" dirty="0"/>
              <a:t>επίπεδο</a:t>
            </a:r>
            <a:r>
              <a:rPr lang="el-GR" sz="1400" dirty="0"/>
              <a:t>.</a:t>
            </a:r>
          </a:p>
        </p:txBody>
      </p:sp>
      <p:sp>
        <p:nvSpPr>
          <p:cNvPr id="12" name="Rectangle: Rounded Corners 11">
            <a:extLst>
              <a:ext uri="{FF2B5EF4-FFF2-40B4-BE49-F238E27FC236}">
                <a16:creationId xmlns:a16="http://schemas.microsoft.com/office/drawing/2014/main" id="{395574E8-E087-CD6A-6C4F-5D741ABFAD78}"/>
              </a:ext>
            </a:extLst>
          </p:cNvPr>
          <p:cNvSpPr/>
          <p:nvPr/>
        </p:nvSpPr>
        <p:spPr>
          <a:xfrm>
            <a:off x="1301183" y="5251449"/>
            <a:ext cx="6508860" cy="1580692"/>
          </a:xfrm>
          <a:prstGeom prst="round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nSpc>
                <a:spcPct val="150000"/>
              </a:lnSpc>
            </a:pPr>
            <a:r>
              <a:rPr lang="el-GR" sz="1400" b="1" dirty="0"/>
              <a:t>Ενθάρρυνση</a:t>
            </a:r>
            <a:r>
              <a:rPr lang="el-GR" sz="1400" dirty="0"/>
              <a:t> της </a:t>
            </a:r>
            <a:r>
              <a:rPr lang="el-GR" sz="1400" b="1" dirty="0"/>
              <a:t>ανταλλαγής</a:t>
            </a:r>
            <a:r>
              <a:rPr lang="el-GR" sz="1400" dirty="0"/>
              <a:t> </a:t>
            </a:r>
            <a:r>
              <a:rPr lang="el-GR" sz="1400" b="1" dirty="0"/>
              <a:t>γνώσεων</a:t>
            </a:r>
            <a:r>
              <a:rPr lang="el-GR" sz="1400" dirty="0"/>
              <a:t>, της </a:t>
            </a:r>
            <a:r>
              <a:rPr lang="el-GR" sz="1400" b="1" dirty="0"/>
              <a:t>συνεργασίας</a:t>
            </a:r>
            <a:r>
              <a:rPr lang="el-GR" sz="1400" dirty="0"/>
              <a:t> πολλών φορέων, της </a:t>
            </a:r>
            <a:r>
              <a:rPr lang="el-GR" sz="1400" b="1" dirty="0"/>
              <a:t>ανάπτυξης</a:t>
            </a:r>
            <a:r>
              <a:rPr lang="el-GR" sz="1400" dirty="0"/>
              <a:t> </a:t>
            </a:r>
            <a:r>
              <a:rPr lang="el-GR" sz="1400" b="1" dirty="0"/>
              <a:t>δεξιοτήτων</a:t>
            </a:r>
            <a:r>
              <a:rPr lang="el-GR" sz="1400" dirty="0"/>
              <a:t> και της </a:t>
            </a:r>
            <a:r>
              <a:rPr lang="el-GR" sz="1400" b="1" dirty="0"/>
              <a:t>ευθυγράμμισης</a:t>
            </a:r>
            <a:r>
              <a:rPr lang="el-GR" sz="1400" dirty="0"/>
              <a:t> με τις </a:t>
            </a:r>
            <a:r>
              <a:rPr lang="el-GR" sz="1400" b="1" dirty="0"/>
              <a:t>ανάγκες της βιομηχανίας και της αγοράς εργασίας</a:t>
            </a:r>
            <a:r>
              <a:rPr lang="el-GR" sz="1400" dirty="0"/>
              <a:t>, συμβάλλοντας αποφασιστικά στην </a:t>
            </a:r>
            <a:r>
              <a:rPr lang="el-GR" sz="1400" b="1" dirty="0"/>
              <a:t>πράσινη</a:t>
            </a:r>
            <a:r>
              <a:rPr lang="el-GR" sz="1400" dirty="0"/>
              <a:t> και </a:t>
            </a:r>
            <a:r>
              <a:rPr lang="el-GR" sz="1400" b="1" dirty="0"/>
              <a:t>ψηφιακή</a:t>
            </a:r>
            <a:r>
              <a:rPr lang="el-GR" sz="1400" dirty="0"/>
              <a:t> </a:t>
            </a:r>
            <a:r>
              <a:rPr lang="el-GR" sz="1400" b="1" dirty="0"/>
              <a:t>μετάβαση</a:t>
            </a:r>
            <a:r>
              <a:rPr lang="el-GR" sz="1400" dirty="0"/>
              <a:t> με ένα </a:t>
            </a:r>
            <a:r>
              <a:rPr lang="el-GR" sz="1400" b="1" dirty="0"/>
              <a:t>κατάλληλα προετοιμασμένο εργατικό δυναμικό</a:t>
            </a:r>
            <a:r>
              <a:rPr lang="el-GR" sz="1400" dirty="0"/>
              <a:t>.</a:t>
            </a:r>
          </a:p>
        </p:txBody>
      </p:sp>
    </p:spTree>
    <p:extLst>
      <p:ext uri="{BB962C8B-B14F-4D97-AF65-F5344CB8AC3E}">
        <p14:creationId xmlns:p14="http://schemas.microsoft.com/office/powerpoint/2010/main" val="3383344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999893" y="170403"/>
            <a:ext cx="2944085" cy="720000"/>
          </a:xfrm>
        </p:spPr>
        <p:txBody>
          <a:bodyPr/>
          <a:lstStyle/>
          <a:p>
            <a:r>
              <a:rPr lang="el-GR" dirty="0"/>
              <a:t>Παραδοτέα έργου</a:t>
            </a:r>
          </a:p>
        </p:txBody>
      </p:sp>
      <p:graphicFrame>
        <p:nvGraphicFramePr>
          <p:cNvPr id="2" name="Diagram 1">
            <a:extLst>
              <a:ext uri="{FF2B5EF4-FFF2-40B4-BE49-F238E27FC236}">
                <a16:creationId xmlns:a16="http://schemas.microsoft.com/office/drawing/2014/main" id="{E296EB4C-F88E-2420-B7BC-245078CEB3FD}"/>
              </a:ext>
            </a:extLst>
          </p:cNvPr>
          <p:cNvGraphicFramePr/>
          <p:nvPr>
            <p:extLst>
              <p:ext uri="{D42A27DB-BD31-4B8C-83A1-F6EECF244321}">
                <p14:modId xmlns:p14="http://schemas.microsoft.com/office/powerpoint/2010/main" val="1491676044"/>
              </p:ext>
            </p:extLst>
          </p:nvPr>
        </p:nvGraphicFramePr>
        <p:xfrm>
          <a:off x="31470" y="1095270"/>
          <a:ext cx="13272059" cy="6240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A1237F82-2E48-52DA-983E-59AAB4D9FCB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030766" y="0"/>
            <a:ext cx="1301183" cy="1301183"/>
          </a:xfrm>
          <a:prstGeom prst="rect">
            <a:avLst/>
          </a:prstGeom>
        </p:spPr>
      </p:pic>
    </p:spTree>
    <p:extLst>
      <p:ext uri="{BB962C8B-B14F-4D97-AF65-F5344CB8AC3E}">
        <p14:creationId xmlns:p14="http://schemas.microsoft.com/office/powerpoint/2010/main" val="193095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graphicEl>
                                              <a:dgm id="{49C5DD59-F908-425C-94E8-ABF771ACEA51}"/>
                                            </p:graphicEl>
                                          </p:spTgt>
                                        </p:tgtEl>
                                        <p:attrNameLst>
                                          <p:attrName>style.visibility</p:attrName>
                                        </p:attrNameLst>
                                      </p:cBhvr>
                                      <p:to>
                                        <p:strVal val="visible"/>
                                      </p:to>
                                    </p:set>
                                    <p:animEffect transition="in" filter="fade">
                                      <p:cBhvr>
                                        <p:cTn id="7" dur="1000"/>
                                        <p:tgtEl>
                                          <p:spTgt spid="2">
                                            <p:graphicEl>
                                              <a:dgm id="{49C5DD59-F908-425C-94E8-ABF771ACEA51}"/>
                                            </p:graphicEl>
                                          </p:spTgt>
                                        </p:tgtEl>
                                      </p:cBhvr>
                                    </p:animEffect>
                                    <p:anim calcmode="lin" valueType="num">
                                      <p:cBhvr>
                                        <p:cTn id="8" dur="1000" fill="hold"/>
                                        <p:tgtEl>
                                          <p:spTgt spid="2">
                                            <p:graphicEl>
                                              <a:dgm id="{49C5DD59-F908-425C-94E8-ABF771ACEA51}"/>
                                            </p:graphicEl>
                                          </p:spTgt>
                                        </p:tgtEl>
                                        <p:attrNameLst>
                                          <p:attrName>ppt_x</p:attrName>
                                        </p:attrNameLst>
                                      </p:cBhvr>
                                      <p:tavLst>
                                        <p:tav tm="0">
                                          <p:val>
                                            <p:strVal val="#ppt_x"/>
                                          </p:val>
                                        </p:tav>
                                        <p:tav tm="100000">
                                          <p:val>
                                            <p:strVal val="#ppt_x"/>
                                          </p:val>
                                        </p:tav>
                                      </p:tavLst>
                                    </p:anim>
                                    <p:anim calcmode="lin" valueType="num">
                                      <p:cBhvr>
                                        <p:cTn id="9" dur="1000" fill="hold"/>
                                        <p:tgtEl>
                                          <p:spTgt spid="2">
                                            <p:graphicEl>
                                              <a:dgm id="{49C5DD59-F908-425C-94E8-ABF771ACEA51}"/>
                                            </p:graphic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
                                            <p:graphicEl>
                                              <a:dgm id="{8F1DEC8D-C95B-42DA-B696-2AC5B0038611}"/>
                                            </p:graphicEl>
                                          </p:spTgt>
                                        </p:tgtEl>
                                        <p:attrNameLst>
                                          <p:attrName>style.visibility</p:attrName>
                                        </p:attrNameLst>
                                      </p:cBhvr>
                                      <p:to>
                                        <p:strVal val="visible"/>
                                      </p:to>
                                    </p:set>
                                    <p:animEffect transition="in" filter="fade">
                                      <p:cBhvr>
                                        <p:cTn id="12" dur="1000"/>
                                        <p:tgtEl>
                                          <p:spTgt spid="2">
                                            <p:graphicEl>
                                              <a:dgm id="{8F1DEC8D-C95B-42DA-B696-2AC5B0038611}"/>
                                            </p:graphicEl>
                                          </p:spTgt>
                                        </p:tgtEl>
                                      </p:cBhvr>
                                    </p:animEffect>
                                    <p:anim calcmode="lin" valueType="num">
                                      <p:cBhvr>
                                        <p:cTn id="13" dur="1000" fill="hold"/>
                                        <p:tgtEl>
                                          <p:spTgt spid="2">
                                            <p:graphicEl>
                                              <a:dgm id="{8F1DEC8D-C95B-42DA-B696-2AC5B0038611}"/>
                                            </p:graphicEl>
                                          </p:spTgt>
                                        </p:tgtEl>
                                        <p:attrNameLst>
                                          <p:attrName>ppt_x</p:attrName>
                                        </p:attrNameLst>
                                      </p:cBhvr>
                                      <p:tavLst>
                                        <p:tav tm="0">
                                          <p:val>
                                            <p:strVal val="#ppt_x"/>
                                          </p:val>
                                        </p:tav>
                                        <p:tav tm="100000">
                                          <p:val>
                                            <p:strVal val="#ppt_x"/>
                                          </p:val>
                                        </p:tav>
                                      </p:tavLst>
                                    </p:anim>
                                    <p:anim calcmode="lin" valueType="num">
                                      <p:cBhvr>
                                        <p:cTn id="14" dur="1000" fill="hold"/>
                                        <p:tgtEl>
                                          <p:spTgt spid="2">
                                            <p:graphicEl>
                                              <a:dgm id="{8F1DEC8D-C95B-42DA-B696-2AC5B0038611}"/>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2">
                                            <p:graphicEl>
                                              <a:dgm id="{42B4EBA5-1437-4468-8BD5-C0A7633C160A}"/>
                                            </p:graphicEl>
                                          </p:spTgt>
                                        </p:tgtEl>
                                        <p:attrNameLst>
                                          <p:attrName>style.visibility</p:attrName>
                                        </p:attrNameLst>
                                      </p:cBhvr>
                                      <p:to>
                                        <p:strVal val="visible"/>
                                      </p:to>
                                    </p:set>
                                    <p:animEffect transition="in" filter="fade">
                                      <p:cBhvr>
                                        <p:cTn id="19" dur="1000"/>
                                        <p:tgtEl>
                                          <p:spTgt spid="2">
                                            <p:graphicEl>
                                              <a:dgm id="{42B4EBA5-1437-4468-8BD5-C0A7633C160A}"/>
                                            </p:graphicEl>
                                          </p:spTgt>
                                        </p:tgtEl>
                                      </p:cBhvr>
                                    </p:animEffect>
                                    <p:anim calcmode="lin" valueType="num">
                                      <p:cBhvr>
                                        <p:cTn id="20" dur="1000" fill="hold"/>
                                        <p:tgtEl>
                                          <p:spTgt spid="2">
                                            <p:graphicEl>
                                              <a:dgm id="{42B4EBA5-1437-4468-8BD5-C0A7633C160A}"/>
                                            </p:graphicEl>
                                          </p:spTgt>
                                        </p:tgtEl>
                                        <p:attrNameLst>
                                          <p:attrName>ppt_x</p:attrName>
                                        </p:attrNameLst>
                                      </p:cBhvr>
                                      <p:tavLst>
                                        <p:tav tm="0">
                                          <p:val>
                                            <p:strVal val="#ppt_x"/>
                                          </p:val>
                                        </p:tav>
                                        <p:tav tm="100000">
                                          <p:val>
                                            <p:strVal val="#ppt_x"/>
                                          </p:val>
                                        </p:tav>
                                      </p:tavLst>
                                    </p:anim>
                                    <p:anim calcmode="lin" valueType="num">
                                      <p:cBhvr>
                                        <p:cTn id="21" dur="1000" fill="hold"/>
                                        <p:tgtEl>
                                          <p:spTgt spid="2">
                                            <p:graphicEl>
                                              <a:dgm id="{42B4EBA5-1437-4468-8BD5-C0A7633C160A}"/>
                                            </p:graphicEl>
                                          </p:spTgt>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
                                            <p:graphicEl>
                                              <a:dgm id="{48C798DD-1042-4D7C-A1C7-28C6708584B6}"/>
                                            </p:graphicEl>
                                          </p:spTgt>
                                        </p:tgtEl>
                                        <p:attrNameLst>
                                          <p:attrName>style.visibility</p:attrName>
                                        </p:attrNameLst>
                                      </p:cBhvr>
                                      <p:to>
                                        <p:strVal val="visible"/>
                                      </p:to>
                                    </p:set>
                                    <p:animEffect transition="in" filter="fade">
                                      <p:cBhvr>
                                        <p:cTn id="24" dur="1000"/>
                                        <p:tgtEl>
                                          <p:spTgt spid="2">
                                            <p:graphicEl>
                                              <a:dgm id="{48C798DD-1042-4D7C-A1C7-28C6708584B6}"/>
                                            </p:graphicEl>
                                          </p:spTgt>
                                        </p:tgtEl>
                                      </p:cBhvr>
                                    </p:animEffect>
                                    <p:anim calcmode="lin" valueType="num">
                                      <p:cBhvr>
                                        <p:cTn id="25" dur="1000" fill="hold"/>
                                        <p:tgtEl>
                                          <p:spTgt spid="2">
                                            <p:graphicEl>
                                              <a:dgm id="{48C798DD-1042-4D7C-A1C7-28C6708584B6}"/>
                                            </p:graphicEl>
                                          </p:spTgt>
                                        </p:tgtEl>
                                        <p:attrNameLst>
                                          <p:attrName>ppt_x</p:attrName>
                                        </p:attrNameLst>
                                      </p:cBhvr>
                                      <p:tavLst>
                                        <p:tav tm="0">
                                          <p:val>
                                            <p:strVal val="#ppt_x"/>
                                          </p:val>
                                        </p:tav>
                                        <p:tav tm="100000">
                                          <p:val>
                                            <p:strVal val="#ppt_x"/>
                                          </p:val>
                                        </p:tav>
                                      </p:tavLst>
                                    </p:anim>
                                    <p:anim calcmode="lin" valueType="num">
                                      <p:cBhvr>
                                        <p:cTn id="26" dur="1000" fill="hold"/>
                                        <p:tgtEl>
                                          <p:spTgt spid="2">
                                            <p:graphicEl>
                                              <a:dgm id="{48C798DD-1042-4D7C-A1C7-28C6708584B6}"/>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2">
                                            <p:graphicEl>
                                              <a:dgm id="{C2DEF034-3E60-46B3-BF3C-680DBF4464EE}"/>
                                            </p:graphicEl>
                                          </p:spTgt>
                                        </p:tgtEl>
                                        <p:attrNameLst>
                                          <p:attrName>style.visibility</p:attrName>
                                        </p:attrNameLst>
                                      </p:cBhvr>
                                      <p:to>
                                        <p:strVal val="visible"/>
                                      </p:to>
                                    </p:set>
                                    <p:animEffect transition="in" filter="fade">
                                      <p:cBhvr>
                                        <p:cTn id="31" dur="1000"/>
                                        <p:tgtEl>
                                          <p:spTgt spid="2">
                                            <p:graphicEl>
                                              <a:dgm id="{C2DEF034-3E60-46B3-BF3C-680DBF4464EE}"/>
                                            </p:graphicEl>
                                          </p:spTgt>
                                        </p:tgtEl>
                                      </p:cBhvr>
                                    </p:animEffect>
                                    <p:anim calcmode="lin" valueType="num">
                                      <p:cBhvr>
                                        <p:cTn id="32" dur="1000" fill="hold"/>
                                        <p:tgtEl>
                                          <p:spTgt spid="2">
                                            <p:graphicEl>
                                              <a:dgm id="{C2DEF034-3E60-46B3-BF3C-680DBF4464EE}"/>
                                            </p:graphicEl>
                                          </p:spTgt>
                                        </p:tgtEl>
                                        <p:attrNameLst>
                                          <p:attrName>ppt_x</p:attrName>
                                        </p:attrNameLst>
                                      </p:cBhvr>
                                      <p:tavLst>
                                        <p:tav tm="0">
                                          <p:val>
                                            <p:strVal val="#ppt_x"/>
                                          </p:val>
                                        </p:tav>
                                        <p:tav tm="100000">
                                          <p:val>
                                            <p:strVal val="#ppt_x"/>
                                          </p:val>
                                        </p:tav>
                                      </p:tavLst>
                                    </p:anim>
                                    <p:anim calcmode="lin" valueType="num">
                                      <p:cBhvr>
                                        <p:cTn id="33" dur="1000" fill="hold"/>
                                        <p:tgtEl>
                                          <p:spTgt spid="2">
                                            <p:graphicEl>
                                              <a:dgm id="{C2DEF034-3E60-46B3-BF3C-680DBF4464EE}"/>
                                            </p:graphicEl>
                                          </p:spTgt>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
                                            <p:graphicEl>
                                              <a:dgm id="{D2697D67-6821-41ED-A935-AB06D48AC511}"/>
                                            </p:graphicEl>
                                          </p:spTgt>
                                        </p:tgtEl>
                                        <p:attrNameLst>
                                          <p:attrName>style.visibility</p:attrName>
                                        </p:attrNameLst>
                                      </p:cBhvr>
                                      <p:to>
                                        <p:strVal val="visible"/>
                                      </p:to>
                                    </p:set>
                                    <p:animEffect transition="in" filter="fade">
                                      <p:cBhvr>
                                        <p:cTn id="36" dur="1000"/>
                                        <p:tgtEl>
                                          <p:spTgt spid="2">
                                            <p:graphicEl>
                                              <a:dgm id="{D2697D67-6821-41ED-A935-AB06D48AC511}"/>
                                            </p:graphicEl>
                                          </p:spTgt>
                                        </p:tgtEl>
                                      </p:cBhvr>
                                    </p:animEffect>
                                    <p:anim calcmode="lin" valueType="num">
                                      <p:cBhvr>
                                        <p:cTn id="37" dur="1000" fill="hold"/>
                                        <p:tgtEl>
                                          <p:spTgt spid="2">
                                            <p:graphicEl>
                                              <a:dgm id="{D2697D67-6821-41ED-A935-AB06D48AC511}"/>
                                            </p:graphicEl>
                                          </p:spTgt>
                                        </p:tgtEl>
                                        <p:attrNameLst>
                                          <p:attrName>ppt_x</p:attrName>
                                        </p:attrNameLst>
                                      </p:cBhvr>
                                      <p:tavLst>
                                        <p:tav tm="0">
                                          <p:val>
                                            <p:strVal val="#ppt_x"/>
                                          </p:val>
                                        </p:tav>
                                        <p:tav tm="100000">
                                          <p:val>
                                            <p:strVal val="#ppt_x"/>
                                          </p:val>
                                        </p:tav>
                                      </p:tavLst>
                                    </p:anim>
                                    <p:anim calcmode="lin" valueType="num">
                                      <p:cBhvr>
                                        <p:cTn id="38" dur="1000" fill="hold"/>
                                        <p:tgtEl>
                                          <p:spTgt spid="2">
                                            <p:graphicEl>
                                              <a:dgm id="{D2697D67-6821-41ED-A935-AB06D48AC511}"/>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2">
                                            <p:graphicEl>
                                              <a:dgm id="{404A331A-9530-4D6D-8747-9D0C63CC8774}"/>
                                            </p:graphicEl>
                                          </p:spTgt>
                                        </p:tgtEl>
                                        <p:attrNameLst>
                                          <p:attrName>style.visibility</p:attrName>
                                        </p:attrNameLst>
                                      </p:cBhvr>
                                      <p:to>
                                        <p:strVal val="visible"/>
                                      </p:to>
                                    </p:set>
                                    <p:animEffect transition="in" filter="fade">
                                      <p:cBhvr>
                                        <p:cTn id="43" dur="1000"/>
                                        <p:tgtEl>
                                          <p:spTgt spid="2">
                                            <p:graphicEl>
                                              <a:dgm id="{404A331A-9530-4D6D-8747-9D0C63CC8774}"/>
                                            </p:graphicEl>
                                          </p:spTgt>
                                        </p:tgtEl>
                                      </p:cBhvr>
                                    </p:animEffect>
                                    <p:anim calcmode="lin" valueType="num">
                                      <p:cBhvr>
                                        <p:cTn id="44" dur="1000" fill="hold"/>
                                        <p:tgtEl>
                                          <p:spTgt spid="2">
                                            <p:graphicEl>
                                              <a:dgm id="{404A331A-9530-4D6D-8747-9D0C63CC8774}"/>
                                            </p:graphicEl>
                                          </p:spTgt>
                                        </p:tgtEl>
                                        <p:attrNameLst>
                                          <p:attrName>ppt_x</p:attrName>
                                        </p:attrNameLst>
                                      </p:cBhvr>
                                      <p:tavLst>
                                        <p:tav tm="0">
                                          <p:val>
                                            <p:strVal val="#ppt_x"/>
                                          </p:val>
                                        </p:tav>
                                        <p:tav tm="100000">
                                          <p:val>
                                            <p:strVal val="#ppt_x"/>
                                          </p:val>
                                        </p:tav>
                                      </p:tavLst>
                                    </p:anim>
                                    <p:anim calcmode="lin" valueType="num">
                                      <p:cBhvr>
                                        <p:cTn id="45" dur="1000" fill="hold"/>
                                        <p:tgtEl>
                                          <p:spTgt spid="2">
                                            <p:graphicEl>
                                              <a:dgm id="{404A331A-9530-4D6D-8747-9D0C63CC8774}"/>
                                            </p:graphicEl>
                                          </p:spTgt>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
                                            <p:graphicEl>
                                              <a:dgm id="{B3F81399-52DF-4F92-8AD5-9BCAD42B1782}"/>
                                            </p:graphicEl>
                                          </p:spTgt>
                                        </p:tgtEl>
                                        <p:attrNameLst>
                                          <p:attrName>style.visibility</p:attrName>
                                        </p:attrNameLst>
                                      </p:cBhvr>
                                      <p:to>
                                        <p:strVal val="visible"/>
                                      </p:to>
                                    </p:set>
                                    <p:animEffect transition="in" filter="fade">
                                      <p:cBhvr>
                                        <p:cTn id="48" dur="1000"/>
                                        <p:tgtEl>
                                          <p:spTgt spid="2">
                                            <p:graphicEl>
                                              <a:dgm id="{B3F81399-52DF-4F92-8AD5-9BCAD42B1782}"/>
                                            </p:graphicEl>
                                          </p:spTgt>
                                        </p:tgtEl>
                                      </p:cBhvr>
                                    </p:animEffect>
                                    <p:anim calcmode="lin" valueType="num">
                                      <p:cBhvr>
                                        <p:cTn id="49" dur="1000" fill="hold"/>
                                        <p:tgtEl>
                                          <p:spTgt spid="2">
                                            <p:graphicEl>
                                              <a:dgm id="{B3F81399-52DF-4F92-8AD5-9BCAD42B1782}"/>
                                            </p:graphicEl>
                                          </p:spTgt>
                                        </p:tgtEl>
                                        <p:attrNameLst>
                                          <p:attrName>ppt_x</p:attrName>
                                        </p:attrNameLst>
                                      </p:cBhvr>
                                      <p:tavLst>
                                        <p:tav tm="0">
                                          <p:val>
                                            <p:strVal val="#ppt_x"/>
                                          </p:val>
                                        </p:tav>
                                        <p:tav tm="100000">
                                          <p:val>
                                            <p:strVal val="#ppt_x"/>
                                          </p:val>
                                        </p:tav>
                                      </p:tavLst>
                                    </p:anim>
                                    <p:anim calcmode="lin" valueType="num">
                                      <p:cBhvr>
                                        <p:cTn id="50" dur="1000" fill="hold"/>
                                        <p:tgtEl>
                                          <p:spTgt spid="2">
                                            <p:graphicEl>
                                              <a:dgm id="{B3F81399-52DF-4F92-8AD5-9BCAD42B1782}"/>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422CAE-C199-7086-855F-49E5FF56316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81B5B5-1BB1-7EA3-9FF3-A636DF8FD878}"/>
              </a:ext>
            </a:extLst>
          </p:cNvPr>
          <p:cNvSpPr>
            <a:spLocks noGrp="1"/>
          </p:cNvSpPr>
          <p:nvPr>
            <p:ph type="title"/>
          </p:nvPr>
        </p:nvSpPr>
        <p:spPr>
          <a:xfrm>
            <a:off x="498521" y="315048"/>
            <a:ext cx="12330000" cy="720000"/>
          </a:xfrm>
        </p:spPr>
        <p:txBody>
          <a:bodyPr/>
          <a:lstStyle/>
          <a:p>
            <a:r>
              <a:rPr lang="el-GR" dirty="0"/>
              <a:t>Σε αυτήν τη φάση του έργου…</a:t>
            </a:r>
          </a:p>
        </p:txBody>
      </p:sp>
      <p:sp>
        <p:nvSpPr>
          <p:cNvPr id="4" name="Text Placeholder 3">
            <a:extLst>
              <a:ext uri="{FF2B5EF4-FFF2-40B4-BE49-F238E27FC236}">
                <a16:creationId xmlns:a16="http://schemas.microsoft.com/office/drawing/2014/main" id="{BF90894D-BEDC-01A7-A7AA-322E331992E8}"/>
              </a:ext>
            </a:extLst>
          </p:cNvPr>
          <p:cNvSpPr>
            <a:spLocks noGrp="1"/>
          </p:cNvSpPr>
          <p:nvPr>
            <p:ph type="body" sz="quarter" idx="12"/>
          </p:nvPr>
        </p:nvSpPr>
        <p:spPr>
          <a:solidFill>
            <a:schemeClr val="accent3"/>
          </a:solidFill>
        </p:spPr>
        <p:txBody>
          <a:bodyPr/>
          <a:lstStyle/>
          <a:p>
            <a:r>
              <a:rPr lang="en-US" dirty="0"/>
              <a:t>Desk</a:t>
            </a:r>
            <a:r>
              <a:rPr lang="el-GR" dirty="0"/>
              <a:t> </a:t>
            </a:r>
            <a:r>
              <a:rPr lang="en-US" dirty="0"/>
              <a:t>research</a:t>
            </a:r>
            <a:r>
              <a:rPr lang="el-GR" dirty="0"/>
              <a:t> (επιτόπια έρευνα ανά χώρα)</a:t>
            </a:r>
          </a:p>
        </p:txBody>
      </p:sp>
      <p:sp>
        <p:nvSpPr>
          <p:cNvPr id="6" name="TextBox 5">
            <a:extLst>
              <a:ext uri="{FF2B5EF4-FFF2-40B4-BE49-F238E27FC236}">
                <a16:creationId xmlns:a16="http://schemas.microsoft.com/office/drawing/2014/main" id="{6749F411-290E-7522-9F5F-062B9C9F6498}"/>
              </a:ext>
            </a:extLst>
          </p:cNvPr>
          <p:cNvSpPr txBox="1"/>
          <p:nvPr/>
        </p:nvSpPr>
        <p:spPr>
          <a:xfrm>
            <a:off x="1793897" y="2174925"/>
            <a:ext cx="9739248" cy="4771756"/>
          </a:xfrm>
          <a:prstGeom prst="rect">
            <a:avLst/>
          </a:prstGeom>
          <a:noFill/>
        </p:spPr>
        <p:txBody>
          <a:bodyPr wrap="square">
            <a:spAutoFit/>
          </a:bodyPr>
          <a:lstStyle/>
          <a:p>
            <a:pPr marR="8060">
              <a:lnSpc>
                <a:spcPct val="200000"/>
              </a:lnSpc>
            </a:pPr>
            <a:r>
              <a:rPr lang="el-GR" sz="1400" b="1" i="0" u="none" strike="noStrike" baseline="0" dirty="0">
                <a:solidFill>
                  <a:srgbClr val="434243"/>
                </a:solidFill>
                <a:latin typeface="Calibri" panose="020F0502020204030204" pitchFamily="34" charset="0"/>
              </a:rPr>
              <a:t>Συλλογή δεδομένων</a:t>
            </a:r>
            <a:r>
              <a:rPr lang="en-US" sz="1400" b="0" i="0" u="none" strike="noStrike" baseline="0" dirty="0">
                <a:solidFill>
                  <a:srgbClr val="434243"/>
                </a:solidFill>
                <a:latin typeface="Calibri" panose="020F0502020204030204" pitchFamily="34" charset="0"/>
              </a:rPr>
              <a:t>:</a:t>
            </a:r>
            <a:r>
              <a:rPr lang="el-GR" sz="1400" b="0" i="0" u="none" strike="noStrike" baseline="0" dirty="0">
                <a:solidFill>
                  <a:srgbClr val="434243"/>
                </a:solidFill>
                <a:latin typeface="Calibri" panose="020F0502020204030204" pitchFamily="34" charset="0"/>
              </a:rPr>
              <a:t> πρωτογενείς και δευτερογενείς πηγές σχετικά με την τρέχουσα κατάσταση του κλάδου, το επίπεδο των επενδύσεων, το μέγεθος και την ανάπτυξη του εργατικού δυναμικού και τους τύπους των διαθέσιμων θέσεων εργασίας.</a:t>
            </a:r>
            <a:endParaRPr lang="en-US" sz="1400" b="0" i="0" u="none" strike="noStrike" baseline="0" dirty="0">
              <a:solidFill>
                <a:srgbClr val="434243"/>
              </a:solidFill>
              <a:latin typeface="Calibri" panose="020F0502020204030204" pitchFamily="34" charset="0"/>
            </a:endParaRPr>
          </a:p>
          <a:p>
            <a:pPr marR="8060">
              <a:lnSpc>
                <a:spcPct val="200000"/>
              </a:lnSpc>
            </a:pPr>
            <a:r>
              <a:rPr lang="en-US" sz="1400" b="1" i="0" u="none" strike="noStrike" baseline="0" dirty="0">
                <a:solidFill>
                  <a:srgbClr val="434243"/>
                </a:solidFill>
                <a:latin typeface="Calibri" panose="020F0502020204030204" pitchFamily="34" charset="0"/>
              </a:rPr>
              <a:t>Gap</a:t>
            </a:r>
            <a:r>
              <a:rPr lang="el-GR" sz="1400" b="1" i="0" u="none" strike="noStrike" baseline="0" dirty="0">
                <a:solidFill>
                  <a:srgbClr val="434243"/>
                </a:solidFill>
                <a:latin typeface="Calibri" panose="020F0502020204030204" pitchFamily="34" charset="0"/>
              </a:rPr>
              <a:t> </a:t>
            </a:r>
            <a:r>
              <a:rPr lang="en-US" sz="1400" b="1" i="0" u="none" strike="noStrike" baseline="0" dirty="0">
                <a:solidFill>
                  <a:srgbClr val="434243"/>
                </a:solidFill>
                <a:latin typeface="Calibri" panose="020F0502020204030204" pitchFamily="34" charset="0"/>
              </a:rPr>
              <a:t>analysis</a:t>
            </a:r>
            <a:r>
              <a:rPr lang="en-US" sz="1400" b="0" i="0" u="none" strike="noStrike" baseline="0" dirty="0">
                <a:solidFill>
                  <a:srgbClr val="434243"/>
                </a:solidFill>
                <a:latin typeface="Calibri" panose="020F0502020204030204" pitchFamily="34" charset="0"/>
              </a:rPr>
              <a:t>:</a:t>
            </a:r>
            <a:r>
              <a:rPr lang="el-GR" sz="1400" b="0" i="0" u="none" strike="noStrike" baseline="0" dirty="0">
                <a:solidFill>
                  <a:srgbClr val="434243"/>
                </a:solidFill>
                <a:latin typeface="Calibri" panose="020F0502020204030204" pitchFamily="34" charset="0"/>
              </a:rPr>
              <a:t> ανάλυση των σχετικών με τον κλάδο τάσεων, των δεξιοτήτων και των προσόντων και σύγκριση με την τρέχουσα κατάσταση σε κάθε χώρα.</a:t>
            </a:r>
            <a:endParaRPr lang="en-US" sz="1400" b="0" i="0" u="none" strike="noStrike" baseline="0" dirty="0">
              <a:solidFill>
                <a:srgbClr val="434243"/>
              </a:solidFill>
              <a:latin typeface="Calibri" panose="020F0502020204030204" pitchFamily="34" charset="0"/>
            </a:endParaRPr>
          </a:p>
          <a:p>
            <a:pPr marR="10290">
              <a:lnSpc>
                <a:spcPct val="200000"/>
              </a:lnSpc>
            </a:pPr>
            <a:r>
              <a:rPr lang="el-GR" sz="1400" b="1" i="0" u="none" strike="noStrike" baseline="0" dirty="0">
                <a:solidFill>
                  <a:srgbClr val="434243"/>
                </a:solidFill>
                <a:latin typeface="Calibri" panose="020F0502020204030204" pitchFamily="34" charset="0"/>
              </a:rPr>
              <a:t>Προσδιορισμός δεξιοτήτων</a:t>
            </a:r>
            <a:r>
              <a:rPr lang="en-US" sz="1400" b="0" i="0" u="none" strike="noStrike" baseline="0" dirty="0">
                <a:solidFill>
                  <a:srgbClr val="434243"/>
                </a:solidFill>
                <a:latin typeface="Calibri" panose="020F0502020204030204" pitchFamily="34" charset="0"/>
              </a:rPr>
              <a:t>:</a:t>
            </a:r>
            <a:r>
              <a:rPr lang="el-GR" sz="1400" b="0" i="0" u="none" strike="noStrike" baseline="0" dirty="0">
                <a:solidFill>
                  <a:srgbClr val="434243"/>
                </a:solidFill>
                <a:latin typeface="Calibri" panose="020F0502020204030204" pitchFamily="34" charset="0"/>
              </a:rPr>
              <a:t> προσδιορισμός τεχνικών και μη- τεχνικών δεξιοτήτων που απαιτούνται για τους διαφορετικούς ρόλους στον τομέα.</a:t>
            </a:r>
            <a:endParaRPr lang="en-US" sz="1400" b="0" i="0" u="none" strike="noStrike" baseline="0" dirty="0">
              <a:solidFill>
                <a:srgbClr val="434243"/>
              </a:solidFill>
              <a:latin typeface="Calibri" panose="020F0502020204030204" pitchFamily="34" charset="0"/>
            </a:endParaRPr>
          </a:p>
          <a:p>
            <a:pPr marR="8060">
              <a:lnSpc>
                <a:spcPct val="200000"/>
              </a:lnSpc>
            </a:pPr>
            <a:r>
              <a:rPr lang="el-GR" sz="1400" b="1" i="0" u="none" strike="noStrike" baseline="0" dirty="0">
                <a:solidFill>
                  <a:srgbClr val="434243"/>
                </a:solidFill>
                <a:latin typeface="Calibri" panose="020F0502020204030204" pitchFamily="34" charset="0"/>
              </a:rPr>
              <a:t>Ανάλυση προσφοράς σε επίπεδο </a:t>
            </a:r>
            <a:r>
              <a:rPr lang="el-GR" sz="1400" b="1" i="0" u="none" strike="noStrike" baseline="0" dirty="0" err="1">
                <a:solidFill>
                  <a:srgbClr val="434243"/>
                </a:solidFill>
                <a:latin typeface="Calibri" panose="020F0502020204030204" pitchFamily="34" charset="0"/>
              </a:rPr>
              <a:t>Ε.Ε.Κ</a:t>
            </a:r>
            <a:r>
              <a:rPr lang="el-GR" sz="1400" b="1" i="0" u="none" strike="noStrike" baseline="0" dirty="0">
                <a:solidFill>
                  <a:srgbClr val="434243"/>
                </a:solidFill>
                <a:latin typeface="Calibri" panose="020F0502020204030204" pitchFamily="34" charset="0"/>
              </a:rPr>
              <a:t>. και Τριτοβάθμιας</a:t>
            </a:r>
            <a:r>
              <a:rPr lang="el-GR" sz="1400" b="0" i="0" u="none" strike="noStrike" baseline="0" dirty="0">
                <a:solidFill>
                  <a:srgbClr val="434243"/>
                </a:solidFill>
                <a:latin typeface="Calibri" panose="020F0502020204030204" pitchFamily="34" charset="0"/>
              </a:rPr>
              <a:t>: προσδιορισμός της υφιστάμενης κατάστασης σε επίπεδο σπουδών σε </a:t>
            </a:r>
            <a:r>
              <a:rPr lang="el-GR" sz="1400" b="0" i="0" u="none" strike="noStrike" baseline="0" dirty="0" err="1">
                <a:solidFill>
                  <a:srgbClr val="434243"/>
                </a:solidFill>
                <a:latin typeface="Calibri" panose="020F0502020204030204" pitchFamily="34" charset="0"/>
              </a:rPr>
              <a:t>Ε.Ε.Κ</a:t>
            </a:r>
            <a:r>
              <a:rPr lang="el-GR" sz="1400" b="0" i="0" u="none" strike="noStrike" baseline="0" dirty="0">
                <a:solidFill>
                  <a:srgbClr val="434243"/>
                </a:solidFill>
                <a:latin typeface="Calibri" panose="020F0502020204030204" pitchFamily="34" charset="0"/>
              </a:rPr>
              <a:t>. και Τριτοβάθμια Εκπαίδευση, για να προετοιμαστεί η τρέχουσα και η προβλεπόμενη ζήτηση εργατικού δυναμικού.</a:t>
            </a:r>
            <a:endParaRPr lang="en-US" sz="1400" b="0" i="0" u="none" strike="noStrike" baseline="0" dirty="0">
              <a:solidFill>
                <a:srgbClr val="434243"/>
              </a:solidFill>
              <a:latin typeface="Calibri" panose="020F0502020204030204" pitchFamily="34" charset="0"/>
            </a:endParaRPr>
          </a:p>
          <a:p>
            <a:pPr marR="8060">
              <a:lnSpc>
                <a:spcPct val="200000"/>
              </a:lnSpc>
            </a:pPr>
            <a:r>
              <a:rPr lang="el-GR" sz="1400" b="1" i="0" u="none" strike="noStrike" baseline="0" dirty="0">
                <a:solidFill>
                  <a:srgbClr val="434243"/>
                </a:solidFill>
                <a:latin typeface="Calibri" panose="020F0502020204030204" pitchFamily="34" charset="0"/>
              </a:rPr>
              <a:t>Προκαταρκτικός προσδιορισμός στρατηγικών για την αντιμετώπιση των κενών που εντοπίστηκαν</a:t>
            </a:r>
            <a:r>
              <a:rPr lang="en-US" sz="1400" b="0" i="0" u="none" strike="noStrike" baseline="0" dirty="0">
                <a:solidFill>
                  <a:srgbClr val="434243"/>
                </a:solidFill>
                <a:latin typeface="Calibri" panose="020F0502020204030204" pitchFamily="34" charset="0"/>
              </a:rPr>
              <a:t>:</a:t>
            </a:r>
            <a:r>
              <a:rPr lang="el-GR" sz="1400" b="0" i="0" u="none" strike="noStrike" baseline="0" dirty="0">
                <a:solidFill>
                  <a:srgbClr val="434243"/>
                </a:solidFill>
                <a:latin typeface="Calibri" panose="020F0502020204030204" pitchFamily="34" charset="0"/>
              </a:rPr>
              <a:t> νέες προσφορές εκπαίδευσης και κατάρτισης, αναθεώρηση της τρέχουσας προσφοράς εκπαίδευσης και κατάρτισης, προώθηση της ποικιλομορφίας και της ένταξης, βέλτιστες πρακτικές από άλλες χώρες.</a:t>
            </a:r>
            <a:endParaRPr lang="el-GR" sz="1400" dirty="0"/>
          </a:p>
        </p:txBody>
      </p:sp>
      <p:pic>
        <p:nvPicPr>
          <p:cNvPr id="8" name="Graphic 7" descr="Map with pin with solid fill">
            <a:extLst>
              <a:ext uri="{FF2B5EF4-FFF2-40B4-BE49-F238E27FC236}">
                <a16:creationId xmlns:a16="http://schemas.microsoft.com/office/drawing/2014/main" id="{8102C69A-3A16-9529-588D-395BB55204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989785" y="1"/>
            <a:ext cx="1247984" cy="1247984"/>
          </a:xfrm>
          <a:prstGeom prst="rect">
            <a:avLst/>
          </a:prstGeom>
        </p:spPr>
      </p:pic>
      <p:pic>
        <p:nvPicPr>
          <p:cNvPr id="2" name="Picture 1">
            <a:extLst>
              <a:ext uri="{FF2B5EF4-FFF2-40B4-BE49-F238E27FC236}">
                <a16:creationId xmlns:a16="http://schemas.microsoft.com/office/drawing/2014/main" id="{59DA13EB-B24B-A5A6-5A52-0FF5DB54CC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33817" y="6199272"/>
            <a:ext cx="1301183" cy="1301183"/>
          </a:xfrm>
          <a:prstGeom prst="rect">
            <a:avLst/>
          </a:prstGeom>
        </p:spPr>
      </p:pic>
    </p:spTree>
    <p:extLst>
      <p:ext uri="{BB962C8B-B14F-4D97-AF65-F5344CB8AC3E}">
        <p14:creationId xmlns:p14="http://schemas.microsoft.com/office/powerpoint/2010/main" val="30985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BBC15B-E1FC-7D30-3DD9-E7D152BDFD49}"/>
              </a:ext>
            </a:extLst>
          </p:cNvPr>
          <p:cNvSpPr>
            <a:spLocks noGrp="1"/>
          </p:cNvSpPr>
          <p:nvPr>
            <p:ph type="title"/>
          </p:nvPr>
        </p:nvSpPr>
        <p:spPr>
          <a:xfrm>
            <a:off x="498521" y="315048"/>
            <a:ext cx="12330000" cy="720000"/>
          </a:xfrm>
        </p:spPr>
        <p:txBody>
          <a:bodyPr/>
          <a:lstStyle/>
          <a:p>
            <a:r>
              <a:rPr lang="el-GR" dirty="0"/>
              <a:t>Σε αυτήν τη φάση του έργου…</a:t>
            </a:r>
          </a:p>
        </p:txBody>
      </p:sp>
      <p:sp>
        <p:nvSpPr>
          <p:cNvPr id="4" name="Text Placeholder 3">
            <a:extLst>
              <a:ext uri="{FF2B5EF4-FFF2-40B4-BE49-F238E27FC236}">
                <a16:creationId xmlns:a16="http://schemas.microsoft.com/office/drawing/2014/main" id="{F9B4F194-5E31-6FDF-14D7-5E24E4B40B19}"/>
              </a:ext>
            </a:extLst>
          </p:cNvPr>
          <p:cNvSpPr>
            <a:spLocks noGrp="1"/>
          </p:cNvSpPr>
          <p:nvPr>
            <p:ph type="body" sz="quarter" idx="12"/>
          </p:nvPr>
        </p:nvSpPr>
        <p:spPr>
          <a:solidFill>
            <a:schemeClr val="accent3"/>
          </a:solidFill>
        </p:spPr>
        <p:txBody>
          <a:bodyPr/>
          <a:lstStyle/>
          <a:p>
            <a:r>
              <a:rPr lang="el-GR" dirty="0"/>
              <a:t>Εκπαιδευτικό Υλικό</a:t>
            </a:r>
          </a:p>
        </p:txBody>
      </p:sp>
      <p:sp>
        <p:nvSpPr>
          <p:cNvPr id="6" name="TextBox 5">
            <a:extLst>
              <a:ext uri="{FF2B5EF4-FFF2-40B4-BE49-F238E27FC236}">
                <a16:creationId xmlns:a16="http://schemas.microsoft.com/office/drawing/2014/main" id="{638642F5-A323-305F-BD4A-595220B3B000}"/>
              </a:ext>
            </a:extLst>
          </p:cNvPr>
          <p:cNvSpPr txBox="1"/>
          <p:nvPr/>
        </p:nvSpPr>
        <p:spPr>
          <a:xfrm>
            <a:off x="4883916" y="3053683"/>
            <a:ext cx="7944605" cy="2784737"/>
          </a:xfrm>
          <a:prstGeom prst="rect">
            <a:avLst/>
          </a:prstGeom>
          <a:noFill/>
        </p:spPr>
        <p:txBody>
          <a:bodyPr wrap="square">
            <a:spAutoFit/>
          </a:bodyPr>
          <a:lstStyle/>
          <a:p>
            <a:pPr marR="8060" algn="just">
              <a:lnSpc>
                <a:spcPct val="150000"/>
              </a:lnSpc>
            </a:pPr>
            <a:r>
              <a:rPr lang="el-GR" sz="1800" b="0" i="0" u="none" strike="noStrike" baseline="0" dirty="0">
                <a:solidFill>
                  <a:srgbClr val="434243"/>
                </a:solidFill>
                <a:latin typeface="Calibri" panose="020F0502020204030204" pitchFamily="34" charset="0"/>
              </a:rPr>
              <a:t>Ανάπτυξη </a:t>
            </a:r>
            <a:r>
              <a:rPr lang="el-GR" sz="1800" b="1" i="0" u="none" strike="noStrike" baseline="0" dirty="0">
                <a:solidFill>
                  <a:srgbClr val="434243"/>
                </a:solidFill>
                <a:latin typeface="Calibri" panose="020F0502020204030204" pitchFamily="34" charset="0"/>
              </a:rPr>
              <a:t>σχεδίου δράσης για τη διδασκαλία και τη μάθηση </a:t>
            </a:r>
            <a:r>
              <a:rPr lang="el-GR" sz="1800" b="0" i="0" u="none" strike="noStrike" baseline="0" dirty="0">
                <a:solidFill>
                  <a:srgbClr val="434243"/>
                </a:solidFill>
                <a:latin typeface="Calibri" panose="020F0502020204030204" pitchFamily="34" charset="0"/>
              </a:rPr>
              <a:t>με λεπτομερή προγραμματισμό των </a:t>
            </a:r>
            <a:r>
              <a:rPr lang="el-GR" sz="1800" b="1" i="0" u="none" strike="noStrike" baseline="0" dirty="0">
                <a:solidFill>
                  <a:srgbClr val="434243"/>
                </a:solidFill>
                <a:latin typeface="Calibri" panose="020F0502020204030204" pitchFamily="34" charset="0"/>
              </a:rPr>
              <a:t>δραστηριοτήτων</a:t>
            </a:r>
            <a:r>
              <a:rPr lang="el-GR" sz="1800" b="0" i="0" u="none" strike="noStrike" baseline="0" dirty="0">
                <a:solidFill>
                  <a:srgbClr val="434243"/>
                </a:solidFill>
                <a:latin typeface="Calibri" panose="020F0502020204030204" pitchFamily="34" charset="0"/>
              </a:rPr>
              <a:t> </a:t>
            </a:r>
            <a:r>
              <a:rPr lang="el-GR" sz="1800" b="1" i="0" u="none" strike="noStrike" baseline="0" dirty="0">
                <a:solidFill>
                  <a:srgbClr val="434243"/>
                </a:solidFill>
                <a:latin typeface="Calibri" panose="020F0502020204030204" pitchFamily="34" charset="0"/>
              </a:rPr>
              <a:t>διδασκαλίας</a:t>
            </a:r>
            <a:r>
              <a:rPr lang="el-GR" sz="1800" b="0" i="0" u="none" strike="noStrike" baseline="0" dirty="0">
                <a:solidFill>
                  <a:srgbClr val="434243"/>
                </a:solidFill>
                <a:latin typeface="Calibri" panose="020F0502020204030204" pitchFamily="34" charset="0"/>
              </a:rPr>
              <a:t> και </a:t>
            </a:r>
            <a:r>
              <a:rPr lang="el-GR" sz="1800" b="1" i="0" u="none" strike="noStrike" baseline="0" dirty="0">
                <a:solidFill>
                  <a:srgbClr val="434243"/>
                </a:solidFill>
                <a:latin typeface="Calibri" panose="020F0502020204030204" pitchFamily="34" charset="0"/>
              </a:rPr>
              <a:t>μάθησης</a:t>
            </a:r>
            <a:r>
              <a:rPr lang="el-GR" sz="1800" b="0" i="0" u="none" strike="noStrike" baseline="0" dirty="0">
                <a:solidFill>
                  <a:srgbClr val="434243"/>
                </a:solidFill>
                <a:latin typeface="Calibri" panose="020F0502020204030204" pitchFamily="34" charset="0"/>
              </a:rPr>
              <a:t> που θα αναπτυχθούν σε </a:t>
            </a:r>
            <a:r>
              <a:rPr lang="el-GR" sz="1800" b="1" i="0" u="none" strike="noStrike" baseline="0" dirty="0">
                <a:solidFill>
                  <a:srgbClr val="434243"/>
                </a:solidFill>
                <a:latin typeface="Calibri" panose="020F0502020204030204" pitchFamily="34" charset="0"/>
              </a:rPr>
              <a:t>επίπεδο </a:t>
            </a:r>
            <a:r>
              <a:rPr lang="el-GR" sz="1800" b="1" i="0" u="none" strike="noStrike" baseline="0" dirty="0" err="1">
                <a:solidFill>
                  <a:srgbClr val="434243"/>
                </a:solidFill>
                <a:latin typeface="Calibri" panose="020F0502020204030204" pitchFamily="34" charset="0"/>
              </a:rPr>
              <a:t>CoVE</a:t>
            </a:r>
            <a:r>
              <a:rPr lang="el-GR" sz="1800" b="1" i="0" u="none" strike="noStrike" baseline="0" dirty="0">
                <a:solidFill>
                  <a:srgbClr val="434243"/>
                </a:solidFill>
                <a:latin typeface="Calibri" panose="020F0502020204030204" pitchFamily="34" charset="0"/>
              </a:rPr>
              <a:t> </a:t>
            </a:r>
            <a:r>
              <a:rPr lang="el-GR" sz="1800" b="0" i="0" u="none" strike="noStrike" baseline="0" dirty="0">
                <a:solidFill>
                  <a:srgbClr val="434243"/>
                </a:solidFill>
                <a:latin typeface="Calibri" panose="020F0502020204030204" pitchFamily="34" charset="0"/>
              </a:rPr>
              <a:t>και διακρατικό. </a:t>
            </a:r>
          </a:p>
          <a:p>
            <a:pPr marR="8060" algn="just">
              <a:lnSpc>
                <a:spcPct val="150000"/>
              </a:lnSpc>
            </a:pPr>
            <a:endParaRPr lang="en-US" sz="1800" b="0" i="0" u="none" strike="noStrike" baseline="0" dirty="0">
              <a:solidFill>
                <a:srgbClr val="434243"/>
              </a:solidFill>
              <a:latin typeface="Calibri" panose="020F0502020204030204" pitchFamily="34" charset="0"/>
            </a:endParaRPr>
          </a:p>
          <a:p>
            <a:pPr marR="8060" algn="just">
              <a:lnSpc>
                <a:spcPct val="200000"/>
              </a:lnSpc>
            </a:pPr>
            <a:r>
              <a:rPr lang="el-GR" sz="1800" b="1" dirty="0"/>
              <a:t>Ανάπτυξη νέων προγραμμάτων σπουδών</a:t>
            </a:r>
            <a:r>
              <a:rPr lang="el-GR" sz="1800" dirty="0"/>
              <a:t> και </a:t>
            </a:r>
            <a:r>
              <a:rPr lang="el-GR" sz="1800" b="1" dirty="0"/>
              <a:t>προσόντων </a:t>
            </a:r>
            <a:r>
              <a:rPr lang="el-GR" sz="1800" b="1" dirty="0" err="1"/>
              <a:t>Ε.Ε.Κ</a:t>
            </a:r>
            <a:r>
              <a:rPr lang="el-GR" sz="1800" b="1" dirty="0"/>
              <a:t>.</a:t>
            </a:r>
            <a:r>
              <a:rPr lang="el-GR" sz="1800" dirty="0"/>
              <a:t>, καθώς και </a:t>
            </a:r>
            <a:r>
              <a:rPr lang="el-GR" sz="1800" b="1" dirty="0"/>
              <a:t>αναθεώρηση</a:t>
            </a:r>
            <a:r>
              <a:rPr lang="el-GR" sz="1800" dirty="0"/>
              <a:t> και </a:t>
            </a:r>
            <a:r>
              <a:rPr lang="el-GR" sz="1800" b="1" dirty="0"/>
              <a:t>ενημέρωση</a:t>
            </a:r>
            <a:r>
              <a:rPr lang="el-GR" sz="1800" dirty="0"/>
              <a:t> </a:t>
            </a:r>
            <a:r>
              <a:rPr lang="el-GR" sz="1800" b="1" dirty="0"/>
              <a:t>υφιστάμενων</a:t>
            </a:r>
            <a:r>
              <a:rPr lang="el-GR" sz="1800" dirty="0"/>
              <a:t> </a:t>
            </a:r>
            <a:r>
              <a:rPr lang="el-GR" sz="1800" b="1" dirty="0"/>
              <a:t>προγραμμάτων σπουδών</a:t>
            </a:r>
            <a:r>
              <a:rPr lang="el-GR" sz="1800" dirty="0"/>
              <a:t>.</a:t>
            </a:r>
          </a:p>
        </p:txBody>
      </p:sp>
      <p:pic>
        <p:nvPicPr>
          <p:cNvPr id="12" name="Graphic 11" descr="Playbook with solid fill">
            <a:extLst>
              <a:ext uri="{FF2B5EF4-FFF2-40B4-BE49-F238E27FC236}">
                <a16:creationId xmlns:a16="http://schemas.microsoft.com/office/drawing/2014/main" id="{AB8F01E2-FA1B-75B1-57B9-7CA2ED5D37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85126" y="3053683"/>
            <a:ext cx="1725685" cy="1725685"/>
          </a:xfrm>
          <a:prstGeom prst="rect">
            <a:avLst/>
          </a:prstGeom>
        </p:spPr>
      </p:pic>
      <p:pic>
        <p:nvPicPr>
          <p:cNvPr id="14" name="Graphic 13" descr="Teacher with solid fill">
            <a:extLst>
              <a:ext uri="{FF2B5EF4-FFF2-40B4-BE49-F238E27FC236}">
                <a16:creationId xmlns:a16="http://schemas.microsoft.com/office/drawing/2014/main" id="{00B711D1-BBD0-5B63-F59E-32A78158B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618056" y="4446051"/>
            <a:ext cx="1725685" cy="1725685"/>
          </a:xfrm>
          <a:prstGeom prst="rect">
            <a:avLst/>
          </a:prstGeom>
        </p:spPr>
      </p:pic>
      <p:pic>
        <p:nvPicPr>
          <p:cNvPr id="15" name="Picture 14">
            <a:extLst>
              <a:ext uri="{FF2B5EF4-FFF2-40B4-BE49-F238E27FC236}">
                <a16:creationId xmlns:a16="http://schemas.microsoft.com/office/drawing/2014/main" id="{9B7591CA-92B6-342B-7F08-2C53B0B977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033817" y="6199272"/>
            <a:ext cx="1301183" cy="1301183"/>
          </a:xfrm>
          <a:prstGeom prst="rect">
            <a:avLst/>
          </a:prstGeom>
        </p:spPr>
      </p:pic>
    </p:spTree>
    <p:extLst>
      <p:ext uri="{BB962C8B-B14F-4D97-AF65-F5344CB8AC3E}">
        <p14:creationId xmlns:p14="http://schemas.microsoft.com/office/powerpoint/2010/main" val="272853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B9D8C-0517-830C-226B-AC2D940CAD7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09BA226-B98B-3482-9928-515DFAE252A5}"/>
              </a:ext>
            </a:extLst>
          </p:cNvPr>
          <p:cNvSpPr>
            <a:spLocks noGrp="1"/>
          </p:cNvSpPr>
          <p:nvPr>
            <p:ph type="title"/>
          </p:nvPr>
        </p:nvSpPr>
        <p:spPr>
          <a:xfrm>
            <a:off x="498521" y="315048"/>
            <a:ext cx="12330000" cy="720000"/>
          </a:xfrm>
        </p:spPr>
        <p:txBody>
          <a:bodyPr/>
          <a:lstStyle/>
          <a:p>
            <a:r>
              <a:rPr lang="en-US" dirty="0" err="1"/>
              <a:t>SHOREWINNER</a:t>
            </a:r>
            <a:r>
              <a:rPr lang="en-US" dirty="0"/>
              <a:t> CoP</a:t>
            </a:r>
            <a:endParaRPr lang="el-GR" dirty="0"/>
          </a:p>
        </p:txBody>
      </p:sp>
      <p:sp>
        <p:nvSpPr>
          <p:cNvPr id="4" name="Text Placeholder 3">
            <a:extLst>
              <a:ext uri="{FF2B5EF4-FFF2-40B4-BE49-F238E27FC236}">
                <a16:creationId xmlns:a16="http://schemas.microsoft.com/office/drawing/2014/main" id="{4B239A7A-C1C6-D695-0B2E-14719AAE9838}"/>
              </a:ext>
            </a:extLst>
          </p:cNvPr>
          <p:cNvSpPr>
            <a:spLocks noGrp="1"/>
          </p:cNvSpPr>
          <p:nvPr>
            <p:ph type="body" sz="quarter" idx="12"/>
          </p:nvPr>
        </p:nvSpPr>
        <p:spPr>
          <a:solidFill>
            <a:schemeClr val="accent3"/>
          </a:solidFill>
        </p:spPr>
        <p:txBody>
          <a:bodyPr/>
          <a:lstStyle/>
          <a:p>
            <a:r>
              <a:rPr lang="el-GR" dirty="0"/>
              <a:t>Κοινότητα Πρακτικής – </a:t>
            </a:r>
            <a:r>
              <a:rPr lang="en-US" dirty="0"/>
              <a:t>Community of Practice</a:t>
            </a:r>
            <a:endParaRPr lang="el-GR" dirty="0"/>
          </a:p>
        </p:txBody>
      </p:sp>
      <p:sp>
        <p:nvSpPr>
          <p:cNvPr id="6" name="TextBox 5">
            <a:extLst>
              <a:ext uri="{FF2B5EF4-FFF2-40B4-BE49-F238E27FC236}">
                <a16:creationId xmlns:a16="http://schemas.microsoft.com/office/drawing/2014/main" id="{512F2396-E7C4-9983-CCF9-A8AF3DEE4983}"/>
              </a:ext>
            </a:extLst>
          </p:cNvPr>
          <p:cNvSpPr txBox="1"/>
          <p:nvPr/>
        </p:nvSpPr>
        <p:spPr>
          <a:xfrm>
            <a:off x="496980" y="2344678"/>
            <a:ext cx="12331541" cy="3373359"/>
          </a:xfrm>
          <a:prstGeom prst="rect">
            <a:avLst/>
          </a:prstGeom>
          <a:noFill/>
        </p:spPr>
        <p:txBody>
          <a:bodyPr wrap="square">
            <a:spAutoFit/>
          </a:bodyPr>
          <a:lstStyle/>
          <a:p>
            <a:pPr marR="8060" algn="just">
              <a:lnSpc>
                <a:spcPct val="150000"/>
              </a:lnSpc>
            </a:pPr>
            <a:r>
              <a:rPr lang="el-GR" sz="1800" b="0" i="0" u="none" strike="noStrike" baseline="0" dirty="0">
                <a:solidFill>
                  <a:srgbClr val="434243"/>
                </a:solidFill>
                <a:latin typeface="Calibri" panose="020F0502020204030204" pitchFamily="34" charset="0"/>
              </a:rPr>
              <a:t>Η </a:t>
            </a:r>
            <a:r>
              <a:rPr lang="el-GR" sz="1800" b="1" i="0" u="none" strike="noStrike" baseline="0" dirty="0">
                <a:solidFill>
                  <a:srgbClr val="434243"/>
                </a:solidFill>
                <a:latin typeface="Calibri" panose="020F0502020204030204" pitchFamily="34" charset="0"/>
              </a:rPr>
              <a:t>Κοινότητα Πρακτικής </a:t>
            </a:r>
            <a:r>
              <a:rPr lang="en-US" sz="1800" b="1" i="0" u="none" strike="noStrike" baseline="0" dirty="0">
                <a:solidFill>
                  <a:srgbClr val="434243"/>
                </a:solidFill>
                <a:latin typeface="Calibri" panose="020F0502020204030204" pitchFamily="34" charset="0"/>
              </a:rPr>
              <a:t>(CoP) </a:t>
            </a:r>
            <a:r>
              <a:rPr lang="el-GR" sz="1800" b="0" i="0" u="none" strike="noStrike" baseline="0" dirty="0">
                <a:solidFill>
                  <a:srgbClr val="434243"/>
                </a:solidFill>
                <a:latin typeface="Calibri" panose="020F0502020204030204" pitchFamily="34" charset="0"/>
              </a:rPr>
              <a:t>είναι μία </a:t>
            </a:r>
            <a:r>
              <a:rPr lang="el-GR" sz="1800" b="1" i="0" u="none" strike="noStrike" baseline="0" dirty="0">
                <a:solidFill>
                  <a:srgbClr val="434243"/>
                </a:solidFill>
                <a:latin typeface="Calibri" panose="020F0502020204030204" pitchFamily="34" charset="0"/>
              </a:rPr>
              <a:t>Ευρωπαϊκή Συμμαχία </a:t>
            </a:r>
            <a:r>
              <a:rPr lang="el-GR" sz="1800" b="0" i="0" u="none" strike="noStrike" baseline="0" dirty="0">
                <a:solidFill>
                  <a:srgbClr val="434243"/>
                </a:solidFill>
                <a:latin typeface="Calibri" panose="020F0502020204030204" pitchFamily="34" charset="0"/>
              </a:rPr>
              <a:t>για </a:t>
            </a:r>
            <a:r>
              <a:rPr lang="el-GR" sz="1800" b="1" i="0" u="none" strike="noStrike" baseline="0" dirty="0">
                <a:solidFill>
                  <a:srgbClr val="434243"/>
                </a:solidFill>
                <a:latin typeface="Calibri" panose="020F0502020204030204" pitchFamily="34" charset="0"/>
              </a:rPr>
              <a:t>Μαθητείες/ Πρακτικές Ασκήσεις</a:t>
            </a:r>
            <a:r>
              <a:rPr lang="el-GR" sz="1800" b="0" i="0" u="none" strike="noStrike" baseline="0" dirty="0">
                <a:solidFill>
                  <a:srgbClr val="434243"/>
                </a:solidFill>
                <a:latin typeface="Calibri" panose="020F0502020204030204" pitchFamily="34" charset="0"/>
              </a:rPr>
              <a:t>, ένα συνεργατικό </a:t>
            </a:r>
            <a:r>
              <a:rPr lang="el-GR" sz="1800" b="1" i="0" u="none" strike="noStrike" baseline="0" dirty="0">
                <a:solidFill>
                  <a:srgbClr val="434243"/>
                </a:solidFill>
                <a:latin typeface="Calibri" panose="020F0502020204030204" pitchFamily="34" charset="0"/>
              </a:rPr>
              <a:t>δίκτυο</a:t>
            </a:r>
            <a:r>
              <a:rPr lang="el-GR" sz="1800" b="0" i="0" u="none" strike="noStrike" baseline="0" dirty="0">
                <a:solidFill>
                  <a:srgbClr val="434243"/>
                </a:solidFill>
                <a:latin typeface="Calibri" panose="020F0502020204030204" pitchFamily="34" charset="0"/>
              </a:rPr>
              <a:t> που στοχεύει στην προώθηση της βιομηχανίας Ανανεώσιμων Πηγών Ενέργειας (</a:t>
            </a:r>
            <a:r>
              <a:rPr lang="el-GR" sz="1800" b="0" i="0" u="none" strike="noStrike" baseline="0" dirty="0" err="1">
                <a:solidFill>
                  <a:srgbClr val="434243"/>
                </a:solidFill>
                <a:latin typeface="Calibri" panose="020F0502020204030204" pitchFamily="34" charset="0"/>
              </a:rPr>
              <a:t>ORE</a:t>
            </a:r>
            <a:r>
              <a:rPr lang="el-GR" sz="1800" b="0" i="0" u="none" strike="noStrike" baseline="0" dirty="0">
                <a:solidFill>
                  <a:srgbClr val="434243"/>
                </a:solidFill>
                <a:latin typeface="Calibri" panose="020F0502020204030204" pitchFamily="34" charset="0"/>
              </a:rPr>
              <a:t>). </a:t>
            </a:r>
            <a:r>
              <a:rPr lang="el-GR" sz="1800" dirty="0">
                <a:solidFill>
                  <a:srgbClr val="434243"/>
                </a:solidFill>
                <a:latin typeface="Calibri" panose="020F0502020204030204" pitchFamily="34" charset="0"/>
              </a:rPr>
              <a:t>Επιπλέον, ενισχύει</a:t>
            </a:r>
            <a:r>
              <a:rPr lang="el-GR" sz="1800" b="0" i="0" u="none" strike="noStrike" baseline="0" dirty="0">
                <a:solidFill>
                  <a:srgbClr val="434243"/>
                </a:solidFill>
                <a:latin typeface="Calibri" panose="020F0502020204030204" pitchFamily="34" charset="0"/>
              </a:rPr>
              <a:t> την </a:t>
            </a:r>
            <a:r>
              <a:rPr lang="el-GR" sz="1800" b="1" i="0" u="none" strike="noStrike" baseline="0" dirty="0">
                <a:solidFill>
                  <a:srgbClr val="434243"/>
                </a:solidFill>
                <a:latin typeface="Calibri" panose="020F0502020204030204" pitchFamily="34" charset="0"/>
              </a:rPr>
              <a:t>εκπαίδευση</a:t>
            </a:r>
            <a:r>
              <a:rPr lang="el-GR" sz="1800" b="0" i="0" u="none" strike="noStrike" baseline="0" dirty="0">
                <a:solidFill>
                  <a:srgbClr val="434243"/>
                </a:solidFill>
                <a:latin typeface="Calibri" panose="020F0502020204030204" pitchFamily="34" charset="0"/>
              </a:rPr>
              <a:t>, την </a:t>
            </a:r>
            <a:r>
              <a:rPr lang="el-GR" sz="1800" b="1" i="0" u="none" strike="noStrike" baseline="0" dirty="0">
                <a:solidFill>
                  <a:srgbClr val="434243"/>
                </a:solidFill>
                <a:latin typeface="Calibri" panose="020F0502020204030204" pitchFamily="34" charset="0"/>
              </a:rPr>
              <a:t>καινοτομία</a:t>
            </a:r>
            <a:r>
              <a:rPr lang="el-GR" sz="1800" b="0" i="0" u="none" strike="noStrike" baseline="0" dirty="0">
                <a:solidFill>
                  <a:srgbClr val="434243"/>
                </a:solidFill>
                <a:latin typeface="Calibri" panose="020F0502020204030204" pitchFamily="34" charset="0"/>
              </a:rPr>
              <a:t> και την </a:t>
            </a:r>
            <a:r>
              <a:rPr lang="el-GR" sz="1800" b="1" i="0" u="none" strike="noStrike" baseline="0" dirty="0">
                <a:solidFill>
                  <a:srgbClr val="434243"/>
                </a:solidFill>
                <a:latin typeface="Calibri" panose="020F0502020204030204" pitchFamily="34" charset="0"/>
              </a:rPr>
              <a:t>προώθηση βέλτιστων πρακτικών </a:t>
            </a:r>
            <a:r>
              <a:rPr lang="el-GR" sz="1800" b="0" i="0" u="none" strike="noStrike" baseline="0" dirty="0">
                <a:solidFill>
                  <a:srgbClr val="434243"/>
                </a:solidFill>
                <a:latin typeface="Calibri" panose="020F0502020204030204" pitchFamily="34" charset="0"/>
              </a:rPr>
              <a:t>μεταξύ των μελών της.</a:t>
            </a:r>
          </a:p>
          <a:p>
            <a:pPr marR="8060" algn="just">
              <a:lnSpc>
                <a:spcPct val="150000"/>
              </a:lnSpc>
            </a:pPr>
            <a:endParaRPr lang="en-US" sz="1800" b="0" i="0" u="none" strike="noStrike" baseline="0" dirty="0">
              <a:solidFill>
                <a:srgbClr val="434243"/>
              </a:solidFill>
              <a:latin typeface="Calibri" panose="020F0502020204030204" pitchFamily="34" charset="0"/>
            </a:endParaRPr>
          </a:p>
          <a:p>
            <a:pPr marR="148490" algn="just">
              <a:lnSpc>
                <a:spcPct val="150000"/>
              </a:lnSpc>
            </a:pPr>
            <a:r>
              <a:rPr lang="el-GR" sz="1800" b="0" i="0" u="none" strike="noStrike" baseline="0" dirty="0">
                <a:solidFill>
                  <a:srgbClr val="434243"/>
                </a:solidFill>
                <a:latin typeface="Calibri" panose="020F0502020204030204" pitchFamily="34" charset="0"/>
              </a:rPr>
              <a:t>Η </a:t>
            </a:r>
            <a:r>
              <a:rPr lang="el-GR" sz="1800" b="0" i="0" u="none" strike="noStrike" baseline="0" dirty="0" err="1">
                <a:solidFill>
                  <a:srgbClr val="434243"/>
                </a:solidFill>
                <a:latin typeface="Calibri" panose="020F0502020204030204" pitchFamily="34" charset="0"/>
              </a:rPr>
              <a:t>ShoreWinner</a:t>
            </a:r>
            <a:r>
              <a:rPr lang="el-GR" sz="1800" b="0" i="0" u="none" strike="noStrike" baseline="0" dirty="0">
                <a:solidFill>
                  <a:srgbClr val="434243"/>
                </a:solidFill>
                <a:latin typeface="Calibri" panose="020F0502020204030204" pitchFamily="34" charset="0"/>
              </a:rPr>
              <a:t> </a:t>
            </a:r>
            <a:r>
              <a:rPr lang="el-GR" sz="1800" b="0" i="0" u="none" strike="noStrike" baseline="0" dirty="0" err="1">
                <a:solidFill>
                  <a:srgbClr val="434243"/>
                </a:solidFill>
                <a:latin typeface="Calibri" panose="020F0502020204030204" pitchFamily="34" charset="0"/>
              </a:rPr>
              <a:t>CoP</a:t>
            </a:r>
            <a:r>
              <a:rPr lang="el-GR" sz="1800" b="0" i="0" u="none" strike="noStrike" baseline="0" dirty="0">
                <a:solidFill>
                  <a:srgbClr val="434243"/>
                </a:solidFill>
                <a:latin typeface="Calibri" panose="020F0502020204030204" pitchFamily="34" charset="0"/>
              </a:rPr>
              <a:t> προσφέρει</a:t>
            </a:r>
            <a:r>
              <a:rPr lang="en-US" sz="1800" b="0" i="0" u="none" strike="noStrike" baseline="0" dirty="0">
                <a:solidFill>
                  <a:srgbClr val="434243"/>
                </a:solidFill>
                <a:latin typeface="Calibri" panose="020F0502020204030204" pitchFamily="34" charset="0"/>
              </a:rPr>
              <a:t>:</a:t>
            </a:r>
          </a:p>
          <a:p>
            <a:pPr marL="285750" marR="0" indent="-285750" algn="just">
              <a:lnSpc>
                <a:spcPct val="150000"/>
              </a:lnSpc>
              <a:buFont typeface="Arial" panose="020B0604020202020204" pitchFamily="34" charset="0"/>
              <a:buChar char="•"/>
            </a:pPr>
            <a:r>
              <a:rPr lang="el-GR" sz="1800" b="0" i="0" u="none" strike="noStrike" baseline="0" dirty="0">
                <a:solidFill>
                  <a:srgbClr val="434243"/>
                </a:solidFill>
                <a:latin typeface="Calibri" panose="020F0502020204030204" pitchFamily="34" charset="0"/>
              </a:rPr>
              <a:t>Συμμετοχή σε εθνικές και </a:t>
            </a:r>
            <a:r>
              <a:rPr lang="el-GR" sz="1800" b="1" i="0" u="none" strike="noStrike" baseline="0" dirty="0">
                <a:solidFill>
                  <a:srgbClr val="434243"/>
                </a:solidFill>
                <a:latin typeface="Calibri" panose="020F0502020204030204" pitchFamily="34" charset="0"/>
              </a:rPr>
              <a:t>διεθνείς εκδηλώσεις</a:t>
            </a:r>
          </a:p>
          <a:p>
            <a:pPr marL="285750" marR="0" indent="-285750" algn="just">
              <a:lnSpc>
                <a:spcPct val="150000"/>
              </a:lnSpc>
              <a:buFont typeface="Arial" panose="020B0604020202020204" pitchFamily="34" charset="0"/>
              <a:buChar char="•"/>
            </a:pPr>
            <a:r>
              <a:rPr lang="el-GR" sz="1800" b="1" i="0" u="none" strike="noStrike" baseline="0" dirty="0">
                <a:solidFill>
                  <a:srgbClr val="434243"/>
                </a:solidFill>
                <a:latin typeface="Calibri" panose="020F0502020204030204" pitchFamily="34" charset="0"/>
              </a:rPr>
              <a:t>Πρόσβαση</a:t>
            </a:r>
            <a:r>
              <a:rPr lang="el-GR" sz="1800" b="0" i="0" u="none" strike="noStrike" baseline="0" dirty="0">
                <a:solidFill>
                  <a:srgbClr val="434243"/>
                </a:solidFill>
                <a:latin typeface="Calibri" panose="020F0502020204030204" pitchFamily="34" charset="0"/>
              </a:rPr>
              <a:t> σε τεχνικά έγγραφα και εκπαιδευτικούς πόρους (ευρωπαϊκό επίπεδο)</a:t>
            </a:r>
            <a:endParaRPr lang="en-US" sz="1800" b="0" i="0" u="none" strike="noStrike" baseline="0" dirty="0">
              <a:solidFill>
                <a:srgbClr val="434243"/>
              </a:solidFill>
              <a:latin typeface="Calibri" panose="020F0502020204030204" pitchFamily="34" charset="0"/>
            </a:endParaRPr>
          </a:p>
          <a:p>
            <a:pPr marL="285750" marR="0" indent="-285750" algn="just">
              <a:lnSpc>
                <a:spcPct val="150000"/>
              </a:lnSpc>
              <a:buFont typeface="Arial" panose="020B0604020202020204" pitchFamily="34" charset="0"/>
              <a:buChar char="•"/>
            </a:pPr>
            <a:r>
              <a:rPr lang="el-GR" sz="1800" b="1" i="0" u="none" strike="noStrike" baseline="0" dirty="0">
                <a:solidFill>
                  <a:srgbClr val="434243"/>
                </a:solidFill>
                <a:latin typeface="Calibri" panose="020F0502020204030204" pitchFamily="34" charset="0"/>
              </a:rPr>
              <a:t>Ευκαιρίες</a:t>
            </a:r>
            <a:r>
              <a:rPr lang="el-GR" sz="1800" b="0" i="0" u="none" strike="noStrike" baseline="0" dirty="0">
                <a:solidFill>
                  <a:srgbClr val="434243"/>
                </a:solidFill>
                <a:latin typeface="Calibri" panose="020F0502020204030204" pitchFamily="34" charset="0"/>
              </a:rPr>
              <a:t> για διεθνή εκπαίδευση, μαθήματα και εργασία στο πεδίο</a:t>
            </a:r>
            <a:endParaRPr lang="en-US" sz="1800" dirty="0">
              <a:solidFill>
                <a:srgbClr val="434243"/>
              </a:solidFill>
              <a:latin typeface="Calibri" panose="020F0502020204030204" pitchFamily="34" charset="0"/>
            </a:endParaRPr>
          </a:p>
        </p:txBody>
      </p:sp>
      <p:pic>
        <p:nvPicPr>
          <p:cNvPr id="2" name="Picture 1">
            <a:extLst>
              <a:ext uri="{FF2B5EF4-FFF2-40B4-BE49-F238E27FC236}">
                <a16:creationId xmlns:a16="http://schemas.microsoft.com/office/drawing/2014/main" id="{919AE89D-0697-869D-7077-F422C43002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033817" y="6199272"/>
            <a:ext cx="1301183" cy="1301183"/>
          </a:xfrm>
          <a:prstGeom prst="rect">
            <a:avLst/>
          </a:prstGeom>
        </p:spPr>
      </p:pic>
      <p:pic>
        <p:nvPicPr>
          <p:cNvPr id="7" name="Picture 6">
            <a:extLst>
              <a:ext uri="{FF2B5EF4-FFF2-40B4-BE49-F238E27FC236}">
                <a16:creationId xmlns:a16="http://schemas.microsoft.com/office/drawing/2014/main" id="{BDDEAD91-5110-312A-FB01-1C3DEF565420}"/>
              </a:ext>
            </a:extLst>
          </p:cNvPr>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10010151" y="3752850"/>
            <a:ext cx="1839064" cy="244133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093681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1000"/>
                                        <p:tgtEl>
                                          <p:spTgt spid="6">
                                            <p:txEl>
                                              <p:pRg st="2" end="2"/>
                                            </p:txEl>
                                          </p:spTgt>
                                        </p:tgtEl>
                                      </p:cBhvr>
                                    </p:animEffect>
                                    <p:anim calcmode="lin" valueType="num">
                                      <p:cBhvr>
                                        <p:cTn id="8"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fade">
                                      <p:cBhvr>
                                        <p:cTn id="12" dur="1000"/>
                                        <p:tgtEl>
                                          <p:spTgt spid="6">
                                            <p:txEl>
                                              <p:pRg st="3" end="3"/>
                                            </p:txEl>
                                          </p:spTgt>
                                        </p:tgtEl>
                                      </p:cBhvr>
                                    </p:animEffect>
                                    <p:anim calcmode="lin" valueType="num">
                                      <p:cBhvr>
                                        <p:cTn id="13"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1000"/>
                                        <p:tgtEl>
                                          <p:spTgt spid="6">
                                            <p:txEl>
                                              <p:pRg st="4" end="4"/>
                                            </p:txEl>
                                          </p:spTgt>
                                        </p:tgtEl>
                                      </p:cBhvr>
                                    </p:animEffect>
                                    <p:anim calcmode="lin" valueType="num">
                                      <p:cBhvr>
                                        <p:cTn id="1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1000"/>
                                        <p:tgtEl>
                                          <p:spTgt spid="6">
                                            <p:txEl>
                                              <p:pRg st="5" end="5"/>
                                            </p:txEl>
                                          </p:spTgt>
                                        </p:tgtEl>
                                      </p:cBhvr>
                                    </p:animEffect>
                                    <p:anim calcmode="lin" valueType="num">
                                      <p:cBhvr>
                                        <p:cTn id="2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40EE8-3D07-0B82-5397-B2EF2B64C4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A1E4311-5B04-5AE5-8B57-98B439615E95}"/>
              </a:ext>
            </a:extLst>
          </p:cNvPr>
          <p:cNvSpPr>
            <a:spLocks noGrp="1"/>
          </p:cNvSpPr>
          <p:nvPr>
            <p:ph type="title"/>
          </p:nvPr>
        </p:nvSpPr>
        <p:spPr>
          <a:xfrm>
            <a:off x="498521" y="315048"/>
            <a:ext cx="12330000" cy="720000"/>
          </a:xfrm>
        </p:spPr>
        <p:txBody>
          <a:bodyPr/>
          <a:lstStyle/>
          <a:p>
            <a:r>
              <a:rPr lang="en-US" dirty="0" err="1"/>
              <a:t>SHOREWINNER</a:t>
            </a:r>
            <a:r>
              <a:rPr lang="en-US" dirty="0"/>
              <a:t> CoP</a:t>
            </a:r>
            <a:endParaRPr lang="el-GR" dirty="0"/>
          </a:p>
        </p:txBody>
      </p:sp>
      <p:sp>
        <p:nvSpPr>
          <p:cNvPr id="4" name="Text Placeholder 3">
            <a:extLst>
              <a:ext uri="{FF2B5EF4-FFF2-40B4-BE49-F238E27FC236}">
                <a16:creationId xmlns:a16="http://schemas.microsoft.com/office/drawing/2014/main" id="{98137412-1EFC-8123-4342-04831B149C35}"/>
              </a:ext>
            </a:extLst>
          </p:cNvPr>
          <p:cNvSpPr>
            <a:spLocks noGrp="1"/>
          </p:cNvSpPr>
          <p:nvPr>
            <p:ph type="body" sz="quarter" idx="12"/>
          </p:nvPr>
        </p:nvSpPr>
        <p:spPr>
          <a:solidFill>
            <a:schemeClr val="accent3"/>
          </a:solidFill>
        </p:spPr>
        <p:txBody>
          <a:bodyPr/>
          <a:lstStyle/>
          <a:p>
            <a:r>
              <a:rPr lang="el-GR" dirty="0"/>
              <a:t>Πλεονεκτήματα συμμετοχής </a:t>
            </a:r>
          </a:p>
        </p:txBody>
      </p:sp>
      <p:sp>
        <p:nvSpPr>
          <p:cNvPr id="6" name="TextBox 5">
            <a:extLst>
              <a:ext uri="{FF2B5EF4-FFF2-40B4-BE49-F238E27FC236}">
                <a16:creationId xmlns:a16="http://schemas.microsoft.com/office/drawing/2014/main" id="{6658F0EF-640C-7EA2-1B2A-62A5849401E9}"/>
              </a:ext>
            </a:extLst>
          </p:cNvPr>
          <p:cNvSpPr txBox="1"/>
          <p:nvPr/>
        </p:nvSpPr>
        <p:spPr>
          <a:xfrm>
            <a:off x="820196" y="2088949"/>
            <a:ext cx="10490334" cy="5202643"/>
          </a:xfrm>
          <a:prstGeom prst="rect">
            <a:avLst/>
          </a:prstGeom>
          <a:noFill/>
        </p:spPr>
        <p:txBody>
          <a:bodyPr wrap="square">
            <a:spAutoFit/>
          </a:bodyPr>
          <a:lstStyle/>
          <a:p>
            <a:pPr marR="8060" algn="just">
              <a:lnSpc>
                <a:spcPct val="200000"/>
              </a:lnSpc>
            </a:pPr>
            <a:r>
              <a:rPr lang="el-GR" sz="1400" b="1" i="0" strike="noStrike" baseline="0" dirty="0">
                <a:solidFill>
                  <a:srgbClr val="81B42E"/>
                </a:solidFill>
                <a:latin typeface="Calibri" panose="020F0502020204030204" pitchFamily="34" charset="0"/>
              </a:rPr>
              <a:t>Πράσινη και ψηφιακή μετάβαση</a:t>
            </a:r>
            <a:r>
              <a:rPr lang="el-GR" sz="1400" b="0" i="0" strike="noStrike" baseline="0" dirty="0">
                <a:solidFill>
                  <a:srgbClr val="434243"/>
                </a:solidFill>
                <a:latin typeface="Calibri" panose="020F0502020204030204" pitchFamily="34" charset="0"/>
              </a:rPr>
              <a:t>: συμβάλλει ενεργά στην καταπολέμηση της </a:t>
            </a:r>
            <a:r>
              <a:rPr lang="el-GR" sz="1400" b="1" i="0" strike="noStrike" baseline="0" dirty="0">
                <a:solidFill>
                  <a:srgbClr val="434243"/>
                </a:solidFill>
                <a:latin typeface="Calibri" panose="020F0502020204030204" pitchFamily="34" charset="0"/>
              </a:rPr>
              <a:t>κλιματικής αλλαγής </a:t>
            </a:r>
            <a:r>
              <a:rPr lang="el-GR" sz="1400" b="0" i="0" strike="noStrike" baseline="0" dirty="0">
                <a:solidFill>
                  <a:srgbClr val="434243"/>
                </a:solidFill>
                <a:latin typeface="Calibri" panose="020F0502020204030204" pitchFamily="34" charset="0"/>
              </a:rPr>
              <a:t>και στην προώθηση μιας </a:t>
            </a:r>
            <a:r>
              <a:rPr lang="el-GR" sz="1400" b="1" i="0" strike="noStrike" baseline="0" dirty="0">
                <a:solidFill>
                  <a:srgbClr val="434243"/>
                </a:solidFill>
                <a:latin typeface="Calibri" panose="020F0502020204030204" pitchFamily="34" charset="0"/>
              </a:rPr>
              <a:t>βιώσιμης γαλάζιας οικονομίας </a:t>
            </a:r>
            <a:r>
              <a:rPr lang="el-GR" sz="1400" b="0" i="0" strike="noStrike" baseline="0" dirty="0">
                <a:solidFill>
                  <a:srgbClr val="434243"/>
                </a:solidFill>
                <a:latin typeface="Calibri" panose="020F0502020204030204" pitchFamily="34" charset="0"/>
              </a:rPr>
              <a:t>με επίκεντρο την ανάπτυξη των παράκτιων περιοχών.</a:t>
            </a:r>
            <a:endParaRPr lang="en-US" sz="1400" b="0" i="0" strike="noStrike" baseline="0" dirty="0">
              <a:solidFill>
                <a:srgbClr val="434243"/>
              </a:solidFill>
              <a:latin typeface="Calibri" panose="020F0502020204030204" pitchFamily="34" charset="0"/>
            </a:endParaRPr>
          </a:p>
          <a:p>
            <a:pPr marR="8060" algn="just">
              <a:lnSpc>
                <a:spcPct val="200000"/>
              </a:lnSpc>
            </a:pPr>
            <a:r>
              <a:rPr lang="el-GR" sz="1400" b="1" dirty="0">
                <a:solidFill>
                  <a:schemeClr val="accent3"/>
                </a:solidFill>
                <a:latin typeface="Calibri" panose="020F0502020204030204" pitchFamily="34" charset="0"/>
              </a:rPr>
              <a:t>Οικονομικά κίνητρα</a:t>
            </a:r>
            <a:r>
              <a:rPr lang="el-GR" sz="1400" dirty="0">
                <a:solidFill>
                  <a:srgbClr val="434243"/>
                </a:solidFill>
                <a:latin typeface="Calibri" panose="020F0502020204030204" pitchFamily="34" charset="0"/>
              </a:rPr>
              <a:t>: παροχή </a:t>
            </a:r>
            <a:r>
              <a:rPr lang="el-GR" sz="1400" b="1" dirty="0">
                <a:solidFill>
                  <a:srgbClr val="434243"/>
                </a:solidFill>
                <a:latin typeface="Calibri" panose="020F0502020204030204" pitchFamily="34" charset="0"/>
              </a:rPr>
              <a:t>ευκαιριών</a:t>
            </a:r>
            <a:r>
              <a:rPr lang="el-GR" sz="1400" dirty="0">
                <a:solidFill>
                  <a:srgbClr val="434243"/>
                </a:solidFill>
                <a:latin typeface="Calibri" panose="020F0502020204030204" pitchFamily="34" charset="0"/>
              </a:rPr>
              <a:t> για </a:t>
            </a:r>
            <a:r>
              <a:rPr lang="el-GR" sz="1400" b="1" dirty="0">
                <a:solidFill>
                  <a:srgbClr val="434243"/>
                </a:solidFill>
                <a:latin typeface="Calibri" panose="020F0502020204030204" pitchFamily="34" charset="0"/>
              </a:rPr>
              <a:t>συμμετοχή σε ευρωπαϊκά έργα</a:t>
            </a:r>
            <a:r>
              <a:rPr lang="el-GR" sz="1400" dirty="0">
                <a:solidFill>
                  <a:srgbClr val="434243"/>
                </a:solidFill>
                <a:latin typeface="Calibri" panose="020F0502020204030204" pitchFamily="34" charset="0"/>
              </a:rPr>
              <a:t>, πρόσβαση σε </a:t>
            </a:r>
            <a:r>
              <a:rPr lang="el-GR" sz="1400" b="1" dirty="0">
                <a:solidFill>
                  <a:srgbClr val="434243"/>
                </a:solidFill>
                <a:latin typeface="Calibri" panose="020F0502020204030204" pitchFamily="34" charset="0"/>
              </a:rPr>
              <a:t>επιχορηγήσεις</a:t>
            </a:r>
            <a:r>
              <a:rPr lang="el-GR" sz="1400" dirty="0">
                <a:solidFill>
                  <a:srgbClr val="434243"/>
                </a:solidFill>
                <a:latin typeface="Calibri" panose="020F0502020204030204" pitchFamily="34" charset="0"/>
              </a:rPr>
              <a:t> και λήψη </a:t>
            </a:r>
            <a:r>
              <a:rPr lang="el-GR" sz="1400" b="1" dirty="0">
                <a:solidFill>
                  <a:srgbClr val="434243"/>
                </a:solidFill>
                <a:latin typeface="Calibri" panose="020F0502020204030204" pitchFamily="34" charset="0"/>
              </a:rPr>
              <a:t>οικονομικής υποστήριξης</a:t>
            </a:r>
            <a:r>
              <a:rPr lang="el-GR" sz="1400" dirty="0">
                <a:solidFill>
                  <a:srgbClr val="434243"/>
                </a:solidFill>
                <a:latin typeface="Calibri" panose="020F0502020204030204" pitchFamily="34" charset="0"/>
              </a:rPr>
              <a:t> για προγράμματα κατάρτισης και επιχειρηματικές πρωτοβουλίες που στοχεύουν στην καινοτομία και την προώθηση τεχνολογιών και εξοπλισμού</a:t>
            </a:r>
            <a:r>
              <a:rPr lang="en-US" sz="1400" dirty="0">
                <a:solidFill>
                  <a:srgbClr val="434243"/>
                </a:solidFill>
                <a:latin typeface="Calibri" panose="020F0502020204030204" pitchFamily="34" charset="0"/>
              </a:rPr>
              <a:t>.</a:t>
            </a:r>
          </a:p>
          <a:p>
            <a:pPr marR="8060" algn="just">
              <a:lnSpc>
                <a:spcPct val="200000"/>
              </a:lnSpc>
            </a:pPr>
            <a:r>
              <a:rPr lang="el-GR" sz="1400" b="1" dirty="0">
                <a:solidFill>
                  <a:schemeClr val="accent3"/>
                </a:solidFill>
                <a:latin typeface="Calibri" panose="020F0502020204030204" pitchFamily="34" charset="0"/>
              </a:rPr>
              <a:t>Πρόσβαση στην </a:t>
            </a:r>
            <a:r>
              <a:rPr lang="el-GR" sz="1400" b="1" dirty="0" err="1">
                <a:solidFill>
                  <a:schemeClr val="accent3"/>
                </a:solidFill>
                <a:latin typeface="Calibri" panose="020F0502020204030204" pitchFamily="34" charset="0"/>
              </a:rPr>
              <a:t>Ε.Ε.Κ</a:t>
            </a:r>
            <a:r>
              <a:rPr lang="el-GR" sz="1400" b="1" dirty="0">
                <a:solidFill>
                  <a:schemeClr val="accent3"/>
                </a:solidFill>
                <a:latin typeface="Calibri" panose="020F0502020204030204" pitchFamily="34" charset="0"/>
              </a:rPr>
              <a:t>., την Τριτοβάθμια Εκπαίδευση και τη μη-τυπική εκπαίδευση (επιμορφωτικά προγράμματα)</a:t>
            </a:r>
            <a:r>
              <a:rPr lang="el-GR" sz="1400" dirty="0">
                <a:solidFill>
                  <a:srgbClr val="434243"/>
                </a:solidFill>
                <a:latin typeface="Calibri" panose="020F0502020204030204" pitchFamily="34" charset="0"/>
              </a:rPr>
              <a:t>: δωρεάν, υβριδικά μαθήματα που συνδυάζουν </a:t>
            </a:r>
            <a:r>
              <a:rPr lang="el-GR" sz="1400" b="1" dirty="0">
                <a:solidFill>
                  <a:srgbClr val="434243"/>
                </a:solidFill>
                <a:latin typeface="Calibri" panose="020F0502020204030204" pitchFamily="34" charset="0"/>
              </a:rPr>
              <a:t>ψηφιακές τεχνολογίες και εργαστηριακές προσομοιώσεις </a:t>
            </a:r>
            <a:r>
              <a:rPr lang="el-GR" sz="1400" dirty="0">
                <a:solidFill>
                  <a:srgbClr val="434243"/>
                </a:solidFill>
                <a:latin typeface="Calibri" panose="020F0502020204030204" pitchFamily="34" charset="0"/>
              </a:rPr>
              <a:t>για να εξοπλίσουν το </a:t>
            </a:r>
            <a:r>
              <a:rPr lang="el-GR" sz="1400" b="1" dirty="0">
                <a:solidFill>
                  <a:srgbClr val="434243"/>
                </a:solidFill>
                <a:latin typeface="Calibri" panose="020F0502020204030204" pitchFamily="34" charset="0"/>
              </a:rPr>
              <a:t>εργατικό δυναμικό με δεξιότητες που έχουν </a:t>
            </a:r>
            <a:r>
              <a:rPr lang="el-GR" sz="1400" dirty="0">
                <a:solidFill>
                  <a:srgbClr val="434243"/>
                </a:solidFill>
                <a:latin typeface="Calibri" panose="020F0502020204030204" pitchFamily="34" charset="0"/>
              </a:rPr>
              <a:t>ζήτηση στο πεδίο και τη σχετική αγορά εργασίας.</a:t>
            </a:r>
          </a:p>
          <a:p>
            <a:pPr marR="8060" algn="just">
              <a:lnSpc>
                <a:spcPct val="200000"/>
              </a:lnSpc>
            </a:pPr>
            <a:r>
              <a:rPr lang="el-GR" sz="1400" b="1" dirty="0">
                <a:solidFill>
                  <a:schemeClr val="accent3"/>
                </a:solidFill>
                <a:latin typeface="Calibri" panose="020F0502020204030204" pitchFamily="34" charset="0"/>
              </a:rPr>
              <a:t>Ισχυρές συνεργασίες</a:t>
            </a:r>
            <a:r>
              <a:rPr lang="el-GR" sz="1400" dirty="0">
                <a:solidFill>
                  <a:srgbClr val="434243"/>
                </a:solidFill>
                <a:latin typeface="Calibri" panose="020F0502020204030204" pitchFamily="34" charset="0"/>
              </a:rPr>
              <a:t>: προωθεί τη συνεργασία μεταξύ ιδρυμάτων τριτοβάθμιας εκπαίδευσης, παρόχων </a:t>
            </a:r>
            <a:r>
              <a:rPr lang="el-GR" sz="1400" dirty="0" err="1">
                <a:solidFill>
                  <a:srgbClr val="434243"/>
                </a:solidFill>
                <a:latin typeface="Calibri" panose="020F0502020204030204" pitchFamily="34" charset="0"/>
              </a:rPr>
              <a:t>Ε.Ε.Κ</a:t>
            </a:r>
            <a:r>
              <a:rPr lang="el-GR" sz="1400" dirty="0">
                <a:solidFill>
                  <a:srgbClr val="434243"/>
                </a:solidFill>
                <a:latin typeface="Calibri" panose="020F0502020204030204" pitchFamily="34" charset="0"/>
              </a:rPr>
              <a:t>., ερευνητικών ομάδων, </a:t>
            </a:r>
          </a:p>
          <a:p>
            <a:pPr marR="8060" algn="just">
              <a:lnSpc>
                <a:spcPct val="200000"/>
              </a:lnSpc>
            </a:pPr>
            <a:r>
              <a:rPr lang="el-GR" sz="1400" dirty="0">
                <a:solidFill>
                  <a:srgbClr val="434243"/>
                </a:solidFill>
                <a:latin typeface="Calibri" panose="020F0502020204030204" pitchFamily="34" charset="0"/>
              </a:rPr>
              <a:t>εκπροσώπων του κλάδου και εταιρειών που δραστηριοποιούνται (ή σκοπεύουν μελλοντικά) στο πεδίο των </a:t>
            </a:r>
            <a:r>
              <a:rPr lang="el-GR" sz="1400" dirty="0" err="1">
                <a:solidFill>
                  <a:srgbClr val="434243"/>
                </a:solidFill>
                <a:latin typeface="Calibri" panose="020F0502020204030204" pitchFamily="34" charset="0"/>
              </a:rPr>
              <a:t>υπεράκτιων</a:t>
            </a:r>
            <a:r>
              <a:rPr lang="el-GR" sz="1400" dirty="0">
                <a:solidFill>
                  <a:srgbClr val="434243"/>
                </a:solidFill>
                <a:latin typeface="Calibri" panose="020F0502020204030204" pitchFamily="34" charset="0"/>
              </a:rPr>
              <a:t> ανανεώσιμων πηγών </a:t>
            </a:r>
          </a:p>
          <a:p>
            <a:pPr marR="8060" algn="just">
              <a:lnSpc>
                <a:spcPct val="200000"/>
              </a:lnSpc>
            </a:pPr>
            <a:r>
              <a:rPr lang="el-GR" sz="1400" dirty="0">
                <a:solidFill>
                  <a:srgbClr val="434243"/>
                </a:solidFill>
                <a:latin typeface="Calibri" panose="020F0502020204030204" pitchFamily="34" charset="0"/>
              </a:rPr>
              <a:t>ενέργειας. Αυτές οι συνεργασίες οδηγούν </a:t>
            </a:r>
            <a:r>
              <a:rPr lang="el-GR" sz="1400" b="1" dirty="0">
                <a:solidFill>
                  <a:srgbClr val="434243"/>
                </a:solidFill>
                <a:latin typeface="Calibri" panose="020F0502020204030204" pitchFamily="34" charset="0"/>
              </a:rPr>
              <a:t>στρατηγικά έργα </a:t>
            </a:r>
            <a:r>
              <a:rPr lang="el-GR" sz="1400" dirty="0">
                <a:solidFill>
                  <a:srgbClr val="434243"/>
                </a:solidFill>
                <a:latin typeface="Calibri" panose="020F0502020204030204" pitchFamily="34" charset="0"/>
              </a:rPr>
              <a:t>και διασφαλίζουν την ευθυγράμμιση με τις τοπικές και βιομηχανικές ανάγκες, </a:t>
            </a:r>
          </a:p>
          <a:p>
            <a:pPr marR="8060" algn="just">
              <a:lnSpc>
                <a:spcPct val="200000"/>
              </a:lnSpc>
            </a:pPr>
            <a:r>
              <a:rPr lang="el-GR" sz="1400" dirty="0">
                <a:solidFill>
                  <a:srgbClr val="434243"/>
                </a:solidFill>
                <a:latin typeface="Calibri" panose="020F0502020204030204" pitchFamily="34" charset="0"/>
              </a:rPr>
              <a:t>με περιφερειακούς φορείς που διευκολύνουν τον συντονισμό.</a:t>
            </a:r>
            <a:endParaRPr lang="en-US" sz="1400" dirty="0">
              <a:solidFill>
                <a:srgbClr val="434243"/>
              </a:solidFill>
              <a:latin typeface="Calibri" panose="020F0502020204030204" pitchFamily="34" charset="0"/>
            </a:endParaRPr>
          </a:p>
        </p:txBody>
      </p:sp>
      <p:pic>
        <p:nvPicPr>
          <p:cNvPr id="2" name="Picture 1">
            <a:extLst>
              <a:ext uri="{FF2B5EF4-FFF2-40B4-BE49-F238E27FC236}">
                <a16:creationId xmlns:a16="http://schemas.microsoft.com/office/drawing/2014/main" id="{C9581F7B-E9A3-7DF9-5298-693D703FC6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33812" y="-664"/>
            <a:ext cx="1301183" cy="1301183"/>
          </a:xfrm>
          <a:prstGeom prst="rect">
            <a:avLst/>
          </a:prstGeom>
        </p:spPr>
      </p:pic>
      <p:pic>
        <p:nvPicPr>
          <p:cNvPr id="8" name="Graphic 7" descr="Thumbs up sign with solid fill">
            <a:extLst>
              <a:ext uri="{FF2B5EF4-FFF2-40B4-BE49-F238E27FC236}">
                <a16:creationId xmlns:a16="http://schemas.microsoft.com/office/drawing/2014/main" id="{858757AB-EC88-1239-1BF3-96F59E301D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83102" y="5583334"/>
            <a:ext cx="1607318" cy="1607318"/>
          </a:xfrm>
          <a:prstGeom prst="rect">
            <a:avLst/>
          </a:prstGeom>
        </p:spPr>
      </p:pic>
    </p:spTree>
    <p:extLst>
      <p:ext uri="{BB962C8B-B14F-4D97-AF65-F5344CB8AC3E}">
        <p14:creationId xmlns:p14="http://schemas.microsoft.com/office/powerpoint/2010/main" val="2111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
                                            <p:txEl>
                                              <p:pRg st="4" end="4"/>
                                            </p:txEl>
                                          </p:spTgt>
                                        </p:tgtEl>
                                        <p:attrNameLst>
                                          <p:attrName>style.visibility</p:attrName>
                                        </p:attrNameLst>
                                      </p:cBhvr>
                                      <p:to>
                                        <p:strVal val="visible"/>
                                      </p:to>
                                    </p:set>
                                    <p:animEffect transition="in" filter="fade">
                                      <p:cBhvr>
                                        <p:cTn id="33" dur="1000"/>
                                        <p:tgtEl>
                                          <p:spTgt spid="6">
                                            <p:txEl>
                                              <p:pRg st="4" end="4"/>
                                            </p:txEl>
                                          </p:spTgt>
                                        </p:tgtEl>
                                      </p:cBhvr>
                                    </p:animEffect>
                                    <p:anim calcmode="lin" valueType="num">
                                      <p:cBhvr>
                                        <p:cTn id="34"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6">
                                            <p:txEl>
                                              <p:pRg st="5" end="5"/>
                                            </p:txEl>
                                          </p:spTgt>
                                        </p:tgtEl>
                                        <p:attrNameLst>
                                          <p:attrName>style.visibility</p:attrName>
                                        </p:attrNameLst>
                                      </p:cBhvr>
                                      <p:to>
                                        <p:strVal val="visible"/>
                                      </p:to>
                                    </p:set>
                                    <p:animEffect transition="in" filter="fade">
                                      <p:cBhvr>
                                        <p:cTn id="38" dur="1000"/>
                                        <p:tgtEl>
                                          <p:spTgt spid="6">
                                            <p:txEl>
                                              <p:pRg st="5" end="5"/>
                                            </p:txEl>
                                          </p:spTgt>
                                        </p:tgtEl>
                                      </p:cBhvr>
                                    </p:animEffect>
                                    <p:anim calcmode="lin" valueType="num">
                                      <p:cBhvr>
                                        <p:cTn id="3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Effect transition="in" filter="fade">
                                      <p:cBhvr>
                                        <p:cTn id="43" dur="1000"/>
                                        <p:tgtEl>
                                          <p:spTgt spid="6">
                                            <p:txEl>
                                              <p:pRg st="6" end="6"/>
                                            </p:txEl>
                                          </p:spTgt>
                                        </p:tgtEl>
                                      </p:cBhvr>
                                    </p:animEffect>
                                    <p:anim calcmode="lin" valueType="num">
                                      <p:cBhvr>
                                        <p:cTn id="44"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ARDET Course template">
  <a:themeElements>
    <a:clrScheme name="SHOREWINNER">
      <a:dk1>
        <a:srgbClr val="434243"/>
      </a:dk1>
      <a:lt1>
        <a:sysClr val="window" lastClr="FFFFFF"/>
      </a:lt1>
      <a:dk2>
        <a:srgbClr val="434243"/>
      </a:dk2>
      <a:lt2>
        <a:srgbClr val="FFFFFF"/>
      </a:lt2>
      <a:accent1>
        <a:srgbClr val="48C5EE"/>
      </a:accent1>
      <a:accent2>
        <a:srgbClr val="FDC662"/>
      </a:accent2>
      <a:accent3>
        <a:srgbClr val="3F739E"/>
      </a:accent3>
      <a:accent4>
        <a:srgbClr val="FDC662"/>
      </a:accent4>
      <a:accent5>
        <a:srgbClr val="434243"/>
      </a:accent5>
      <a:accent6>
        <a:srgbClr val="48C5EE"/>
      </a:accent6>
      <a:hlink>
        <a:srgbClr val="48C5EE"/>
      </a:hlink>
      <a:folHlink>
        <a:srgbClr val="3EB1CC"/>
      </a:folHlink>
    </a:clrScheme>
    <a:fontScheme name="qualify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122f13-359e-464b-8abc-f2ff9c7bfb94">
      <Terms xmlns="http://schemas.microsoft.com/office/infopath/2007/PartnerControls"/>
    </lcf76f155ced4ddcb4097134ff3c332f>
    <TaxCatchAll xmlns="f7368505-8031-4ab2-93af-64727fc40f1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C69DF367BABA4CBCD5D71E9F06A325" ma:contentTypeVersion="14" ma:contentTypeDescription="Create a new document." ma:contentTypeScope="" ma:versionID="e07c0f0caedb46f2f95d5578ef683be0">
  <xsd:schema xmlns:xsd="http://www.w3.org/2001/XMLSchema" xmlns:xs="http://www.w3.org/2001/XMLSchema" xmlns:p="http://schemas.microsoft.com/office/2006/metadata/properties" xmlns:ns2="cf122f13-359e-464b-8abc-f2ff9c7bfb94" xmlns:ns3="f7368505-8031-4ab2-93af-64727fc40f16" targetNamespace="http://schemas.microsoft.com/office/2006/metadata/properties" ma:root="true" ma:fieldsID="d15c41e846240a0605b270e47c431d41" ns2:_="" ns3:_="">
    <xsd:import namespace="cf122f13-359e-464b-8abc-f2ff9c7bfb94"/>
    <xsd:import namespace="f7368505-8031-4ab2-93af-64727fc40f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122f13-359e-464b-8abc-f2ff9c7bfb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bd39c20-4416-4a86-a41d-df69d8f2de9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7368505-8031-4ab2-93af-64727fc40f1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3accb7b-c579-4fa9-9049-b7b4715249c6}" ma:internalName="TaxCatchAll" ma:showField="CatchAllData" ma:web="f7368505-8031-4ab2-93af-64727fc40f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16D9B5-17B7-464E-A339-BD38EB6FA398}">
  <ds:schemaRefs>
    <ds:schemaRef ds:uri="http://schemas.microsoft.com/office/2006/metadata/properties"/>
    <ds:schemaRef ds:uri="http://schemas.microsoft.com/office/infopath/2007/PartnerControls"/>
    <ds:schemaRef ds:uri="cf122f13-359e-464b-8abc-f2ff9c7bfb94"/>
    <ds:schemaRef ds:uri="f7368505-8031-4ab2-93af-64727fc40f16"/>
  </ds:schemaRefs>
</ds:datastoreItem>
</file>

<file path=customXml/itemProps2.xml><?xml version="1.0" encoding="utf-8"?>
<ds:datastoreItem xmlns:ds="http://schemas.openxmlformats.org/officeDocument/2006/customXml" ds:itemID="{8799DA08-C35F-43CE-BED7-4BB7728852B4}">
  <ds:schemaRefs>
    <ds:schemaRef ds:uri="http://schemas.microsoft.com/sharepoint/v3/contenttype/forms"/>
  </ds:schemaRefs>
</ds:datastoreItem>
</file>

<file path=customXml/itemProps3.xml><?xml version="1.0" encoding="utf-8"?>
<ds:datastoreItem xmlns:ds="http://schemas.openxmlformats.org/officeDocument/2006/customXml" ds:itemID="{ABC1A3CE-3868-419B-8E48-80830476B7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122f13-359e-464b-8abc-f2ff9c7bfb94"/>
    <ds:schemaRef ds:uri="f7368505-8031-4ab2-93af-64727fc40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2554</TotalTime>
  <Words>1046</Words>
  <Application>Microsoft Office PowerPoint</Application>
  <PresentationFormat>Custom</PresentationFormat>
  <Paragraphs>57</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Inter</vt:lpstr>
      <vt:lpstr>Open Sans</vt:lpstr>
      <vt:lpstr>VGHWU M+ EC Square Sans Pro</vt:lpstr>
      <vt:lpstr>CARDET Course template</vt:lpstr>
      <vt:lpstr>Launch &amp; Networking Event – Greek CoVE</vt:lpstr>
      <vt:lpstr>Southern European Community for Offshore Wind Energy (SHOREWINNER) Κοινότητα της Νότιας Ευρώπης για την Υπεράκτια Αιολική Ενέργεια</vt:lpstr>
      <vt:lpstr>Κοινοπραξία</vt:lpstr>
      <vt:lpstr>Βασικοί Στόχοι</vt:lpstr>
      <vt:lpstr>Παραδοτέα έργου</vt:lpstr>
      <vt:lpstr>Σε αυτήν τη φάση του έργου…</vt:lpstr>
      <vt:lpstr>Σε αυτήν τη φάση του έργου…</vt:lpstr>
      <vt:lpstr>SHOREWINNER CoP</vt:lpstr>
      <vt:lpstr>SHOREWINNER CoP</vt:lpstr>
      <vt:lpstr>Ευχαριστώ για την προσοχή σας!  Βρείτε μας στα: </vt:lpstr>
      <vt:lpstr>Πιτσικάλης Σταύρος  (spitsikalis@aegean.gr) Ε.ΔΙ.Π. του Τ.Ε.Π.Α.Ε.Σ.  του Πανεπιστημίου Αιγαίου, Συντονιστής του Ελληνικού CoVE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2Fast4u</dc:creator>
  <cp:lastModifiedBy>Ilona Lasica</cp:lastModifiedBy>
  <cp:revision>134</cp:revision>
  <dcterms:created xsi:type="dcterms:W3CDTF">2014-07-11T09:12:14Z</dcterms:created>
  <dcterms:modified xsi:type="dcterms:W3CDTF">2024-10-25T10:08:32Z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0x01010025C69DF367BABA4CBCD5D71E9F06A325</vt:lpwstr>
  </property>
</Properties>
</file>