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8259" r:id="rId2"/>
    <p:sldId id="386" r:id="rId3"/>
    <p:sldId id="376" r:id="rId4"/>
    <p:sldId id="8261" r:id="rId5"/>
    <p:sldId id="434" r:id="rId6"/>
    <p:sldId id="439" r:id="rId7"/>
    <p:sldId id="8260" r:id="rId8"/>
    <p:sldId id="388" r:id="rId9"/>
    <p:sldId id="409" r:id="rId10"/>
    <p:sldId id="8262" r:id="rId11"/>
    <p:sldId id="8263" r:id="rId12"/>
    <p:sldId id="8264" r:id="rId13"/>
    <p:sldId id="8265" r:id="rId14"/>
    <p:sldId id="407"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20" userDrawn="1">
          <p15:clr>
            <a:srgbClr val="A4A3A4"/>
          </p15:clr>
        </p15:guide>
        <p15:guide id="2" pos="9088" userDrawn="1">
          <p15:clr>
            <a:srgbClr val="A4A3A4"/>
          </p15:clr>
        </p15:guide>
        <p15:guide id="3" pos="1088" userDrawn="1">
          <p15:clr>
            <a:srgbClr val="A4A3A4"/>
          </p15:clr>
        </p15:guide>
        <p15:guide id="4" orient="horz" pos="2160" userDrawn="1">
          <p15:clr>
            <a:srgbClr val="A4A3A4"/>
          </p15:clr>
        </p15:guide>
        <p15:guide id="5" pos="3840" userDrawn="1">
          <p15:clr>
            <a:srgbClr val="A4A3A4"/>
          </p15:clr>
        </p15:guide>
        <p15:guide id="6" pos="6816" userDrawn="1">
          <p15:clr>
            <a:srgbClr val="A4A3A4"/>
          </p15:clr>
        </p15:guide>
        <p15:guide id="7" pos="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243C"/>
    <a:srgbClr val="688A68"/>
    <a:srgbClr val="C8BDAC"/>
    <a:srgbClr val="D8E4BC"/>
    <a:srgbClr val="274467"/>
    <a:srgbClr val="EBF1DE"/>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3" autoAdjust="0"/>
    <p:restoredTop sz="94249" autoAdjust="0"/>
  </p:normalViewPr>
  <p:slideViewPr>
    <p:cSldViewPr>
      <p:cViewPr varScale="1">
        <p:scale>
          <a:sx n="77" d="100"/>
          <a:sy n="77" d="100"/>
        </p:scale>
        <p:origin x="774" y="96"/>
      </p:cViewPr>
      <p:guideLst>
        <p:guide pos="5120"/>
        <p:guide pos="9088"/>
        <p:guide pos="1088"/>
        <p:guide orient="horz" pos="2160"/>
        <p:guide pos="3840"/>
        <p:guide pos="6816"/>
        <p:guide pos="816"/>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5553" tIns="47777" rIns="95553" bIns="47777" rtlCol="0"/>
          <a:lstStyle>
            <a:lvl1pPr algn="l">
              <a:defRPr sz="1300"/>
            </a:lvl1pPr>
          </a:lstStyle>
          <a:p>
            <a:endParaRPr/>
          </a:p>
        </p:txBody>
      </p:sp>
      <p:sp>
        <p:nvSpPr>
          <p:cNvPr id="3" name="Date Placeholder 2"/>
          <p:cNvSpPr>
            <a:spLocks noGrp="1"/>
          </p:cNvSpPr>
          <p:nvPr>
            <p:ph type="dt" sz="quarter" idx="1"/>
          </p:nvPr>
        </p:nvSpPr>
        <p:spPr>
          <a:xfrm>
            <a:off x="3850444" y="1"/>
            <a:ext cx="2945659" cy="498056"/>
          </a:xfrm>
          <a:prstGeom prst="rect">
            <a:avLst/>
          </a:prstGeom>
        </p:spPr>
        <p:txBody>
          <a:bodyPr vert="horz" lIns="95553" tIns="47777" rIns="95553" bIns="47777" rtlCol="0"/>
          <a:lstStyle>
            <a:lvl1pPr algn="r">
              <a:defRPr sz="1300"/>
            </a:lvl1pPr>
          </a:lstStyle>
          <a:p>
            <a:fld id="{20EA5F0D-C1DC-412F-A146-DDB3A74B588F}" type="datetimeFigureOut">
              <a:rPr lang="en-US"/>
              <a:pPr/>
              <a:t>10/23/2024</a:t>
            </a:fld>
            <a:endParaRPr/>
          </a:p>
        </p:txBody>
      </p:sp>
      <p:sp>
        <p:nvSpPr>
          <p:cNvPr id="4" name="Footer Placeholder 3"/>
          <p:cNvSpPr>
            <a:spLocks noGrp="1"/>
          </p:cNvSpPr>
          <p:nvPr>
            <p:ph type="ftr" sz="quarter" idx="2"/>
          </p:nvPr>
        </p:nvSpPr>
        <p:spPr>
          <a:xfrm>
            <a:off x="1" y="9428585"/>
            <a:ext cx="2945659" cy="498055"/>
          </a:xfrm>
          <a:prstGeom prst="rect">
            <a:avLst/>
          </a:prstGeom>
        </p:spPr>
        <p:txBody>
          <a:bodyPr vert="horz" lIns="95553" tIns="47777" rIns="95553" bIns="47777" rtlCol="0" anchor="b"/>
          <a:lstStyle>
            <a:lvl1pPr algn="l">
              <a:defRPr sz="1300"/>
            </a:lvl1pPr>
          </a:lstStyle>
          <a:p>
            <a:endParaRPr/>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5553" tIns="47777" rIns="95553" bIns="47777" rtlCol="0" anchor="b"/>
          <a:lstStyle>
            <a:lvl1pPr algn="r">
              <a:defRPr sz="13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5553" tIns="47777" rIns="95553" bIns="47777" rtlCol="0"/>
          <a:lstStyle>
            <a:lvl1pPr algn="l">
              <a:defRPr sz="1300"/>
            </a:lvl1pPr>
          </a:lstStyle>
          <a:p>
            <a:endParaRPr/>
          </a:p>
        </p:txBody>
      </p:sp>
      <p:sp>
        <p:nvSpPr>
          <p:cNvPr id="3" name="Date Placeholder 2"/>
          <p:cNvSpPr>
            <a:spLocks noGrp="1"/>
          </p:cNvSpPr>
          <p:nvPr>
            <p:ph type="dt" idx="1"/>
          </p:nvPr>
        </p:nvSpPr>
        <p:spPr>
          <a:xfrm>
            <a:off x="3850444" y="1"/>
            <a:ext cx="2945659" cy="498056"/>
          </a:xfrm>
          <a:prstGeom prst="rect">
            <a:avLst/>
          </a:prstGeom>
        </p:spPr>
        <p:txBody>
          <a:bodyPr vert="horz" lIns="95553" tIns="47777" rIns="95553" bIns="47777" rtlCol="0"/>
          <a:lstStyle>
            <a:lvl1pPr algn="r">
              <a:defRPr sz="1300"/>
            </a:lvl1pPr>
          </a:lstStyle>
          <a:p>
            <a:fld id="{A8CDE508-72C8-4AB5-AA9C-1584D31690E0}" type="datetimeFigureOut">
              <a:rPr lang="en-US"/>
              <a:pPr/>
              <a:t>10/23/2024</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3" tIns="47777" rIns="95553" bIns="47777" rtlCol="0" anchor="ctr"/>
          <a:lstStyle/>
          <a:p>
            <a:endParaRPr/>
          </a:p>
        </p:txBody>
      </p:sp>
      <p:sp>
        <p:nvSpPr>
          <p:cNvPr id="5" name="Notes Placeholder 4"/>
          <p:cNvSpPr>
            <a:spLocks noGrp="1"/>
          </p:cNvSpPr>
          <p:nvPr>
            <p:ph type="body" sz="quarter" idx="3"/>
          </p:nvPr>
        </p:nvSpPr>
        <p:spPr>
          <a:xfrm>
            <a:off x="679768" y="4777194"/>
            <a:ext cx="5438140" cy="3350240"/>
          </a:xfrm>
          <a:prstGeom prst="rect">
            <a:avLst/>
          </a:prstGeom>
        </p:spPr>
        <p:txBody>
          <a:bodyPr vert="horz" lIns="95553" tIns="47777" rIns="95553" bIns="47777"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1" y="9428585"/>
            <a:ext cx="2945659" cy="498055"/>
          </a:xfrm>
          <a:prstGeom prst="rect">
            <a:avLst/>
          </a:prstGeom>
        </p:spPr>
        <p:txBody>
          <a:bodyPr vert="horz" lIns="95553" tIns="47777" rIns="95553" bIns="47777" rtlCol="0" anchor="b"/>
          <a:lstStyle>
            <a:lvl1pPr algn="l">
              <a:defRPr sz="1300"/>
            </a:lvl1pPr>
          </a:lstStyle>
          <a:p>
            <a:endParaRPr/>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5553" tIns="47777" rIns="95553" bIns="47777" rtlCol="0" anchor="b"/>
          <a:lstStyle>
            <a:lvl1pPr algn="r">
              <a:defRPr sz="13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2815021f2_0_3215:notes"/>
          <p:cNvSpPr>
            <a:spLocks noGrp="1" noRot="1" noChangeAspect="1"/>
          </p:cNvSpPr>
          <p:nvPr>
            <p:ph type="sldImg" idx="2"/>
          </p:nvPr>
        </p:nvSpPr>
        <p:spPr>
          <a:xfrm>
            <a:off x="381000" y="684213"/>
            <a:ext cx="6084888" cy="3424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2815021f2_0_3215:notes"/>
          <p:cNvSpPr txBox="1">
            <a:spLocks noGrp="1"/>
          </p:cNvSpPr>
          <p:nvPr>
            <p:ph type="body" idx="1"/>
          </p:nvPr>
        </p:nvSpPr>
        <p:spPr>
          <a:xfrm>
            <a:off x="684681" y="4337158"/>
            <a:ext cx="5477445" cy="4108886"/>
          </a:xfrm>
          <a:prstGeom prst="rect">
            <a:avLst/>
          </a:prstGeom>
        </p:spPr>
        <p:txBody>
          <a:bodyPr spcFirstLastPara="1" wrap="square" lIns="91279" tIns="91279" rIns="91279" bIns="91279" anchor="t" anchorCtr="0">
            <a:noAutofit/>
          </a:bodyPr>
          <a:lstStyle/>
          <a:p>
            <a:endParaRPr/>
          </a:p>
        </p:txBody>
      </p:sp>
    </p:spTree>
    <p:extLst>
      <p:ext uri="{BB962C8B-B14F-4D97-AF65-F5344CB8AC3E}">
        <p14:creationId xmlns:p14="http://schemas.microsoft.com/office/powerpoint/2010/main" val="2386189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 y="0"/>
            <a:ext cx="12188699" cy="4799300"/>
          </a:xfrm>
          <a:prstGeom prst="rect">
            <a:avLst/>
          </a:prstGeom>
        </p:spPr>
      </p:pic>
      <p:sp>
        <p:nvSpPr>
          <p:cNvPr id="4" name="Rectangle 3"/>
          <p:cNvSpPr/>
          <p:nvPr/>
        </p:nvSpPr>
        <p:spPr bwMode="ltGray">
          <a:xfrm>
            <a:off x="-3" y="4754880"/>
            <a:ext cx="12192003"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7"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1523999" y="4800600"/>
            <a:ext cx="9144003"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3"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2"/>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10/23/2024</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5"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5"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pPr/>
              <a:t>10/23/2024</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pPr/>
              <a:t>10/23/2024</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1"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pPr/>
              <a:t>10/23/2024</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pPr/>
              <a:t>10/23/2024</a:t>
            </a:fld>
            <a:endParaRPr dirty="0"/>
          </a:p>
        </p:txBody>
      </p:sp>
      <p:sp>
        <p:nvSpPr>
          <p:cNvPr id="6" name="Slide Number Placeholder 5"/>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7"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80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2" y="411480"/>
            <a:ext cx="12188827"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pPr/>
              <a:t>10/23/2024</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10/23/2024</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pPr/>
              <a:t>10/23/2024</a:t>
            </a:fld>
            <a:endParaRPr/>
          </a:p>
        </p:txBody>
      </p:sp>
      <p:sp>
        <p:nvSpPr>
          <p:cNvPr id="7" name="Slide Number Placeholder 6"/>
          <p:cNvSpPr>
            <a:spLocks noGrp="1"/>
          </p:cNvSpPr>
          <p:nvPr>
            <p:ph type="sldNum" sz="quarter" idx="12"/>
          </p:nvPr>
        </p:nvSpPr>
        <p:spPr/>
        <p:txBody>
          <a:bodyPr/>
          <a:lstStyle/>
          <a:p>
            <a:fld id="{A0ECE5F2-81AA-4605-B028-6FBA391056AF}" type="slidenum">
              <a:rPr/>
              <a:p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4"/>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4"/>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pPr/>
              <a:t>10/23/2024</a:t>
            </a:fld>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pPr/>
              <a:t>10/23/2024</a:t>
            </a:fld>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10/23/2024</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2"/>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3"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pPr/>
              <a:t>10/23/2024</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7"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80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7"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4"/>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10/23/2024</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userDrawn="1">
          <p15:clr>
            <a:srgbClr val="F26B43"/>
          </p15:clr>
        </p15:guide>
        <p15:guide id="2" pos="53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evwindpower.com/wind-industry-news/technicians-in-deman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A3127F-C123-F88E-E196-EDAA0C2E0ACB}"/>
              </a:ext>
            </a:extLst>
          </p:cNvPr>
          <p:cNvSpPr txBox="1"/>
          <p:nvPr/>
        </p:nvSpPr>
        <p:spPr>
          <a:xfrm>
            <a:off x="6816080" y="729051"/>
            <a:ext cx="5364454" cy="6337825"/>
          </a:xfrm>
          <a:prstGeom prst="rect">
            <a:avLst/>
          </a:prstGeom>
          <a:noFill/>
        </p:spPr>
        <p:txBody>
          <a:bodyPr wrap="square">
            <a:spAutoFit/>
          </a:bodyPr>
          <a:lstStyle/>
          <a:p>
            <a:pPr algn="ctr">
              <a:lnSpc>
                <a:spcPct val="107000"/>
              </a:lnSpc>
              <a:spcBef>
                <a:spcPts val="600"/>
              </a:spcBef>
              <a:spcAft>
                <a:spcPts val="800"/>
              </a:spcAft>
            </a:pPr>
            <a:endParaRPr lang="el-GR" sz="2000" kern="100" dirty="0">
              <a:solidFill>
                <a:srgbClr val="22456E"/>
              </a:solidFill>
              <a:latin typeface="Aptos Light" panose="020B0004020202020204" pitchFamily="34" charset="0"/>
              <a:ea typeface="Calibri Light" panose="020F0302020204030204" pitchFamily="34" charset="0"/>
              <a:cs typeface="Calibri Light" panose="020F0302020204030204" pitchFamily="34" charset="0"/>
            </a:endParaRPr>
          </a:p>
          <a:p>
            <a:pPr algn="ctr">
              <a:lnSpc>
                <a:spcPct val="107000"/>
              </a:lnSpc>
              <a:spcBef>
                <a:spcPts val="600"/>
              </a:spcBef>
              <a:spcAft>
                <a:spcPts val="800"/>
              </a:spcAft>
            </a:pPr>
            <a:r>
              <a:rPr lang="en-US" sz="2800" b="1" kern="100" dirty="0">
                <a:solidFill>
                  <a:srgbClr val="22456E"/>
                </a:solidFill>
                <a:latin typeface="Aptos Black" panose="020F0502020204030204" pitchFamily="34" charset="0"/>
                <a:ea typeface="Calibri" panose="020F0502020204030204" pitchFamily="34" charset="0"/>
                <a:cs typeface="Calibri" panose="020F0502020204030204" pitchFamily="34" charset="0"/>
              </a:rPr>
              <a:t>OFFSHORE WIND ENERGY DEVELOPMENT IN GREECE</a:t>
            </a:r>
          </a:p>
          <a:p>
            <a:pPr algn="ctr">
              <a:lnSpc>
                <a:spcPct val="107000"/>
              </a:lnSpc>
              <a:spcBef>
                <a:spcPts val="600"/>
              </a:spcBef>
              <a:spcAft>
                <a:spcPts val="800"/>
              </a:spcAft>
            </a:pPr>
            <a:r>
              <a:rPr lang="en-US" sz="2800" b="1" kern="100" dirty="0">
                <a:solidFill>
                  <a:srgbClr val="22456E"/>
                </a:solidFill>
                <a:latin typeface="Aptos Black" panose="020F0502020204030204" pitchFamily="34" charset="0"/>
                <a:ea typeface="Calibri" panose="020F0502020204030204" pitchFamily="34" charset="0"/>
                <a:cs typeface="Calibri" panose="020F0502020204030204" pitchFamily="34" charset="0"/>
              </a:rPr>
              <a:t>The next steps</a:t>
            </a:r>
          </a:p>
          <a:p>
            <a:pPr algn="ctr">
              <a:lnSpc>
                <a:spcPct val="107000"/>
              </a:lnSpc>
              <a:spcBef>
                <a:spcPts val="600"/>
              </a:spcBef>
              <a:spcAft>
                <a:spcPts val="800"/>
              </a:spcAft>
            </a:pPr>
            <a:endParaRPr lang="en-US" sz="2800" b="1" kern="100" dirty="0">
              <a:solidFill>
                <a:srgbClr val="22456E"/>
              </a:solidFill>
              <a:latin typeface="Aptos Black" panose="020F0502020204030204" pitchFamily="34" charset="0"/>
              <a:ea typeface="Calibri" panose="020F0502020204030204" pitchFamily="34" charset="0"/>
              <a:cs typeface="Calibri" panose="020F0502020204030204" pitchFamily="34" charset="0"/>
            </a:endParaRPr>
          </a:p>
          <a:p>
            <a:pPr algn="ctr">
              <a:lnSpc>
                <a:spcPct val="107000"/>
              </a:lnSpc>
              <a:spcBef>
                <a:spcPts val="600"/>
              </a:spcBef>
              <a:spcAft>
                <a:spcPts val="800"/>
              </a:spcAft>
            </a:pPr>
            <a:r>
              <a:rPr lang="en-US" b="1" kern="100" dirty="0">
                <a:solidFill>
                  <a:srgbClr val="22456E"/>
                </a:solidFill>
                <a:latin typeface="Aptos Black" panose="020F0502020204030204" pitchFamily="34" charset="0"/>
                <a:ea typeface="Calibri" panose="020F0502020204030204" pitchFamily="34" charset="0"/>
                <a:cs typeface="Calibri" panose="020F0502020204030204" pitchFamily="34" charset="0"/>
              </a:rPr>
              <a:t>by</a:t>
            </a:r>
          </a:p>
          <a:p>
            <a:pPr algn="ctr">
              <a:lnSpc>
                <a:spcPct val="107000"/>
              </a:lnSpc>
              <a:spcBef>
                <a:spcPts val="600"/>
              </a:spcBef>
              <a:spcAft>
                <a:spcPts val="800"/>
              </a:spcAft>
            </a:pPr>
            <a:r>
              <a:rPr lang="en-US" sz="2400" i="1" kern="100" dirty="0">
                <a:solidFill>
                  <a:srgbClr val="22456E"/>
                </a:solidFill>
                <a:latin typeface="Aptos Black" panose="020F0502020204030204" pitchFamily="34" charset="0"/>
                <a:ea typeface="Calibri" panose="020F0502020204030204" pitchFamily="34" charset="0"/>
                <a:cs typeface="Calibri" panose="020F0502020204030204" pitchFamily="34" charset="0"/>
              </a:rPr>
              <a:t>Takis Chaviaropoulos</a:t>
            </a:r>
          </a:p>
          <a:p>
            <a:pPr algn="ctr">
              <a:lnSpc>
                <a:spcPct val="107000"/>
              </a:lnSpc>
              <a:spcBef>
                <a:spcPts val="600"/>
              </a:spcBef>
              <a:spcAft>
                <a:spcPts val="800"/>
              </a:spcAft>
            </a:pPr>
            <a:endParaRPr lang="en-US" sz="2800" b="1" kern="100" dirty="0">
              <a:solidFill>
                <a:srgbClr val="22456E"/>
              </a:solidFill>
              <a:latin typeface="Aptos Black" panose="020F0502020204030204" pitchFamily="34" charset="0"/>
              <a:ea typeface="Calibri" panose="020F0502020204030204" pitchFamily="34" charset="0"/>
              <a:cs typeface="Calibri" panose="020F0502020204030204" pitchFamily="34" charset="0"/>
            </a:endParaRPr>
          </a:p>
          <a:p>
            <a:pPr algn="ctr">
              <a:lnSpc>
                <a:spcPct val="107000"/>
              </a:lnSpc>
              <a:spcBef>
                <a:spcPts val="600"/>
              </a:spcBef>
              <a:spcAft>
                <a:spcPts val="800"/>
              </a:spcAft>
            </a:pPr>
            <a:endParaRPr lang="en-US" sz="2800" b="1" kern="100" dirty="0">
              <a:solidFill>
                <a:srgbClr val="22456E"/>
              </a:solidFill>
              <a:latin typeface="Aptos Black" panose="020F0502020204030204" pitchFamily="34" charset="0"/>
              <a:ea typeface="Calibri" panose="020F0502020204030204" pitchFamily="34" charset="0"/>
              <a:cs typeface="Calibri" panose="020F0502020204030204" pitchFamily="34" charset="0"/>
            </a:endParaRPr>
          </a:p>
          <a:p>
            <a:pPr algn="ctr">
              <a:lnSpc>
                <a:spcPct val="107000"/>
              </a:lnSpc>
              <a:spcBef>
                <a:spcPts val="600"/>
              </a:spcBef>
              <a:spcAft>
                <a:spcPts val="800"/>
              </a:spcAft>
            </a:pPr>
            <a:endParaRPr lang="en-US" sz="2800" b="1" kern="100" dirty="0">
              <a:solidFill>
                <a:srgbClr val="22456E"/>
              </a:solidFill>
              <a:latin typeface="Aptos Black" panose="020F0502020204030204" pitchFamily="34" charset="0"/>
              <a:ea typeface="Calibri" panose="020F0502020204030204" pitchFamily="34" charset="0"/>
              <a:cs typeface="Calibri" panose="020F0502020204030204" pitchFamily="34" charset="0"/>
            </a:endParaRPr>
          </a:p>
          <a:p>
            <a:pPr algn="ctr">
              <a:lnSpc>
                <a:spcPct val="107000"/>
              </a:lnSpc>
              <a:spcBef>
                <a:spcPts val="600"/>
              </a:spcBef>
              <a:spcAft>
                <a:spcPts val="800"/>
              </a:spcAft>
            </a:pPr>
            <a:r>
              <a:rPr lang="en-US" sz="2400" b="1" kern="100" dirty="0">
                <a:solidFill>
                  <a:srgbClr val="22456E"/>
                </a:solidFill>
                <a:effectLst/>
                <a:latin typeface="Aptos Light" panose="020B0004020202020204" pitchFamily="34" charset="0"/>
                <a:ea typeface="Calibri" panose="020F0502020204030204" pitchFamily="34" charset="0"/>
                <a:cs typeface="Arial" panose="020B0604020202020204" pitchFamily="34" charset="0"/>
              </a:rPr>
              <a:t> </a:t>
            </a:r>
            <a:endParaRPr lang="el-GR" b="1" kern="100" dirty="0">
              <a:solidFill>
                <a:srgbClr val="22456E"/>
              </a:solidFill>
              <a:effectLst/>
              <a:latin typeface="Aptos" panose="020B00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EDC91A-30C5-814F-57EE-71CC6DD5E83B}"/>
              </a:ext>
            </a:extLst>
          </p:cNvPr>
          <p:cNvSpPr txBox="1"/>
          <p:nvPr/>
        </p:nvSpPr>
        <p:spPr>
          <a:xfrm>
            <a:off x="7799976" y="4687543"/>
            <a:ext cx="3816423" cy="992579"/>
          </a:xfrm>
          <a:prstGeom prst="rect">
            <a:avLst/>
          </a:prstGeom>
          <a:noFill/>
        </p:spPr>
        <p:txBody>
          <a:bodyPr wrap="square" rtlCol="0">
            <a:spAutoFit/>
          </a:bodyPr>
          <a:lstStyle/>
          <a:p>
            <a:pPr algn="ctr"/>
            <a:endParaRPr lang="en-US" sz="1950" b="1" dirty="0">
              <a:solidFill>
                <a:srgbClr val="22456E"/>
              </a:solidFill>
              <a:latin typeface="Aptos" panose="020B0004020202020204" pitchFamily="34" charset="0"/>
            </a:endParaRPr>
          </a:p>
          <a:p>
            <a:pPr algn="ctr"/>
            <a:r>
              <a:rPr lang="en-US" sz="1950" b="1" dirty="0">
                <a:solidFill>
                  <a:srgbClr val="22456E"/>
                </a:solidFill>
                <a:latin typeface="Aptos" panose="020B0004020202020204" pitchFamily="34" charset="0"/>
              </a:rPr>
              <a:t>SHOREWINNER Conference </a:t>
            </a:r>
          </a:p>
          <a:p>
            <a:pPr algn="ctr"/>
            <a:r>
              <a:rPr lang="en-US" sz="1950" b="1" dirty="0">
                <a:solidFill>
                  <a:srgbClr val="22456E"/>
                </a:solidFill>
                <a:latin typeface="Aptos" panose="020B0004020202020204" pitchFamily="34" charset="0"/>
              </a:rPr>
              <a:t>30 October 2024</a:t>
            </a:r>
            <a:endParaRPr lang="en-US" sz="1200" dirty="0">
              <a:solidFill>
                <a:srgbClr val="22456E"/>
              </a:solidFill>
              <a:latin typeface="Aptos" panose="020B0004020202020204" pitchFamily="34" charset="0"/>
            </a:endParaRPr>
          </a:p>
        </p:txBody>
      </p:sp>
      <p:sp>
        <p:nvSpPr>
          <p:cNvPr id="3" name="Rectangle 2">
            <a:extLst>
              <a:ext uri="{FF2B5EF4-FFF2-40B4-BE49-F238E27FC236}">
                <a16:creationId xmlns:a16="http://schemas.microsoft.com/office/drawing/2014/main" id="{7D2C391D-3B76-95DB-CAC1-A3F080E065E5}"/>
              </a:ext>
            </a:extLst>
          </p:cNvPr>
          <p:cNvSpPr/>
          <p:nvPr/>
        </p:nvSpPr>
        <p:spPr>
          <a:xfrm>
            <a:off x="7248128" y="6500445"/>
            <a:ext cx="3888432"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4F93C0-E2FD-3CCB-613D-B192519BA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848" y="5392709"/>
            <a:ext cx="1368152" cy="1465291"/>
          </a:xfrm>
          <a:prstGeom prst="rect">
            <a:avLst/>
          </a:prstGeom>
        </p:spPr>
      </p:pic>
      <p:pic>
        <p:nvPicPr>
          <p:cNvPr id="2" name="Picture 1" descr="A group of wind turbines in the sky&#10;&#10;Description automatically generated">
            <a:extLst>
              <a:ext uri="{FF2B5EF4-FFF2-40B4-BE49-F238E27FC236}">
                <a16:creationId xmlns:a16="http://schemas.microsoft.com/office/drawing/2014/main" id="{DEAB3ACA-89F9-76E9-D837-52AAF4595719}"/>
              </a:ext>
            </a:extLst>
          </p:cNvPr>
          <p:cNvPicPr>
            <a:picLocks noChangeAspect="1"/>
          </p:cNvPicPr>
          <p:nvPr/>
        </p:nvPicPr>
        <p:blipFill rotWithShape="1">
          <a:blip r:embed="rId3">
            <a:extLst>
              <a:ext uri="{28A0092B-C50C-407E-A947-70E740481C1C}">
                <a14:useLocalDpi xmlns:a14="http://schemas.microsoft.com/office/drawing/2010/main" val="0"/>
              </a:ext>
            </a:extLst>
          </a:blip>
          <a:srcRect l="42483" t="803" b="19410"/>
          <a:stretch/>
        </p:blipFill>
        <p:spPr>
          <a:xfrm>
            <a:off x="-24680" y="0"/>
            <a:ext cx="7440182" cy="6858000"/>
          </a:xfrm>
          <a:custGeom>
            <a:avLst/>
            <a:gdLst/>
            <a:ahLst/>
            <a:cxnLst/>
            <a:rect l="l" t="t" r="r" b="b"/>
            <a:pathLst>
              <a:path w="12191999" h="6858000">
                <a:moveTo>
                  <a:pt x="0" y="0"/>
                </a:moveTo>
                <a:lnTo>
                  <a:pt x="5224096" y="0"/>
                </a:lnTo>
                <a:cubicBezTo>
                  <a:pt x="8952104" y="0"/>
                  <a:pt x="11996310" y="2881531"/>
                  <a:pt x="12182932" y="6505093"/>
                </a:cubicBezTo>
                <a:lnTo>
                  <a:pt x="12191999" y="6858000"/>
                </a:lnTo>
                <a:lnTo>
                  <a:pt x="5224096" y="6858000"/>
                </a:lnTo>
                <a:lnTo>
                  <a:pt x="0" y="6858000"/>
                </a:lnTo>
                <a:close/>
              </a:path>
            </a:pathLst>
          </a:custGeom>
        </p:spPr>
      </p:pic>
    </p:spTree>
    <p:extLst>
      <p:ext uri="{BB962C8B-B14F-4D97-AF65-F5344CB8AC3E}">
        <p14:creationId xmlns:p14="http://schemas.microsoft.com/office/powerpoint/2010/main" val="279655905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4B57D-CD2A-639A-4091-8C679EF38F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70FF08-33ED-561E-92A3-F7B1B05CBEE4}"/>
              </a:ext>
            </a:extLst>
          </p:cNvPr>
          <p:cNvSpPr txBox="1"/>
          <p:nvPr/>
        </p:nvSpPr>
        <p:spPr>
          <a:xfrm>
            <a:off x="407368" y="1484784"/>
            <a:ext cx="9667389" cy="3170099"/>
          </a:xfrm>
          <a:prstGeom prst="rect">
            <a:avLst/>
          </a:prstGeom>
          <a:noFill/>
        </p:spPr>
        <p:txBody>
          <a:bodyPr wrap="square">
            <a:spAutoFit/>
          </a:bodyPr>
          <a:lstStyle/>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Presently no field measurements available in the </a:t>
            </a: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OWFODA areas. Metocean (wind, waves, currents), geophysical and geotechnical data are required.</a:t>
            </a:r>
          </a:p>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ea typeface="Times New Roman" panose="02020603050405020304" pitchFamily="18" charset="0"/>
                <a:cs typeface="Calibri" panose="020F0502020204030204" pitchFamily="34" charset="0"/>
              </a:rPr>
              <a:t>Model-generated metocean data (wind and wave characteristics)</a:t>
            </a: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are available through free access databases (GWA, ERA5, NEWA, Copernicus Marine) but they come with high uncertainty if directly used for investment planning.</a:t>
            </a:r>
          </a:p>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For reasons of maturity of the licensing process, HEREMA undertook to conduct research (or assign it to a special purpose vehicle), and to carry out the necessary measurements and collect data required for the design, development, installation and operation of offshore wind farms in selected areas identified in the National Offshore Wind Farm Development Program. This work is in progress.</a:t>
            </a:r>
            <a:endParaRPr lang="el-GR" dirty="0">
              <a:latin typeface="Calibri" panose="020F0502020204030204" pitchFamily="34" charset="0"/>
              <a:cs typeface="Calibri" panose="020F0502020204030204" pitchFamily="34" charset="0"/>
            </a:endParaRPr>
          </a:p>
        </p:txBody>
      </p:sp>
      <p:sp>
        <p:nvSpPr>
          <p:cNvPr id="5" name="TextBox 8">
            <a:extLst>
              <a:ext uri="{FF2B5EF4-FFF2-40B4-BE49-F238E27FC236}">
                <a16:creationId xmlns:a16="http://schemas.microsoft.com/office/drawing/2014/main" id="{300DACF5-8376-0769-810D-89FF3D7ADA68}"/>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latin typeface="Calibri" panose="020F0502020204030204" pitchFamily="34" charset="0"/>
                <a:cs typeface="Calibri" panose="020F0502020204030204" pitchFamily="34" charset="0"/>
              </a:rPr>
              <a:t>Mapping the external conditions – Status and next steps</a:t>
            </a:r>
            <a:endParaRPr lang="el-GR" sz="1600" b="1" dirty="0">
              <a:solidFill>
                <a:schemeClr val="bg1"/>
              </a:solidFill>
              <a:latin typeface="Calibri" panose="020F0502020204030204" pitchFamily="34" charset="0"/>
              <a:cs typeface="Calibri" panose="020F0502020204030204" pitchFamily="34" charset="0"/>
            </a:endParaRPr>
          </a:p>
        </p:txBody>
      </p:sp>
      <p:pic>
        <p:nvPicPr>
          <p:cNvPr id="6" name="Picture 7">
            <a:extLst>
              <a:ext uri="{FF2B5EF4-FFF2-40B4-BE49-F238E27FC236}">
                <a16:creationId xmlns:a16="http://schemas.microsoft.com/office/drawing/2014/main" id="{4CB6A184-C197-7C03-5D0F-7B86949FA6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769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03468-3FA5-1FE4-E178-F3EB427CC2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32BD8F-1B4E-3149-0B91-0C1008F5FEE6}"/>
              </a:ext>
            </a:extLst>
          </p:cNvPr>
          <p:cNvSpPr txBox="1"/>
          <p:nvPr/>
        </p:nvSpPr>
        <p:spPr>
          <a:xfrm>
            <a:off x="407368" y="1484784"/>
            <a:ext cx="9667389" cy="4308872"/>
          </a:xfrm>
          <a:prstGeom prst="rect">
            <a:avLst/>
          </a:prstGeom>
          <a:noFill/>
        </p:spPr>
        <p:txBody>
          <a:bodyPr wrap="square">
            <a:spAutoFit/>
          </a:bodyPr>
          <a:lstStyle/>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There is no offshore wind farm, not even a demo wind turbine, currently operating in Greece.</a:t>
            </a:r>
          </a:p>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Greek developers are highly experienced on onshore wind farms development but not on offshore. Multinational companies with a Greek branch are ready to act in the Greek offshore wind market. Others will borrow the needed knowhow through joint ventures with experienced players from abroad. </a:t>
            </a:r>
          </a:p>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Greek construction companies, large machinery shops, shipyards and cable manufacturers do have the needed expertise and capacity to manufacture support structures and supply balance of plant components. </a:t>
            </a:r>
          </a:p>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Research Institutes, Universities and Engineering Consultants have strong background and knowledge for the  design and analysis of offshore wind turbines and wind farms. </a:t>
            </a:r>
          </a:p>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The design</a:t>
            </a:r>
            <a:r>
              <a:rPr lang="en-US" dirty="0">
                <a:latin typeface="Calibri" panose="020F0502020204030204" pitchFamily="34" charset="0"/>
                <a:ea typeface="Times New Roman" panose="02020603050405020304" pitchFamily="18" charset="0"/>
                <a:cs typeface="Calibri" panose="020F0502020204030204" pitchFamily="34" charset="0"/>
              </a:rPr>
              <a:t>, construction and demonstration of a floating wind turbine, studied and manufactured by Greek stakeholders, would boost their capabilities and mobilize the local supply chain for maximizing the domestic added value to offshore wind investments. </a:t>
            </a:r>
            <a:endPar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8">
            <a:extLst>
              <a:ext uri="{FF2B5EF4-FFF2-40B4-BE49-F238E27FC236}">
                <a16:creationId xmlns:a16="http://schemas.microsoft.com/office/drawing/2014/main" id="{096DCA19-6F31-2090-41C2-543336225A98}"/>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latin typeface="Calibri" panose="020F0502020204030204" pitchFamily="34" charset="0"/>
                <a:cs typeface="Calibri" panose="020F0502020204030204" pitchFamily="34" charset="0"/>
              </a:rPr>
              <a:t>Technological basis and relevant experience – Status and next steps</a:t>
            </a:r>
            <a:endParaRPr lang="el-GR" sz="1600" b="1" dirty="0">
              <a:solidFill>
                <a:schemeClr val="bg1"/>
              </a:solidFill>
              <a:latin typeface="Calibri" panose="020F0502020204030204" pitchFamily="34" charset="0"/>
              <a:cs typeface="Calibri" panose="020F0502020204030204" pitchFamily="34" charset="0"/>
            </a:endParaRPr>
          </a:p>
        </p:txBody>
      </p:sp>
      <p:pic>
        <p:nvPicPr>
          <p:cNvPr id="6" name="Picture 7">
            <a:extLst>
              <a:ext uri="{FF2B5EF4-FFF2-40B4-BE49-F238E27FC236}">
                <a16:creationId xmlns:a16="http://schemas.microsoft.com/office/drawing/2014/main" id="{43C59A10-2BA5-691E-9A8A-E3C4E1A795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73627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0FAF-9DB1-E8C9-B907-F8E05D8BB29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F45A4E-FE26-3EB0-8A07-AF3DA9875439}"/>
              </a:ext>
            </a:extLst>
          </p:cNvPr>
          <p:cNvSpPr txBox="1"/>
          <p:nvPr/>
        </p:nvSpPr>
        <p:spPr>
          <a:xfrm>
            <a:off x="407368" y="764704"/>
            <a:ext cx="9667389" cy="6155531"/>
          </a:xfrm>
          <a:prstGeom prst="rect">
            <a:avLst/>
          </a:prstGeom>
          <a:noFill/>
        </p:spPr>
        <p:txBody>
          <a:bodyPr wrap="square">
            <a:spAutoFit/>
          </a:bodyPr>
          <a:lstStyle/>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A workshop on the challenges and prospects for the development of the domestic supply chain for Offshore Wind was held In November 2023. The Workshop was organized by ELETAEN in collaboration with Norwegian Offshore Wind NOW and supported by EEA grants.</a:t>
            </a:r>
          </a:p>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Over 65 companies from Greece, Norway and other countries discussed in detail in a full-day program. It was the first time that companies from the entire supply chain for OW have come together in the same venue to meet each other, exchange experiences and know-how and consider how they can plan the next steps.</a:t>
            </a:r>
          </a:p>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During the workshop, ELETAEN and its partners presented two studies:</a:t>
            </a:r>
          </a:p>
          <a:p>
            <a:pPr algn="just">
              <a:spcBef>
                <a:spcPts val="600"/>
              </a:spcBef>
              <a:spcAft>
                <a:spcPts val="600"/>
              </a:spcAft>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The study on the technical requirements of the sites for the construction of the offshore wind farm equipment</a:t>
            </a:r>
          </a:p>
          <a:p>
            <a:pPr algn="just">
              <a:spcBef>
                <a:spcPts val="600"/>
              </a:spcBef>
              <a:spcAft>
                <a:spcPts val="600"/>
              </a:spcAft>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The results of the market research which was executed using a questionnaire and interviews with business executives in Greece involved in the supply chain</a:t>
            </a:r>
          </a:p>
          <a:p>
            <a:pPr marL="285750" indent="-28575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A key conclusion is that there are many challenges for the development of the domestic supply chain for OW, but at the same time there are significant potential and opportunities. </a:t>
            </a:r>
          </a:p>
          <a:p>
            <a:pPr marL="285750" indent="-28575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The early mobilization of the supply chain actors, in particular ports and shipyards, in terms of permitting actions and infrastructure investments is critical for maximizing the domestic added value of offshore wind development in the country.</a:t>
            </a:r>
          </a:p>
          <a:p>
            <a:pPr algn="just">
              <a:spcBef>
                <a:spcPts val="600"/>
              </a:spcBef>
              <a:spcAft>
                <a:spcPts val="600"/>
              </a:spcAft>
            </a:pPr>
            <a:endPar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8">
            <a:extLst>
              <a:ext uri="{FF2B5EF4-FFF2-40B4-BE49-F238E27FC236}">
                <a16:creationId xmlns:a16="http://schemas.microsoft.com/office/drawing/2014/main" id="{CD5B3EA8-CF0C-1826-963D-6AB14CC50DA9}"/>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latin typeface="Calibri" panose="020F0502020204030204" pitchFamily="34" charset="0"/>
                <a:cs typeface="Calibri" panose="020F0502020204030204" pitchFamily="34" charset="0"/>
              </a:rPr>
              <a:t>Local supply chain– Status and next steps</a:t>
            </a:r>
            <a:endParaRPr lang="el-GR" sz="1600" b="1" dirty="0">
              <a:solidFill>
                <a:schemeClr val="bg1"/>
              </a:solidFill>
              <a:latin typeface="Calibri" panose="020F0502020204030204" pitchFamily="34" charset="0"/>
              <a:cs typeface="Calibri" panose="020F0502020204030204" pitchFamily="34" charset="0"/>
            </a:endParaRPr>
          </a:p>
        </p:txBody>
      </p:sp>
      <p:pic>
        <p:nvPicPr>
          <p:cNvPr id="6" name="Picture 7">
            <a:extLst>
              <a:ext uri="{FF2B5EF4-FFF2-40B4-BE49-F238E27FC236}">
                <a16:creationId xmlns:a16="http://schemas.microsoft.com/office/drawing/2014/main" id="{D77D740C-4087-5392-9EAC-8AD37A3D29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59263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0FAF-9DB1-E8C9-B907-F8E05D8BB29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F45A4E-FE26-3EB0-8A07-AF3DA9875439}"/>
              </a:ext>
            </a:extLst>
          </p:cNvPr>
          <p:cNvSpPr txBox="1"/>
          <p:nvPr/>
        </p:nvSpPr>
        <p:spPr>
          <a:xfrm>
            <a:off x="407368" y="1159579"/>
            <a:ext cx="9667389" cy="5293757"/>
          </a:xfrm>
          <a:prstGeom prst="rect">
            <a:avLst/>
          </a:prstGeom>
          <a:noFill/>
        </p:spPr>
        <p:txBody>
          <a:bodyPr wrap="square">
            <a:spAutoFit/>
          </a:bodyPr>
          <a:lstStyle/>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“Global Wind Organization (GWO) and Global Wind Energy Council (GWEC) have published their most recent report, ‘Global Wind Workforce Outlook 2023 – 2027’ forecasting the numbers of wind technicians required to construct, install, operate, and maintain (C&amp;I and O&amp;M) the anticipated global wind fleet up to 2027.</a:t>
            </a:r>
          </a:p>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Insights reveal promising career developments within the wind market, with increasing demand for new technicians over the next five years, suggesting a raft of exciting opportunities for new talent to enter from full-time education and to transition from other sectors.</a:t>
            </a:r>
          </a:p>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The news not only underscores the extent of the workforce needed but also emphasizes the opportunities for local and national governments to use renewable energy expansion as a catalyst for job creation, training, and reskilling.</a:t>
            </a:r>
          </a:p>
          <a:p>
            <a:pPr marL="266700" indent="-266700" algn="just">
              <a:spcBef>
                <a:spcPts val="600"/>
              </a:spcBef>
              <a:spcAft>
                <a:spcPts val="600"/>
              </a:spcAft>
              <a:buFont typeface="Wingdings" panose="05000000000000000000" pitchFamily="2" charset="2"/>
              <a:buChar char="q"/>
            </a:pPr>
            <a:r>
              <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By 2027, it is projected that more than 574,000 technicians will be required for the construction, installation, operation, and maintenance of wind projects globally, following the rapid expansion of the offshore wind market. The surge in annual wind energy installations, set to double from 78 GW in 2022 to 155 GW in 2027, is a key driver for this demand.”</a:t>
            </a:r>
          </a:p>
          <a:p>
            <a:pPr algn="just">
              <a:spcBef>
                <a:spcPts val="600"/>
              </a:spcBef>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hlinkClick r:id="rId2"/>
              </a:rPr>
              <a:t>https://www.gevwindpower.com/wind-industry-news/technicians-in-demand/</a:t>
            </a:r>
            <a:endParaRPr lang="en-US" dirty="0">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endParaRPr kumimoji="0" lang="en-U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8">
            <a:extLst>
              <a:ext uri="{FF2B5EF4-FFF2-40B4-BE49-F238E27FC236}">
                <a16:creationId xmlns:a16="http://schemas.microsoft.com/office/drawing/2014/main" id="{CD5B3EA8-CF0C-1826-963D-6AB14CC50DA9}"/>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latin typeface="Calibri" panose="020F0502020204030204" pitchFamily="34" charset="0"/>
                <a:cs typeface="Calibri" panose="020F0502020204030204" pitchFamily="34" charset="0"/>
              </a:rPr>
              <a:t>Human resources and capacities </a:t>
            </a:r>
            <a:endParaRPr lang="el-GR" sz="1600" b="1" dirty="0">
              <a:solidFill>
                <a:schemeClr val="bg1"/>
              </a:solidFill>
              <a:latin typeface="Calibri" panose="020F0502020204030204" pitchFamily="34" charset="0"/>
              <a:cs typeface="Calibri" panose="020F0502020204030204" pitchFamily="34" charset="0"/>
            </a:endParaRPr>
          </a:p>
        </p:txBody>
      </p:sp>
      <p:pic>
        <p:nvPicPr>
          <p:cNvPr id="6" name="Picture 7">
            <a:extLst>
              <a:ext uri="{FF2B5EF4-FFF2-40B4-BE49-F238E27FC236}">
                <a16:creationId xmlns:a16="http://schemas.microsoft.com/office/drawing/2014/main" id="{D77D740C-4087-5392-9EAC-8AD37A3D29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05556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69604-5E7E-520B-234A-888CB0C23C91}"/>
              </a:ext>
            </a:extLst>
          </p:cNvPr>
          <p:cNvSpPr txBox="1"/>
          <p:nvPr/>
        </p:nvSpPr>
        <p:spPr>
          <a:xfrm>
            <a:off x="3359696" y="3884778"/>
            <a:ext cx="5565058" cy="400110"/>
          </a:xfrm>
          <a:prstGeom prst="rect">
            <a:avLst/>
          </a:prstGeom>
          <a:noFill/>
        </p:spPr>
        <p:txBody>
          <a:bodyPr wrap="square" rtlCol="0">
            <a:spAutoFit/>
          </a:bodyPr>
          <a:lstStyle/>
          <a:p>
            <a:pPr algn="ctr"/>
            <a:r>
              <a:rPr lang="en-US" sz="2000" b="1" dirty="0">
                <a:solidFill>
                  <a:srgbClr val="22456E"/>
                </a:solidFill>
              </a:rPr>
              <a:t>www.eletaen.gr</a:t>
            </a:r>
            <a:endParaRPr lang="el-GR" sz="2000" b="1" dirty="0">
              <a:solidFill>
                <a:srgbClr val="22456E"/>
              </a:solidFill>
            </a:endParaRPr>
          </a:p>
        </p:txBody>
      </p:sp>
      <p:pic>
        <p:nvPicPr>
          <p:cNvPr id="3" name="Picture 2" descr="Logo, company name&#10;&#10;Description automatically generated">
            <a:extLst>
              <a:ext uri="{FF2B5EF4-FFF2-40B4-BE49-F238E27FC236}">
                <a16:creationId xmlns:a16="http://schemas.microsoft.com/office/drawing/2014/main" id="{3A9CA114-BFEF-1C2B-9FE1-4DEBEA9B78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923" y="938094"/>
            <a:ext cx="2518604" cy="2697425"/>
          </a:xfrm>
          <a:prstGeom prst="rect">
            <a:avLst/>
          </a:prstGeom>
        </p:spPr>
      </p:pic>
      <p:sp>
        <p:nvSpPr>
          <p:cNvPr id="4" name="TextBox 3">
            <a:extLst>
              <a:ext uri="{FF2B5EF4-FFF2-40B4-BE49-F238E27FC236}">
                <a16:creationId xmlns:a16="http://schemas.microsoft.com/office/drawing/2014/main" id="{270A924F-B54F-4133-8A8F-9FA096080E2C}"/>
              </a:ext>
            </a:extLst>
          </p:cNvPr>
          <p:cNvSpPr txBox="1"/>
          <p:nvPr/>
        </p:nvSpPr>
        <p:spPr>
          <a:xfrm>
            <a:off x="3369536" y="4236440"/>
            <a:ext cx="5565058" cy="400110"/>
          </a:xfrm>
          <a:prstGeom prst="rect">
            <a:avLst/>
          </a:prstGeom>
          <a:noFill/>
        </p:spPr>
        <p:txBody>
          <a:bodyPr wrap="square" rtlCol="0">
            <a:spAutoFit/>
          </a:bodyPr>
          <a:lstStyle/>
          <a:p>
            <a:pPr algn="ctr"/>
            <a:r>
              <a:rPr lang="en-US" sz="2000" b="1" dirty="0">
                <a:solidFill>
                  <a:srgbClr val="22456E"/>
                </a:solidFill>
              </a:rPr>
              <a:t>www.ask4wind.gr</a:t>
            </a:r>
            <a:endParaRPr lang="el-GR" sz="2000" b="1" dirty="0">
              <a:solidFill>
                <a:srgbClr val="22456E"/>
              </a:solidFill>
            </a:endParaRPr>
          </a:p>
        </p:txBody>
      </p:sp>
      <p:grpSp>
        <p:nvGrpSpPr>
          <p:cNvPr id="5" name="Group 4">
            <a:extLst>
              <a:ext uri="{FF2B5EF4-FFF2-40B4-BE49-F238E27FC236}">
                <a16:creationId xmlns:a16="http://schemas.microsoft.com/office/drawing/2014/main" id="{9438B123-4C8D-26E8-E3A4-586632A347F4}"/>
              </a:ext>
            </a:extLst>
          </p:cNvPr>
          <p:cNvGrpSpPr>
            <a:grpSpLocks noChangeAspect="1"/>
          </p:cNvGrpSpPr>
          <p:nvPr/>
        </p:nvGrpSpPr>
        <p:grpSpPr>
          <a:xfrm>
            <a:off x="5196391" y="4648025"/>
            <a:ext cx="1891667" cy="612000"/>
            <a:chOff x="141957" y="1930034"/>
            <a:chExt cx="7562507" cy="2446658"/>
          </a:xfrm>
        </p:grpSpPr>
        <p:grpSp>
          <p:nvGrpSpPr>
            <p:cNvPr id="6" name="Group 5">
              <a:extLst>
                <a:ext uri="{FF2B5EF4-FFF2-40B4-BE49-F238E27FC236}">
                  <a16:creationId xmlns:a16="http://schemas.microsoft.com/office/drawing/2014/main" id="{AEB8E063-708A-5A68-67F0-2411A9BFBB4F}"/>
                </a:ext>
              </a:extLst>
            </p:cNvPr>
            <p:cNvGrpSpPr/>
            <p:nvPr/>
          </p:nvGrpSpPr>
          <p:grpSpPr>
            <a:xfrm>
              <a:off x="318936" y="2094409"/>
              <a:ext cx="7192910" cy="2119346"/>
              <a:chOff x="318936" y="2094409"/>
              <a:chExt cx="7192910" cy="2119346"/>
            </a:xfrm>
          </p:grpSpPr>
          <p:pic>
            <p:nvPicPr>
              <p:cNvPr id="11" name="Picture 4" descr="Social Media Icons - Social Media Icons App, HD Png Download - kindpng">
                <a:extLst>
                  <a:ext uri="{FF2B5EF4-FFF2-40B4-BE49-F238E27FC236}">
                    <a16:creationId xmlns:a16="http://schemas.microsoft.com/office/drawing/2014/main" id="{ACE8E14C-E558-E7A6-6EC1-A3D3D4F655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682"/>
              <a:stretch/>
            </p:blipFill>
            <p:spPr bwMode="auto">
              <a:xfrm>
                <a:off x="397592" y="2094409"/>
                <a:ext cx="5403440" cy="18778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ocial Media Icons - Social Media Icons App, HD Png Download - kindpng">
                <a:extLst>
                  <a:ext uri="{FF2B5EF4-FFF2-40B4-BE49-F238E27FC236}">
                    <a16:creationId xmlns:a16="http://schemas.microsoft.com/office/drawing/2014/main" id="{BBE3CFA0-5E5E-D020-F485-4E9A34CCE2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617" r="65052"/>
              <a:stretch/>
            </p:blipFill>
            <p:spPr bwMode="auto">
              <a:xfrm>
                <a:off x="318936" y="2257347"/>
                <a:ext cx="1888408" cy="19564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ocial Media Icons - Social Media Icons App, HD Png Download - kindpng">
                <a:extLst>
                  <a:ext uri="{FF2B5EF4-FFF2-40B4-BE49-F238E27FC236}">
                    <a16:creationId xmlns:a16="http://schemas.microsoft.com/office/drawing/2014/main" id="{47795112-DFAD-4DC9-A6B2-784774F220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10" t="48617"/>
              <a:stretch/>
            </p:blipFill>
            <p:spPr bwMode="auto">
              <a:xfrm>
                <a:off x="5707627" y="2257347"/>
                <a:ext cx="1804219" cy="195640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9A18C426-3EE4-840F-93D4-D1F6FFD60F66}"/>
                </a:ext>
              </a:extLst>
            </p:cNvPr>
            <p:cNvSpPr/>
            <p:nvPr/>
          </p:nvSpPr>
          <p:spPr>
            <a:xfrm>
              <a:off x="318936" y="3972232"/>
              <a:ext cx="7350225" cy="404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56F77E20-C5F9-F009-2638-A291B05269C4}"/>
                </a:ext>
              </a:extLst>
            </p:cNvPr>
            <p:cNvSpPr/>
            <p:nvPr/>
          </p:nvSpPr>
          <p:spPr>
            <a:xfrm>
              <a:off x="314019" y="1930034"/>
              <a:ext cx="7350225" cy="404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a:extLst>
                <a:ext uri="{FF2B5EF4-FFF2-40B4-BE49-F238E27FC236}">
                  <a16:creationId xmlns:a16="http://schemas.microsoft.com/office/drawing/2014/main" id="{0A9077D4-05F8-20C5-B51C-32A29DD2FF13}"/>
                </a:ext>
              </a:extLst>
            </p:cNvPr>
            <p:cNvSpPr/>
            <p:nvPr/>
          </p:nvSpPr>
          <p:spPr>
            <a:xfrm>
              <a:off x="141957" y="2082434"/>
              <a:ext cx="350517" cy="2294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a:extLst>
                <a:ext uri="{FF2B5EF4-FFF2-40B4-BE49-F238E27FC236}">
                  <a16:creationId xmlns:a16="http://schemas.microsoft.com/office/drawing/2014/main" id="{7AFAABAB-96D9-AC83-8031-8E9D5C17B3F8}"/>
                </a:ext>
              </a:extLst>
            </p:cNvPr>
            <p:cNvSpPr/>
            <p:nvPr/>
          </p:nvSpPr>
          <p:spPr>
            <a:xfrm>
              <a:off x="7353947" y="2234834"/>
              <a:ext cx="350517" cy="195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55738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C492D8CF-4497-2497-8BE6-B4100E0DB4F1}"/>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lvl="0" algn="ctr">
              <a:spcBef>
                <a:spcPct val="0"/>
              </a:spcBef>
              <a:defRPr/>
            </a:pPr>
            <a:r>
              <a:rPr lang="en-US" sz="1600" b="1" dirty="0">
                <a:solidFill>
                  <a:schemeClr val="bg1"/>
                </a:solidFill>
                <a:latin typeface="Calibri" pitchFamily="34" charset="0"/>
                <a:ea typeface="+mj-ea"/>
                <a:cs typeface="Calibri" pitchFamily="34" charset="0"/>
              </a:rPr>
              <a:t>Greece’s National Energy and Climate Plan (NECP)</a:t>
            </a:r>
            <a:endParaRPr lang="el-GR" sz="1600" b="1" dirty="0">
              <a:solidFill>
                <a:schemeClr val="bg1"/>
              </a:solidFill>
              <a:latin typeface="Calibri" pitchFamily="34" charset="0"/>
              <a:ea typeface="+mj-ea"/>
              <a:cs typeface="Calibri" pitchFamily="34" charset="0"/>
            </a:endParaRPr>
          </a:p>
        </p:txBody>
      </p:sp>
      <p:pic>
        <p:nvPicPr>
          <p:cNvPr id="3" name="Picture 7">
            <a:extLst>
              <a:ext uri="{FF2B5EF4-FFF2-40B4-BE49-F238E27FC236}">
                <a16:creationId xmlns:a16="http://schemas.microsoft.com/office/drawing/2014/main" id="{2936A161-E35C-F642-6BD3-2A858022E7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8FE2A29-0A18-C124-24D5-D1A683102564}"/>
              </a:ext>
            </a:extLst>
          </p:cNvPr>
          <p:cNvGraphicFramePr>
            <a:graphicFrameLocks noGrp="1"/>
          </p:cNvGraphicFramePr>
          <p:nvPr>
            <p:extLst>
              <p:ext uri="{D42A27DB-BD31-4B8C-83A1-F6EECF244321}">
                <p14:modId xmlns:p14="http://schemas.microsoft.com/office/powerpoint/2010/main" val="3684897002"/>
              </p:ext>
            </p:extLst>
          </p:nvPr>
        </p:nvGraphicFramePr>
        <p:xfrm>
          <a:off x="479376" y="1556792"/>
          <a:ext cx="9595381" cy="4176463"/>
        </p:xfrm>
        <a:graphic>
          <a:graphicData uri="http://schemas.openxmlformats.org/drawingml/2006/table">
            <a:tbl>
              <a:tblPr>
                <a:tableStyleId>{793D81CF-94F2-401A-BA57-92F5A7B2D0C5}</a:tableStyleId>
              </a:tblPr>
              <a:tblGrid>
                <a:gridCol w="3558182">
                  <a:extLst>
                    <a:ext uri="{9D8B030D-6E8A-4147-A177-3AD203B41FA5}">
                      <a16:colId xmlns:a16="http://schemas.microsoft.com/office/drawing/2014/main" val="1499537500"/>
                    </a:ext>
                  </a:extLst>
                </a:gridCol>
                <a:gridCol w="862457">
                  <a:extLst>
                    <a:ext uri="{9D8B030D-6E8A-4147-A177-3AD203B41FA5}">
                      <a16:colId xmlns:a16="http://schemas.microsoft.com/office/drawing/2014/main" val="2519379668"/>
                    </a:ext>
                  </a:extLst>
                </a:gridCol>
                <a:gridCol w="862457">
                  <a:extLst>
                    <a:ext uri="{9D8B030D-6E8A-4147-A177-3AD203B41FA5}">
                      <a16:colId xmlns:a16="http://schemas.microsoft.com/office/drawing/2014/main" val="954132618"/>
                    </a:ext>
                  </a:extLst>
                </a:gridCol>
                <a:gridCol w="862457">
                  <a:extLst>
                    <a:ext uri="{9D8B030D-6E8A-4147-A177-3AD203B41FA5}">
                      <a16:colId xmlns:a16="http://schemas.microsoft.com/office/drawing/2014/main" val="2879720520"/>
                    </a:ext>
                  </a:extLst>
                </a:gridCol>
                <a:gridCol w="862457">
                  <a:extLst>
                    <a:ext uri="{9D8B030D-6E8A-4147-A177-3AD203B41FA5}">
                      <a16:colId xmlns:a16="http://schemas.microsoft.com/office/drawing/2014/main" val="1971073519"/>
                    </a:ext>
                  </a:extLst>
                </a:gridCol>
                <a:gridCol w="862457">
                  <a:extLst>
                    <a:ext uri="{9D8B030D-6E8A-4147-A177-3AD203B41FA5}">
                      <a16:colId xmlns:a16="http://schemas.microsoft.com/office/drawing/2014/main" val="2335585082"/>
                    </a:ext>
                  </a:extLst>
                </a:gridCol>
                <a:gridCol w="862457">
                  <a:extLst>
                    <a:ext uri="{9D8B030D-6E8A-4147-A177-3AD203B41FA5}">
                      <a16:colId xmlns:a16="http://schemas.microsoft.com/office/drawing/2014/main" val="633641601"/>
                    </a:ext>
                  </a:extLst>
                </a:gridCol>
                <a:gridCol w="862457">
                  <a:extLst>
                    <a:ext uri="{9D8B030D-6E8A-4147-A177-3AD203B41FA5}">
                      <a16:colId xmlns:a16="http://schemas.microsoft.com/office/drawing/2014/main" val="2709650227"/>
                    </a:ext>
                  </a:extLst>
                </a:gridCol>
              </a:tblGrid>
              <a:tr h="634276">
                <a:tc>
                  <a:txBody>
                    <a:bodyPr/>
                    <a:lstStyle/>
                    <a:p>
                      <a:pPr algn="l" fontAlgn="ctr"/>
                      <a:r>
                        <a:rPr lang="en-US" sz="1600" b="1" u="none" strike="noStrike" dirty="0">
                          <a:effectLst/>
                          <a:latin typeface="Aptos" panose="020B0004020202020204" pitchFamily="34" charset="0"/>
                        </a:rPr>
                        <a:t>Installed capacity - Basic scenario</a:t>
                      </a:r>
                      <a:endParaRPr lang="en-US" sz="1600" b="1" i="0" u="none" strike="noStrike" dirty="0">
                        <a:solidFill>
                          <a:srgbClr val="000000"/>
                        </a:solidFill>
                        <a:effectLst/>
                        <a:latin typeface="Aptos" panose="020B0004020202020204" pitchFamily="34" charset="0"/>
                      </a:endParaRPr>
                    </a:p>
                  </a:txBody>
                  <a:tcPr marL="7620" marR="7620" marT="7620" marB="0" anchor="ctr"/>
                </a:tc>
                <a:tc>
                  <a:txBody>
                    <a:bodyPr/>
                    <a:lstStyle/>
                    <a:p>
                      <a:pPr algn="l" fontAlgn="ctr"/>
                      <a:r>
                        <a:rPr lang="en-US" sz="1600" b="1" u="none" strike="noStrike" dirty="0">
                          <a:effectLst/>
                          <a:latin typeface="Aptos" panose="020B0004020202020204" pitchFamily="34" charset="0"/>
                        </a:rPr>
                        <a:t>2022</a:t>
                      </a:r>
                      <a:endParaRPr lang="en-US" sz="1600" b="1" i="0" u="none" strike="noStrike" dirty="0">
                        <a:solidFill>
                          <a:srgbClr val="000000"/>
                        </a:solidFill>
                        <a:effectLst/>
                        <a:latin typeface="Aptos" panose="020B0004020202020204" pitchFamily="34" charset="0"/>
                      </a:endParaRPr>
                    </a:p>
                  </a:txBody>
                  <a:tcPr marL="137160" marR="7620" marT="7620" marB="0" anchor="ctr"/>
                </a:tc>
                <a:tc>
                  <a:txBody>
                    <a:bodyPr/>
                    <a:lstStyle/>
                    <a:p>
                      <a:pPr algn="l" fontAlgn="ctr"/>
                      <a:r>
                        <a:rPr lang="en-US" sz="1600" b="1" u="none" strike="noStrike" dirty="0">
                          <a:effectLst/>
                          <a:latin typeface="Aptos" panose="020B0004020202020204" pitchFamily="34" charset="0"/>
                        </a:rPr>
                        <a:t>2025</a:t>
                      </a:r>
                      <a:endParaRPr lang="en-US" sz="1600" b="1" i="0" u="none" strike="noStrike" dirty="0">
                        <a:solidFill>
                          <a:srgbClr val="000000"/>
                        </a:solidFill>
                        <a:effectLst/>
                        <a:latin typeface="Aptos" panose="020B0004020202020204" pitchFamily="34" charset="0"/>
                      </a:endParaRPr>
                    </a:p>
                  </a:txBody>
                  <a:tcPr marL="137160" marR="7620" marT="7620" marB="0" anchor="ctr"/>
                </a:tc>
                <a:tc>
                  <a:txBody>
                    <a:bodyPr/>
                    <a:lstStyle/>
                    <a:p>
                      <a:pPr algn="l" fontAlgn="ctr"/>
                      <a:r>
                        <a:rPr lang="en-US" sz="1600" b="1" u="none" strike="noStrike">
                          <a:effectLst/>
                          <a:latin typeface="Aptos" panose="020B0004020202020204" pitchFamily="34" charset="0"/>
                        </a:rPr>
                        <a:t>2030</a:t>
                      </a:r>
                      <a:endParaRPr lang="en-US" sz="1600" b="1" i="0" u="none" strike="noStrike">
                        <a:solidFill>
                          <a:srgbClr val="000000"/>
                        </a:solidFill>
                        <a:effectLst/>
                        <a:latin typeface="Aptos" panose="020B0004020202020204" pitchFamily="34" charset="0"/>
                      </a:endParaRPr>
                    </a:p>
                  </a:txBody>
                  <a:tcPr marL="137160" marR="7620" marT="7620" marB="0" anchor="ctr"/>
                </a:tc>
                <a:tc>
                  <a:txBody>
                    <a:bodyPr/>
                    <a:lstStyle/>
                    <a:p>
                      <a:pPr algn="l" fontAlgn="ctr"/>
                      <a:r>
                        <a:rPr lang="en-US" sz="1600" b="1" u="none" strike="noStrike" dirty="0">
                          <a:effectLst/>
                          <a:latin typeface="Aptos" panose="020B0004020202020204" pitchFamily="34" charset="0"/>
                        </a:rPr>
                        <a:t>2035</a:t>
                      </a:r>
                      <a:endParaRPr lang="en-US" sz="1600" b="1" i="0" u="none" strike="noStrike" dirty="0">
                        <a:solidFill>
                          <a:srgbClr val="000000"/>
                        </a:solidFill>
                        <a:effectLst/>
                        <a:latin typeface="Aptos" panose="020B0004020202020204" pitchFamily="34" charset="0"/>
                      </a:endParaRPr>
                    </a:p>
                  </a:txBody>
                  <a:tcPr marL="137160" marR="7620" marT="7620" marB="0" anchor="ctr"/>
                </a:tc>
                <a:tc>
                  <a:txBody>
                    <a:bodyPr/>
                    <a:lstStyle/>
                    <a:p>
                      <a:pPr algn="l" fontAlgn="ctr"/>
                      <a:r>
                        <a:rPr lang="en-US" sz="1600" b="1" u="none" strike="noStrike" dirty="0">
                          <a:effectLst/>
                          <a:latin typeface="Aptos" panose="020B0004020202020204" pitchFamily="34" charset="0"/>
                        </a:rPr>
                        <a:t>2040</a:t>
                      </a:r>
                      <a:endParaRPr lang="en-US" sz="1600" b="1" i="0" u="none" strike="noStrike" dirty="0">
                        <a:solidFill>
                          <a:srgbClr val="000000"/>
                        </a:solidFill>
                        <a:effectLst/>
                        <a:latin typeface="Aptos" panose="020B0004020202020204" pitchFamily="34" charset="0"/>
                      </a:endParaRPr>
                    </a:p>
                  </a:txBody>
                  <a:tcPr marL="137160" marR="7620" marT="7620" marB="0" anchor="ctr"/>
                </a:tc>
                <a:tc>
                  <a:txBody>
                    <a:bodyPr/>
                    <a:lstStyle/>
                    <a:p>
                      <a:pPr algn="l" fontAlgn="ctr"/>
                      <a:r>
                        <a:rPr lang="en-US" sz="1600" b="1" u="none" strike="noStrike" dirty="0">
                          <a:effectLst/>
                          <a:latin typeface="Aptos" panose="020B0004020202020204" pitchFamily="34" charset="0"/>
                        </a:rPr>
                        <a:t>2045</a:t>
                      </a:r>
                      <a:endParaRPr lang="en-US" sz="1600" b="1" i="0" u="none" strike="noStrike" dirty="0">
                        <a:solidFill>
                          <a:srgbClr val="000000"/>
                        </a:solidFill>
                        <a:effectLst/>
                        <a:latin typeface="Aptos" panose="020B0004020202020204" pitchFamily="34" charset="0"/>
                      </a:endParaRPr>
                    </a:p>
                  </a:txBody>
                  <a:tcPr marL="137160" marR="7620" marT="7620" marB="0" anchor="ctr"/>
                </a:tc>
                <a:tc>
                  <a:txBody>
                    <a:bodyPr/>
                    <a:lstStyle/>
                    <a:p>
                      <a:pPr algn="l" fontAlgn="ctr"/>
                      <a:r>
                        <a:rPr lang="en-US" sz="1600" b="1" u="none" strike="noStrike" dirty="0">
                          <a:effectLst/>
                          <a:latin typeface="Aptos" panose="020B0004020202020204" pitchFamily="34" charset="0"/>
                        </a:rPr>
                        <a:t>2050</a:t>
                      </a:r>
                      <a:endParaRPr lang="en-US" sz="1600" b="1" i="0" u="none" strike="noStrike" dirty="0">
                        <a:solidFill>
                          <a:srgbClr val="000000"/>
                        </a:solidFill>
                        <a:effectLst/>
                        <a:latin typeface="Aptos" panose="020B0004020202020204" pitchFamily="34" charset="0"/>
                      </a:endParaRPr>
                    </a:p>
                  </a:txBody>
                  <a:tcPr marL="137160" marR="7620" marT="7620" marB="0" anchor="ctr"/>
                </a:tc>
                <a:extLst>
                  <a:ext uri="{0D108BD9-81ED-4DB2-BD59-A6C34878D82A}">
                    <a16:rowId xmlns:a16="http://schemas.microsoft.com/office/drawing/2014/main" val="2311502759"/>
                  </a:ext>
                </a:extLst>
              </a:tr>
              <a:tr h="322017">
                <a:tc>
                  <a:txBody>
                    <a:bodyPr/>
                    <a:lstStyle/>
                    <a:p>
                      <a:pPr algn="l" fontAlgn="ctr"/>
                      <a:r>
                        <a:rPr lang="en-US" sz="1600" u="none" strike="noStrike">
                          <a:effectLst/>
                          <a:latin typeface="Aptos" panose="020B0004020202020204" pitchFamily="34" charset="0"/>
                        </a:rPr>
                        <a:t>PVs</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5.430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8.500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13.500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18.500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26.000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30.619</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35.051</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1103346514"/>
                  </a:ext>
                </a:extLst>
              </a:tr>
              <a:tr h="322017">
                <a:tc>
                  <a:txBody>
                    <a:bodyPr/>
                    <a:lstStyle/>
                    <a:p>
                      <a:pPr algn="l" fontAlgn="ctr"/>
                      <a:r>
                        <a:rPr lang="en-US" sz="1600" u="none" strike="noStrike">
                          <a:effectLst/>
                          <a:latin typeface="Aptos" panose="020B0004020202020204" pitchFamily="34" charset="0"/>
                        </a:rPr>
                        <a:t>Wind onshore</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4.702</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7.000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8.900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9.500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11.000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13.000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13.000</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1805980221"/>
                  </a:ext>
                </a:extLst>
              </a:tr>
              <a:tr h="322017">
                <a:tc>
                  <a:txBody>
                    <a:bodyPr/>
                    <a:lstStyle/>
                    <a:p>
                      <a:pPr algn="l" fontAlgn="ctr"/>
                      <a:r>
                        <a:rPr lang="en-US" sz="1600" b="1" u="none" strike="noStrike" dirty="0">
                          <a:solidFill>
                            <a:srgbClr val="0070C0"/>
                          </a:solidFill>
                          <a:effectLst/>
                          <a:latin typeface="Aptos" panose="020B0004020202020204" pitchFamily="34" charset="0"/>
                        </a:rPr>
                        <a:t>Wind offshore</a:t>
                      </a:r>
                      <a:endParaRPr lang="en-US" sz="1600" b="1" i="0" u="none" strike="noStrike" dirty="0">
                        <a:solidFill>
                          <a:srgbClr val="0070C0"/>
                        </a:solidFill>
                        <a:effectLst/>
                        <a:latin typeface="Aptos" panose="020B0004020202020204" pitchFamily="34" charset="0"/>
                      </a:endParaRPr>
                    </a:p>
                  </a:txBody>
                  <a:tcPr marL="7620" marR="7620" marT="7620" marB="0" anchor="ctr"/>
                </a:tc>
                <a:tc>
                  <a:txBody>
                    <a:bodyPr/>
                    <a:lstStyle/>
                    <a:p>
                      <a:pPr algn="ctr" fontAlgn="ctr"/>
                      <a:r>
                        <a:rPr lang="en-US" sz="1600" b="1" u="none" strike="noStrike">
                          <a:solidFill>
                            <a:srgbClr val="0070C0"/>
                          </a:solidFill>
                          <a:effectLst/>
                          <a:latin typeface="Aptos" panose="020B0004020202020204" pitchFamily="34" charset="0"/>
                        </a:rPr>
                        <a:t>0</a:t>
                      </a:r>
                      <a:endParaRPr lang="en-US" sz="1600" b="1" i="0" u="none" strike="noStrike">
                        <a:solidFill>
                          <a:srgbClr val="0070C0"/>
                        </a:solidFill>
                        <a:effectLst/>
                        <a:latin typeface="Aptos" panose="020B0004020202020204" pitchFamily="34" charset="0"/>
                      </a:endParaRPr>
                    </a:p>
                  </a:txBody>
                  <a:tcPr marL="7620" marR="7620" marT="7620" marB="0" anchor="ctr"/>
                </a:tc>
                <a:tc>
                  <a:txBody>
                    <a:bodyPr/>
                    <a:lstStyle/>
                    <a:p>
                      <a:pPr algn="ctr" fontAlgn="ctr"/>
                      <a:r>
                        <a:rPr lang="en-US" sz="1600" b="1" u="none" strike="noStrike">
                          <a:solidFill>
                            <a:srgbClr val="0070C0"/>
                          </a:solidFill>
                          <a:effectLst/>
                          <a:latin typeface="Aptos" panose="020B0004020202020204" pitchFamily="34" charset="0"/>
                        </a:rPr>
                        <a:t>0</a:t>
                      </a:r>
                      <a:endParaRPr lang="en-US" sz="1600" b="1" i="0" u="none" strike="noStrike">
                        <a:solidFill>
                          <a:srgbClr val="0070C0"/>
                        </a:solidFill>
                        <a:effectLst/>
                        <a:latin typeface="Aptos" panose="020B0004020202020204" pitchFamily="34" charset="0"/>
                      </a:endParaRPr>
                    </a:p>
                  </a:txBody>
                  <a:tcPr marL="7620" marR="7620" marT="7620" marB="0" anchor="ctr"/>
                </a:tc>
                <a:tc>
                  <a:txBody>
                    <a:bodyPr/>
                    <a:lstStyle/>
                    <a:p>
                      <a:pPr algn="ctr" fontAlgn="ctr"/>
                      <a:r>
                        <a:rPr lang="en-US" sz="1600" b="1" u="none" strike="noStrike">
                          <a:solidFill>
                            <a:srgbClr val="0070C0"/>
                          </a:solidFill>
                          <a:effectLst/>
                          <a:latin typeface="Aptos" panose="020B0004020202020204" pitchFamily="34" charset="0"/>
                        </a:rPr>
                        <a:t>1.900</a:t>
                      </a:r>
                      <a:endParaRPr lang="en-US" sz="1600" b="1" i="0" u="none" strike="noStrike">
                        <a:solidFill>
                          <a:srgbClr val="0070C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solidFill>
                            <a:srgbClr val="0070C0"/>
                          </a:solidFill>
                          <a:effectLst/>
                          <a:latin typeface="Aptos" panose="020B0004020202020204" pitchFamily="34" charset="0"/>
                        </a:rPr>
                        <a:t>3.900</a:t>
                      </a:r>
                      <a:endParaRPr lang="en-US" sz="1600" b="1" i="0" u="none" strike="noStrike" dirty="0">
                        <a:solidFill>
                          <a:srgbClr val="0070C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solidFill>
                            <a:srgbClr val="0070C0"/>
                          </a:solidFill>
                          <a:effectLst/>
                          <a:latin typeface="Aptos" panose="020B0004020202020204" pitchFamily="34" charset="0"/>
                        </a:rPr>
                        <a:t>5.787</a:t>
                      </a:r>
                      <a:endParaRPr lang="en-US" sz="1600" b="1" i="0" u="none" strike="noStrike" dirty="0">
                        <a:solidFill>
                          <a:srgbClr val="0070C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solidFill>
                            <a:srgbClr val="0070C0"/>
                          </a:solidFill>
                          <a:effectLst/>
                          <a:latin typeface="Aptos" panose="020B0004020202020204" pitchFamily="34" charset="0"/>
                        </a:rPr>
                        <a:t>8.143</a:t>
                      </a:r>
                      <a:endParaRPr lang="en-US" sz="1600" b="1" i="0" u="none" strike="noStrike" dirty="0">
                        <a:solidFill>
                          <a:srgbClr val="0070C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solidFill>
                            <a:srgbClr val="0070C0"/>
                          </a:solidFill>
                          <a:effectLst/>
                          <a:latin typeface="Aptos" panose="020B0004020202020204" pitchFamily="34" charset="0"/>
                        </a:rPr>
                        <a:t>11.780</a:t>
                      </a:r>
                      <a:endParaRPr lang="en-US" sz="1600" b="1" i="0" u="none" strike="noStrike" dirty="0">
                        <a:solidFill>
                          <a:srgbClr val="0070C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4229853342"/>
                  </a:ext>
                </a:extLst>
              </a:tr>
              <a:tr h="322017">
                <a:tc>
                  <a:txBody>
                    <a:bodyPr/>
                    <a:lstStyle/>
                    <a:p>
                      <a:pPr algn="l" fontAlgn="ctr"/>
                      <a:r>
                        <a:rPr lang="en-US" sz="1600" u="none" strike="noStrike">
                          <a:effectLst/>
                          <a:latin typeface="Aptos" panose="020B0004020202020204" pitchFamily="34" charset="0"/>
                        </a:rPr>
                        <a:t>Large Hydro</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dirty="0">
                          <a:effectLst/>
                          <a:latin typeface="Aptos" panose="020B0004020202020204" pitchFamily="34" charset="0"/>
                        </a:rPr>
                        <a:t>3.171</a:t>
                      </a:r>
                      <a:endParaRPr lang="en-US" sz="1600" b="0"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dirty="0">
                          <a:effectLst/>
                          <a:latin typeface="Aptos" panose="020B0004020202020204" pitchFamily="34" charset="0"/>
                        </a:rPr>
                        <a:t>3.171</a:t>
                      </a:r>
                      <a:endParaRPr lang="en-US" sz="1600" b="0"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dirty="0">
                          <a:effectLst/>
                          <a:latin typeface="Aptos" panose="020B0004020202020204" pitchFamily="34" charset="0"/>
                        </a:rPr>
                        <a:t>3.458</a:t>
                      </a:r>
                      <a:endParaRPr lang="en-US" sz="1600" b="0"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3.893</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4.023</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4.488</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4.678</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2739951540"/>
                  </a:ext>
                </a:extLst>
              </a:tr>
              <a:tr h="322017">
                <a:tc>
                  <a:txBody>
                    <a:bodyPr/>
                    <a:lstStyle/>
                    <a:p>
                      <a:pPr algn="l" fontAlgn="ctr"/>
                      <a:r>
                        <a:rPr lang="en-US" sz="1600" u="none" strike="noStrike">
                          <a:effectLst/>
                          <a:latin typeface="Aptos" panose="020B0004020202020204" pitchFamily="34" charset="0"/>
                        </a:rPr>
                        <a:t>Small Hydro</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250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338</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365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394</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421</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453</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482</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3238158023"/>
                  </a:ext>
                </a:extLst>
              </a:tr>
              <a:tr h="322017">
                <a:tc>
                  <a:txBody>
                    <a:bodyPr/>
                    <a:lstStyle/>
                    <a:p>
                      <a:pPr algn="l" fontAlgn="ctr"/>
                      <a:r>
                        <a:rPr lang="en-US" sz="1600" u="none" strike="noStrike">
                          <a:effectLst/>
                          <a:latin typeface="Aptos" panose="020B0004020202020204" pitchFamily="34" charset="0"/>
                        </a:rPr>
                        <a:t>Bioenergy</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161</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123</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81</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75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73</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42</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1784524409"/>
                  </a:ext>
                </a:extLst>
              </a:tr>
              <a:tr h="322017">
                <a:tc>
                  <a:txBody>
                    <a:bodyPr/>
                    <a:lstStyle/>
                    <a:p>
                      <a:pPr algn="l" fontAlgn="ctr"/>
                      <a:r>
                        <a:rPr lang="en-US" sz="1600" u="none" strike="noStrike">
                          <a:effectLst/>
                          <a:latin typeface="Aptos" panose="020B0004020202020204" pitchFamily="34" charset="0"/>
                        </a:rPr>
                        <a:t>Lignite</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1.625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1.280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3671282410"/>
                  </a:ext>
                </a:extLst>
              </a:tr>
              <a:tr h="322017">
                <a:tc>
                  <a:txBody>
                    <a:bodyPr/>
                    <a:lstStyle/>
                    <a:p>
                      <a:pPr algn="l" fontAlgn="ctr"/>
                      <a:r>
                        <a:rPr lang="en-US" sz="1600" u="none" strike="noStrike">
                          <a:effectLst/>
                          <a:latin typeface="Aptos" panose="020B0004020202020204" pitchFamily="34" charset="0"/>
                        </a:rPr>
                        <a:t>Natural Gas</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6.296</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7.045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7.885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6.430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6.430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6.430</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6.430</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1202656122"/>
                  </a:ext>
                </a:extLst>
              </a:tr>
              <a:tr h="322017">
                <a:tc>
                  <a:txBody>
                    <a:bodyPr/>
                    <a:lstStyle/>
                    <a:p>
                      <a:pPr algn="l" fontAlgn="ctr"/>
                      <a:r>
                        <a:rPr lang="en-US" sz="1600" u="none" strike="noStrike">
                          <a:effectLst/>
                          <a:latin typeface="Aptos" panose="020B0004020202020204" pitchFamily="34" charset="0"/>
                        </a:rPr>
                        <a:t>CHP NG</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127</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127</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205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205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205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205</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156</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3678341918"/>
                  </a:ext>
                </a:extLst>
              </a:tr>
              <a:tr h="322017">
                <a:tc>
                  <a:txBody>
                    <a:bodyPr/>
                    <a:lstStyle/>
                    <a:p>
                      <a:pPr algn="l" fontAlgn="ctr"/>
                      <a:r>
                        <a:rPr lang="en-US" sz="1600" u="none" strike="noStrike">
                          <a:effectLst/>
                          <a:latin typeface="Aptos" panose="020B0004020202020204" pitchFamily="34" charset="0"/>
                        </a:rPr>
                        <a:t>Oil</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846</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863</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196</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171</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147</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123</a:t>
                      </a:r>
                      <a:endParaRPr lang="en-US" sz="1600" b="0"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u="none" strike="noStrike">
                          <a:effectLst/>
                          <a:latin typeface="Aptos" panose="020B0004020202020204" pitchFamily="34" charset="0"/>
                        </a:rPr>
                        <a:t>91</a:t>
                      </a:r>
                      <a:endParaRPr lang="en-US" sz="1600" b="0" i="0" u="none" strike="noStrike">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3124397973"/>
                  </a:ext>
                </a:extLst>
              </a:tr>
              <a:tr h="322017">
                <a:tc>
                  <a:txBody>
                    <a:bodyPr/>
                    <a:lstStyle/>
                    <a:p>
                      <a:pPr algn="l" fontAlgn="ctr"/>
                      <a:r>
                        <a:rPr lang="en-US" sz="1600" b="1" u="none" strike="noStrike" dirty="0">
                          <a:effectLst/>
                          <a:latin typeface="Aptos" panose="020B0004020202020204" pitchFamily="34" charset="0"/>
                        </a:rPr>
                        <a:t>Total</a:t>
                      </a:r>
                      <a:endParaRPr lang="en-US" sz="1600" b="1"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effectLst/>
                          <a:latin typeface="Aptos" panose="020B0004020202020204" pitchFamily="34" charset="0"/>
                        </a:rPr>
                        <a:t>22.608</a:t>
                      </a:r>
                      <a:endParaRPr lang="en-US" sz="1600" b="1"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b="1" u="none" strike="noStrike">
                          <a:effectLst/>
                          <a:latin typeface="Aptos" panose="020B0004020202020204" pitchFamily="34" charset="0"/>
                        </a:rPr>
                        <a:t>28.445</a:t>
                      </a:r>
                      <a:endParaRPr lang="en-US" sz="1600" b="1" i="0" u="none" strike="noStrike">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effectLst/>
                          <a:latin typeface="Aptos" panose="020B0004020202020204" pitchFamily="34" charset="0"/>
                        </a:rPr>
                        <a:t>36.490</a:t>
                      </a:r>
                      <a:endParaRPr lang="en-US" sz="1600" b="1"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effectLst/>
                          <a:latin typeface="Aptos" panose="020B0004020202020204" pitchFamily="34" charset="0"/>
                        </a:rPr>
                        <a:t>43.069</a:t>
                      </a:r>
                      <a:endParaRPr lang="en-US" sz="1600" b="1"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effectLst/>
                          <a:latin typeface="Aptos" panose="020B0004020202020204" pitchFamily="34" charset="0"/>
                        </a:rPr>
                        <a:t>54.086</a:t>
                      </a:r>
                      <a:endParaRPr lang="en-US" sz="1600" b="1"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effectLst/>
                          <a:latin typeface="Aptos" panose="020B0004020202020204" pitchFamily="34" charset="0"/>
                        </a:rPr>
                        <a:t>63.505</a:t>
                      </a:r>
                      <a:endParaRPr lang="en-US" sz="1600" b="1" i="0" u="none" strike="noStrike" dirty="0">
                        <a:solidFill>
                          <a:srgbClr val="000000"/>
                        </a:solidFill>
                        <a:effectLst/>
                        <a:latin typeface="Aptos" panose="020B0004020202020204" pitchFamily="34" charset="0"/>
                      </a:endParaRPr>
                    </a:p>
                  </a:txBody>
                  <a:tcPr marL="7620" marR="7620" marT="7620" marB="0" anchor="ctr"/>
                </a:tc>
                <a:tc>
                  <a:txBody>
                    <a:bodyPr/>
                    <a:lstStyle/>
                    <a:p>
                      <a:pPr algn="ctr" fontAlgn="ctr"/>
                      <a:r>
                        <a:rPr lang="en-US" sz="1600" b="1" u="none" strike="noStrike" dirty="0">
                          <a:effectLst/>
                          <a:latin typeface="Aptos" panose="020B0004020202020204" pitchFamily="34" charset="0"/>
                        </a:rPr>
                        <a:t>71.709</a:t>
                      </a:r>
                      <a:endParaRPr lang="en-US" sz="1600" b="1" i="0" u="none" strike="noStrike" dirty="0">
                        <a:solidFill>
                          <a:srgbClr val="000000"/>
                        </a:solidFill>
                        <a:effectLst/>
                        <a:latin typeface="Aptos" panose="020B0004020202020204" pitchFamily="34" charset="0"/>
                      </a:endParaRPr>
                    </a:p>
                  </a:txBody>
                  <a:tcPr marL="7620" marR="7620" marT="7620" marB="0" anchor="ctr"/>
                </a:tc>
                <a:extLst>
                  <a:ext uri="{0D108BD9-81ED-4DB2-BD59-A6C34878D82A}">
                    <a16:rowId xmlns:a16="http://schemas.microsoft.com/office/drawing/2014/main" val="2152083210"/>
                  </a:ext>
                </a:extLst>
              </a:tr>
            </a:tbl>
          </a:graphicData>
        </a:graphic>
      </p:graphicFrame>
    </p:spTree>
    <p:extLst>
      <p:ext uri="{BB962C8B-B14F-4D97-AF65-F5344CB8AC3E}">
        <p14:creationId xmlns:p14="http://schemas.microsoft.com/office/powerpoint/2010/main" val="116436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7;p20">
            <a:extLst>
              <a:ext uri="{FF2B5EF4-FFF2-40B4-BE49-F238E27FC236}">
                <a16:creationId xmlns:a16="http://schemas.microsoft.com/office/drawing/2014/main" id="{3E771832-4D61-A068-40CE-4017F694FC27}"/>
              </a:ext>
            </a:extLst>
          </p:cNvPr>
          <p:cNvSpPr txBox="1"/>
          <p:nvPr/>
        </p:nvSpPr>
        <p:spPr>
          <a:xfrm>
            <a:off x="407368" y="2323053"/>
            <a:ext cx="2808312" cy="2042051"/>
          </a:xfrm>
          <a:prstGeom prst="rect">
            <a:avLst/>
          </a:prstGeom>
          <a:noFill/>
          <a:ln>
            <a:noFill/>
          </a:ln>
        </p:spPr>
        <p:txBody>
          <a:bodyPr spcFirstLastPara="1" wrap="square" lIns="91425" tIns="91425" rIns="91425" bIns="91425" anchor="t" anchorCtr="0">
            <a:noAutofit/>
          </a:bodyPr>
          <a:lstStyle/>
          <a:p>
            <a:pPr algn="just">
              <a:lnSpc>
                <a:spcPct val="115000"/>
              </a:lnSpc>
            </a:pPr>
            <a:r>
              <a:rPr lang="en-US" b="1" i="1" dirty="0">
                <a:solidFill>
                  <a:srgbClr val="000000"/>
                </a:solidFill>
                <a:latin typeface="Calibri" panose="020F0502020204030204" pitchFamily="34" charset="0"/>
                <a:ea typeface="Roboto"/>
                <a:cs typeface="Calibri" panose="020F0502020204030204" pitchFamily="34" charset="0"/>
                <a:sym typeface="Roboto"/>
              </a:rPr>
              <a:t>Deep sea waters </a:t>
            </a:r>
          </a:p>
          <a:p>
            <a:pPr algn="just">
              <a:lnSpc>
                <a:spcPct val="115000"/>
              </a:lnSpc>
            </a:pPr>
            <a:r>
              <a:rPr lang="en-US" b="1" i="1" dirty="0">
                <a:solidFill>
                  <a:srgbClr val="000000"/>
                </a:solidFill>
                <a:latin typeface="Calibri" panose="020F0502020204030204" pitchFamily="34" charset="0"/>
                <a:ea typeface="Roboto"/>
                <a:cs typeface="Calibri" panose="020F0502020204030204" pitchFamily="34" charset="0"/>
                <a:sym typeface="Roboto"/>
              </a:rPr>
              <a:t>with favorable metocean conditions</a:t>
            </a:r>
          </a:p>
          <a:p>
            <a:pPr algn="just">
              <a:lnSpc>
                <a:spcPct val="115000"/>
              </a:lnSpc>
            </a:pPr>
            <a:endParaRPr lang="en-US" b="1" i="1" dirty="0">
              <a:solidFill>
                <a:srgbClr val="000000"/>
              </a:solidFill>
              <a:latin typeface="Calibri" panose="020F0502020204030204" pitchFamily="34" charset="0"/>
              <a:ea typeface="Roboto"/>
              <a:cs typeface="Calibri" panose="020F0502020204030204" pitchFamily="34" charset="0"/>
              <a:sym typeface="Roboto"/>
            </a:endParaRPr>
          </a:p>
          <a:p>
            <a:pPr algn="just">
              <a:lnSpc>
                <a:spcPct val="115000"/>
              </a:lnSpc>
            </a:pPr>
            <a:r>
              <a:rPr lang="en-US" b="1" i="1" dirty="0">
                <a:solidFill>
                  <a:srgbClr val="000000"/>
                </a:solidFill>
                <a:latin typeface="Calibri" panose="020F0502020204030204" pitchFamily="34" charset="0"/>
                <a:ea typeface="Roboto"/>
                <a:cs typeface="Calibri" panose="020F0502020204030204" pitchFamily="34" charset="0"/>
                <a:sym typeface="Roboto"/>
              </a:rPr>
              <a:t>(map showing water depth up to 500m)</a:t>
            </a:r>
          </a:p>
          <a:p>
            <a:pPr algn="just">
              <a:lnSpc>
                <a:spcPct val="115000"/>
              </a:lnSpc>
              <a:spcAft>
                <a:spcPts val="1600"/>
              </a:spcAft>
            </a:pPr>
            <a:endParaRPr dirty="0">
              <a:solidFill>
                <a:srgbClr val="000000"/>
              </a:solidFill>
              <a:latin typeface="Roboto"/>
              <a:ea typeface="Roboto"/>
              <a:cs typeface="Roboto"/>
              <a:sym typeface="Roboto"/>
            </a:endParaRPr>
          </a:p>
        </p:txBody>
      </p:sp>
      <p:pic>
        <p:nvPicPr>
          <p:cNvPr id="5" name="Picture 4">
            <a:extLst>
              <a:ext uri="{FF2B5EF4-FFF2-40B4-BE49-F238E27FC236}">
                <a16:creationId xmlns:a16="http://schemas.microsoft.com/office/drawing/2014/main" id="{FF3B8BAD-2C06-CB36-C80A-01C55DBF166A}"/>
              </a:ext>
            </a:extLst>
          </p:cNvPr>
          <p:cNvPicPr>
            <a:picLocks noChangeAspect="1"/>
          </p:cNvPicPr>
          <p:nvPr/>
        </p:nvPicPr>
        <p:blipFill>
          <a:blip r:embed="rId3"/>
          <a:stretch>
            <a:fillRect/>
          </a:stretch>
        </p:blipFill>
        <p:spPr>
          <a:xfrm>
            <a:off x="3647728" y="881337"/>
            <a:ext cx="6480720" cy="5583672"/>
          </a:xfrm>
          <a:prstGeom prst="rect">
            <a:avLst/>
          </a:prstGeom>
        </p:spPr>
      </p:pic>
      <p:graphicFrame>
        <p:nvGraphicFramePr>
          <p:cNvPr id="4" name="Object 1">
            <a:extLst>
              <a:ext uri="{FF2B5EF4-FFF2-40B4-BE49-F238E27FC236}">
                <a16:creationId xmlns:a16="http://schemas.microsoft.com/office/drawing/2014/main" id="{CB7A12C5-0F9D-36BB-70E4-E0721F411F49}"/>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4" name="Object 1">
                        <a:extLst>
                          <a:ext uri="{FF2B5EF4-FFF2-40B4-BE49-F238E27FC236}">
                            <a16:creationId xmlns:a16="http://schemas.microsoft.com/office/drawing/2014/main" id="{CB7A12C5-0F9D-36BB-70E4-E0721F411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8">
            <a:extLst>
              <a:ext uri="{FF2B5EF4-FFF2-40B4-BE49-F238E27FC236}">
                <a16:creationId xmlns:a16="http://schemas.microsoft.com/office/drawing/2014/main" id="{F23381F0-31E9-B312-1719-CF3576B96DC8}"/>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lvl="0" algn="ctr">
              <a:spcBef>
                <a:spcPct val="0"/>
              </a:spcBef>
              <a:defRPr/>
            </a:pPr>
            <a:r>
              <a:rPr lang="en-US" sz="1600" b="1" dirty="0">
                <a:solidFill>
                  <a:schemeClr val="bg1"/>
                </a:solidFill>
                <a:latin typeface="Calibri" pitchFamily="34" charset="0"/>
                <a:ea typeface="+mj-ea"/>
                <a:cs typeface="Calibri" pitchFamily="34" charset="0"/>
              </a:rPr>
              <a:t>Particularities of the Greek Maritime Area for OWF</a:t>
            </a:r>
            <a:endParaRPr lang="el-GR" sz="1600" b="1" dirty="0">
              <a:solidFill>
                <a:schemeClr val="bg1"/>
              </a:solidFill>
              <a:latin typeface="Calibri" pitchFamily="34" charset="0"/>
              <a:ea typeface="+mj-ea"/>
              <a:cs typeface="Calibri" pitchFamily="34" charset="0"/>
            </a:endParaRPr>
          </a:p>
        </p:txBody>
      </p:sp>
      <p:pic>
        <p:nvPicPr>
          <p:cNvPr id="7" name="Picture 7">
            <a:extLst>
              <a:ext uri="{FF2B5EF4-FFF2-40B4-BE49-F238E27FC236}">
                <a16:creationId xmlns:a16="http://schemas.microsoft.com/office/drawing/2014/main" id="{40085D40-2257-4C9C-FBA0-50FCAE9FC7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73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69DE2-B607-AABD-8B6B-FEB1EA3B26D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2D001C9-E79B-1C27-1F8C-B80753E81E89}"/>
              </a:ext>
            </a:extLst>
          </p:cNvPr>
          <p:cNvSpPr txBox="1"/>
          <p:nvPr/>
        </p:nvSpPr>
        <p:spPr>
          <a:xfrm>
            <a:off x="695400" y="1772816"/>
            <a:ext cx="9667389" cy="2800767"/>
          </a:xfrm>
          <a:prstGeom prst="rect">
            <a:avLst/>
          </a:prstGeom>
          <a:noFill/>
        </p:spPr>
        <p:txBody>
          <a:bodyPr wrap="square">
            <a:spAutoFit/>
          </a:bodyPr>
          <a:lstStyle/>
          <a:p>
            <a:pPr algn="just">
              <a:spcBef>
                <a:spcPts val="600"/>
              </a:spcBef>
              <a:spcAft>
                <a:spcPts val="600"/>
              </a:spcAft>
            </a:pPr>
            <a:r>
              <a:rPr lang="en-US" dirty="0">
                <a:solidFill>
                  <a:srgbClr val="222222"/>
                </a:solidFill>
                <a:latin typeface="Calibri" panose="020F0502020204030204" pitchFamily="34" charset="0"/>
                <a:cs typeface="Calibri" panose="020F0502020204030204" pitchFamily="34" charset="0"/>
              </a:rPr>
              <a:t>Necessary conditions for achieving the NECP goals are:</a:t>
            </a:r>
            <a:endParaRPr lang="el-GR" dirty="0">
              <a:solidFill>
                <a:srgbClr val="222222"/>
              </a:solidFill>
              <a:latin typeface="Calibri" panose="020F0502020204030204" pitchFamily="34" charset="0"/>
              <a:cs typeface="Calibri" panose="020F0502020204030204" pitchFamily="34" charset="0"/>
            </a:endParaRPr>
          </a:p>
          <a:p>
            <a:pPr marL="266700" indent="-266700" algn="just">
              <a:spcBef>
                <a:spcPts val="600"/>
              </a:spcBef>
              <a:spcAft>
                <a:spcPts val="600"/>
              </a:spcAft>
              <a:buFont typeface="Wingdings" panose="05000000000000000000" pitchFamily="2" charset="2"/>
              <a:buChar char="q"/>
            </a:pPr>
            <a:r>
              <a:rPr lang="en-US" dirty="0">
                <a:solidFill>
                  <a:srgbClr val="222222"/>
                </a:solidFill>
                <a:latin typeface="Calibri" panose="020F0502020204030204" pitchFamily="34" charset="0"/>
                <a:cs typeface="Calibri" panose="020F0502020204030204" pitchFamily="34" charset="0"/>
              </a:rPr>
              <a:t>A complete legislative and regulatory framework to support investments</a:t>
            </a:r>
            <a:endParaRPr lang="el-GR" dirty="0">
              <a:solidFill>
                <a:srgbClr val="222222"/>
              </a:solidFill>
              <a:latin typeface="Calibri" panose="020F0502020204030204" pitchFamily="34" charset="0"/>
              <a:cs typeface="Calibri" panose="020F0502020204030204" pitchFamily="34" charset="0"/>
            </a:endParaRPr>
          </a:p>
          <a:p>
            <a:pPr marL="266700" indent="-266700" algn="just">
              <a:spcBef>
                <a:spcPts val="600"/>
              </a:spcBef>
              <a:spcAft>
                <a:spcPts val="600"/>
              </a:spcAft>
              <a:buFont typeface="Wingdings" panose="05000000000000000000" pitchFamily="2" charset="2"/>
              <a:buChar char="q"/>
            </a:pPr>
            <a:r>
              <a:rPr lang="en-US" dirty="0">
                <a:solidFill>
                  <a:srgbClr val="222222"/>
                </a:solidFill>
                <a:latin typeface="Calibri" panose="020F0502020204030204" pitchFamily="34" charset="0"/>
                <a:cs typeface="Calibri" panose="020F0502020204030204" pitchFamily="34" charset="0"/>
              </a:rPr>
              <a:t>Good knowledge of the external conditions at the areas of interest to derisk investments (metocean, geophysical, geotechnical)</a:t>
            </a:r>
          </a:p>
          <a:p>
            <a:pPr marL="266700" indent="-266700" algn="just">
              <a:spcBef>
                <a:spcPts val="600"/>
              </a:spcBef>
              <a:spcAft>
                <a:spcPts val="600"/>
              </a:spcAft>
              <a:buFont typeface="Wingdings" panose="05000000000000000000" pitchFamily="2" charset="2"/>
              <a:buChar char="q"/>
            </a:pPr>
            <a:r>
              <a:rPr lang="en-US" dirty="0">
                <a:solidFill>
                  <a:srgbClr val="222222"/>
                </a:solidFill>
                <a:latin typeface="Calibri" panose="020F0502020204030204" pitchFamily="34" charset="0"/>
                <a:cs typeface="Calibri" panose="020F0502020204030204" pitchFamily="34" charset="0"/>
              </a:rPr>
              <a:t>A strong technological base and relevant experience by the potential developers </a:t>
            </a:r>
          </a:p>
          <a:p>
            <a:pPr marL="266700" indent="-266700" algn="just">
              <a:spcBef>
                <a:spcPts val="600"/>
              </a:spcBef>
              <a:spcAft>
                <a:spcPts val="600"/>
              </a:spcAft>
              <a:buFont typeface="Wingdings" panose="05000000000000000000" pitchFamily="2" charset="2"/>
              <a:buChar char="q"/>
            </a:pPr>
            <a:r>
              <a:rPr lang="en-US" dirty="0">
                <a:solidFill>
                  <a:srgbClr val="222222"/>
                </a:solidFill>
                <a:latin typeface="Calibri" panose="020F0502020204030204" pitchFamily="34" charset="0"/>
                <a:cs typeface="Calibri" panose="020F0502020204030204" pitchFamily="34" charset="0"/>
              </a:rPr>
              <a:t>A ready to support supply chain (ports, shipyards, vessels and necessary infrastructure)</a:t>
            </a:r>
          </a:p>
          <a:p>
            <a:pPr marL="266700" indent="-266700" algn="just">
              <a:spcBef>
                <a:spcPts val="600"/>
              </a:spcBef>
              <a:spcAft>
                <a:spcPts val="600"/>
              </a:spcAft>
              <a:buFont typeface="Wingdings" panose="05000000000000000000" pitchFamily="2" charset="2"/>
              <a:buChar char="q"/>
            </a:pPr>
            <a:r>
              <a:rPr lang="en-US" dirty="0">
                <a:solidFill>
                  <a:srgbClr val="222222"/>
                </a:solidFill>
                <a:latin typeface="Calibri" panose="020F0502020204030204" pitchFamily="34" charset="0"/>
                <a:cs typeface="Calibri" panose="020F0502020204030204" pitchFamily="34" charset="0"/>
              </a:rPr>
              <a:t>Human resources and capacities along all links of the supply chain</a:t>
            </a:r>
            <a:endParaRPr lang="el-GR" dirty="0">
              <a:solidFill>
                <a:srgbClr val="222222"/>
              </a:solidFill>
              <a:latin typeface="Calibri" panose="020F0502020204030204" pitchFamily="34" charset="0"/>
              <a:cs typeface="Calibri" panose="020F0502020204030204" pitchFamily="34" charset="0"/>
            </a:endParaRPr>
          </a:p>
        </p:txBody>
      </p:sp>
      <p:sp>
        <p:nvSpPr>
          <p:cNvPr id="4" name="TextBox 8">
            <a:extLst>
              <a:ext uri="{FF2B5EF4-FFF2-40B4-BE49-F238E27FC236}">
                <a16:creationId xmlns:a16="http://schemas.microsoft.com/office/drawing/2014/main" id="{B265E02C-90C8-636B-F7DF-733F2D44A495}"/>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latin typeface="Calibri" panose="020F0502020204030204" pitchFamily="34" charset="0"/>
                <a:cs typeface="Calibri" panose="020F0502020204030204" pitchFamily="34" charset="0"/>
              </a:rPr>
              <a:t>Preconditions for a Successful Offshore Wind Energy Deployment in Greece</a:t>
            </a:r>
            <a:endParaRPr lang="el-GR" sz="1600" b="1" dirty="0">
              <a:solidFill>
                <a:schemeClr val="bg1"/>
              </a:solidFill>
              <a:latin typeface="Calibri" panose="020F0502020204030204" pitchFamily="34" charset="0"/>
              <a:cs typeface="Calibri" panose="020F0502020204030204" pitchFamily="34" charset="0"/>
            </a:endParaRPr>
          </a:p>
        </p:txBody>
      </p:sp>
      <p:pic>
        <p:nvPicPr>
          <p:cNvPr id="5" name="Picture 7">
            <a:extLst>
              <a:ext uri="{FF2B5EF4-FFF2-40B4-BE49-F238E27FC236}">
                <a16:creationId xmlns:a16="http://schemas.microsoft.com/office/drawing/2014/main" id="{3BDCD000-BB97-8E1D-0A81-A4E94F82E2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15916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93AEBC-5A8C-D9C3-6915-16738AC197DA}"/>
              </a:ext>
            </a:extLst>
          </p:cNvPr>
          <p:cNvSpPr/>
          <p:nvPr/>
        </p:nvSpPr>
        <p:spPr>
          <a:xfrm>
            <a:off x="407368" y="965041"/>
            <a:ext cx="7200800" cy="563231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National Program for Offshore Wind Development</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after a Strategic Environmental Impact Assessment (SEIA) identifies planned Offshore Wind Farm Organized Development Areas (OWFODA). </a:t>
            </a:r>
            <a:endParaRPr kumimoji="0" lang="el-GR"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Presidential Decree (PD) will define the terms of OWF</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development in each approved OWFODA after a Strategic Environmental Impact Assessment (SEIA).</a:t>
            </a:r>
            <a:endParaRPr kumimoji="0" lang="el-GR"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Granting of non-exclusive Exploration Licenses</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in each OWFODA to interested parties (on/off technical and financial criteria, submission of letter of guarantee 10k€/MW).</a:t>
            </a:r>
            <a:endParaRPr kumimoji="0" lang="el-GR"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Research Period to the permitted parties</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(for max 3years</a:t>
            </a: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right to elaborate measurements and studies within each OWFODA). </a:t>
            </a:r>
            <a:endParaRPr kumimoji="0" lang="el-GR"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Definition of specific Installation Areas</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in each </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OWFODA (Ministerial Decision that will include </a:t>
            </a:r>
            <a:r>
              <a:rPr kumimoji="0" lang="en-US" b="0" i="1"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inter alia</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an assessment of the maximum installed capacity in each Installation Area)</a:t>
            </a:r>
            <a:endParaRPr kumimoji="0" lang="el-GR"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Auction for Operational Aid</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b="0" i="0" u="none" strike="noStrike" kern="1200" cap="none" spc="0" normalizeH="0" baseline="0" noProof="0" dirty="0" err="1">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CfD</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type PPAs) by Regulatory Authority of Energy (RAE) among entities that have Exploration License (right of permitted entities to submit a bid for each Installation Area within the OWFODA). </a:t>
            </a:r>
            <a:endParaRPr kumimoji="0" lang="el-GR"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Granting of Exclusive Right</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 to license and develop each Installation Area to the lowest bidder</a:t>
            </a:r>
            <a:r>
              <a:rPr kumimoji="0" lang="en-US"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b="0" i="0" u="none" strike="noStrike" kern="1200" cap="none" spc="0" normalizeH="0" baseline="0" noProof="0" dirty="0">
              <a:ln>
                <a:noFill/>
              </a:ln>
              <a:solidFill>
                <a:srgbClr val="1F497D"/>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D0B24A0-755C-7AA2-8DBE-4E11F01CF178}"/>
              </a:ext>
            </a:extLst>
          </p:cNvPr>
          <p:cNvPicPr>
            <a:picLocks noChangeAspect="1"/>
          </p:cNvPicPr>
          <p:nvPr/>
        </p:nvPicPr>
        <p:blipFill>
          <a:blip r:embed="rId2"/>
          <a:stretch>
            <a:fillRect/>
          </a:stretch>
        </p:blipFill>
        <p:spPr>
          <a:xfrm>
            <a:off x="7608168" y="1700808"/>
            <a:ext cx="4291317" cy="3264336"/>
          </a:xfrm>
          <a:prstGeom prst="rect">
            <a:avLst/>
          </a:prstGeom>
          <a:ln w="19050">
            <a:solidFill>
              <a:schemeClr val="tx1"/>
            </a:solidFill>
            <a:extLst>
              <a:ext uri="{C807C97D-BFC1-408E-A445-0C87EB9F89A2}">
                <ask:lineSketchStyleProps xmlns:ask="http://schemas.microsoft.com/office/drawing/2018/sketchyshapes">
                  <ask:type>
                    <ask:lineSketchNone/>
                  </ask:type>
                </ask:lineSketchStyleProps>
              </a:ext>
            </a:extLst>
          </a:ln>
          <a:effectLst>
            <a:glow rad="228600">
              <a:schemeClr val="tx2">
                <a:alpha val="40000"/>
              </a:schemeClr>
            </a:glow>
          </a:effectLst>
          <a:scene3d>
            <a:camera prst="obliqueTopLeft"/>
            <a:lightRig rig="threePt" dir="t"/>
          </a:scene3d>
        </p:spPr>
      </p:pic>
      <p:sp>
        <p:nvSpPr>
          <p:cNvPr id="4" name="TextBox 8">
            <a:extLst>
              <a:ext uri="{FF2B5EF4-FFF2-40B4-BE49-F238E27FC236}">
                <a16:creationId xmlns:a16="http://schemas.microsoft.com/office/drawing/2014/main" id="{1D4A7CA0-835D-CE55-CA04-86CC11752674}"/>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rPr>
              <a:t>Law 4964</a:t>
            </a:r>
            <a:r>
              <a:rPr lang="el-GR" sz="1600" b="1" dirty="0">
                <a:solidFill>
                  <a:schemeClr val="bg1"/>
                </a:solidFill>
              </a:rPr>
              <a:t>/</a:t>
            </a:r>
            <a:r>
              <a:rPr lang="en-US" sz="1600" b="1" dirty="0">
                <a:solidFill>
                  <a:schemeClr val="bg1"/>
                </a:solidFill>
              </a:rPr>
              <a:t>2022 opens the offshore wind market – the main steps</a:t>
            </a:r>
          </a:p>
        </p:txBody>
      </p:sp>
      <p:pic>
        <p:nvPicPr>
          <p:cNvPr id="6" name="Picture 7">
            <a:extLst>
              <a:ext uri="{FF2B5EF4-FFF2-40B4-BE49-F238E27FC236}">
                <a16:creationId xmlns:a16="http://schemas.microsoft.com/office/drawing/2014/main" id="{BC79B3CB-3429-2257-4ECC-6E4268BD4B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610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7" name="Group 6">
            <a:extLst>
              <a:ext uri="{FF2B5EF4-FFF2-40B4-BE49-F238E27FC236}">
                <a16:creationId xmlns:a16="http://schemas.microsoft.com/office/drawing/2014/main" id="{C434B609-1426-069F-CAF2-37773D067161}"/>
              </a:ext>
            </a:extLst>
          </p:cNvPr>
          <p:cNvGrpSpPr/>
          <p:nvPr/>
        </p:nvGrpSpPr>
        <p:grpSpPr>
          <a:xfrm>
            <a:off x="7320136" y="1150145"/>
            <a:ext cx="2339999" cy="5405310"/>
            <a:chOff x="3052558" y="488760"/>
            <a:chExt cx="2706608" cy="4320000"/>
          </a:xfrm>
        </p:grpSpPr>
        <p:sp>
          <p:nvSpPr>
            <p:cNvPr id="29" name="Rounded Rectangle 3">
              <a:extLst>
                <a:ext uri="{FF2B5EF4-FFF2-40B4-BE49-F238E27FC236}">
                  <a16:creationId xmlns:a16="http://schemas.microsoft.com/office/drawing/2014/main" id="{C52F5C1C-D157-2252-9109-130B03D29943}"/>
                </a:ext>
              </a:extLst>
            </p:cNvPr>
            <p:cNvSpPr/>
            <p:nvPr/>
          </p:nvSpPr>
          <p:spPr>
            <a:xfrm>
              <a:off x="3052558" y="488760"/>
              <a:ext cx="2706608" cy="432000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30" name="Diamond 2">
              <a:extLst>
                <a:ext uri="{FF2B5EF4-FFF2-40B4-BE49-F238E27FC236}">
                  <a16:creationId xmlns:a16="http://schemas.microsoft.com/office/drawing/2014/main" id="{AF26E6EC-9427-EF3D-9800-2CCB331CC370}"/>
                </a:ext>
              </a:extLst>
            </p:cNvPr>
            <p:cNvSpPr/>
            <p:nvPr/>
          </p:nvSpPr>
          <p:spPr>
            <a:xfrm>
              <a:off x="4864329" y="1335585"/>
              <a:ext cx="889219" cy="2677657"/>
            </a:xfrm>
            <a:prstGeom prst="diamond">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 name="Group 4">
              <a:extLst>
                <a:ext uri="{FF2B5EF4-FFF2-40B4-BE49-F238E27FC236}">
                  <a16:creationId xmlns:a16="http://schemas.microsoft.com/office/drawing/2014/main" id="{CF52A2E2-B444-8712-E299-DB5C207A32B6}"/>
                </a:ext>
              </a:extLst>
            </p:cNvPr>
            <p:cNvGrpSpPr/>
            <p:nvPr/>
          </p:nvGrpSpPr>
          <p:grpSpPr>
            <a:xfrm>
              <a:off x="3070329" y="578721"/>
              <a:ext cx="1967486" cy="2274702"/>
              <a:chOff x="3070329" y="740002"/>
              <a:chExt cx="1967486" cy="2274702"/>
            </a:xfrm>
          </p:grpSpPr>
          <p:sp>
            <p:nvSpPr>
              <p:cNvPr id="40" name="TextBox 39">
                <a:extLst>
                  <a:ext uri="{FF2B5EF4-FFF2-40B4-BE49-F238E27FC236}">
                    <a16:creationId xmlns:a16="http://schemas.microsoft.com/office/drawing/2014/main" id="{198F9163-949D-4F8C-1EBA-CDC3DFE14DC1}"/>
                  </a:ext>
                </a:extLst>
              </p:cNvPr>
              <p:cNvSpPr txBox="1"/>
              <p:nvPr/>
            </p:nvSpPr>
            <p:spPr>
              <a:xfrm>
                <a:off x="3070329" y="1317446"/>
                <a:ext cx="1967486" cy="1697258"/>
              </a:xfrm>
              <a:prstGeom prst="rect">
                <a:avLst/>
              </a:prstGeom>
              <a:noFill/>
            </p:spPr>
            <p:txBody>
              <a:bodyPr wrap="square" rtlCol="0">
                <a:spAutoFit/>
              </a:bodyPr>
              <a:lstStyle/>
              <a:p>
                <a:r>
                  <a:rPr lang="en-US" altLang="ko-KR" sz="1200" dirty="0">
                    <a:solidFill>
                      <a:schemeClr val="tx1">
                        <a:lumMod val="85000"/>
                        <a:lumOff val="15000"/>
                      </a:schemeClr>
                    </a:solidFill>
                    <a:latin typeface="Calibri" panose="020F0502020204030204" pitchFamily="34" charset="0"/>
                    <a:cs typeface="Calibri" panose="020F0502020204030204" pitchFamily="34" charset="0"/>
                  </a:rPr>
                  <a:t>The interested investor submits a request for </a:t>
                </a:r>
                <a:r>
                  <a:rPr lang="en-US" altLang="ko-KR" sz="1200" b="1" dirty="0">
                    <a:solidFill>
                      <a:schemeClr val="tx1">
                        <a:lumMod val="85000"/>
                        <a:lumOff val="15000"/>
                      </a:schemeClr>
                    </a:solidFill>
                    <a:latin typeface="Calibri" panose="020F0502020204030204" pitchFamily="34" charset="0"/>
                    <a:cs typeface="Calibri" panose="020F0502020204030204" pitchFamily="34" charset="0"/>
                  </a:rPr>
                  <a:t>an Offshore Wind Farm Research Permit</a:t>
                </a:r>
                <a:r>
                  <a:rPr lang="en-US" altLang="ko-KR" sz="1200" dirty="0">
                    <a:solidFill>
                      <a:schemeClr val="tx1">
                        <a:lumMod val="85000"/>
                        <a:lumOff val="15000"/>
                      </a:schemeClr>
                    </a:solidFill>
                    <a:latin typeface="Calibri" panose="020F0502020204030204" pitchFamily="34" charset="0"/>
                    <a:cs typeface="Calibri" panose="020F0502020204030204" pitchFamily="34" charset="0"/>
                  </a:rPr>
                  <a:t>. By decision of HEREMA, the criteria of professional and technical ability and financial and economic adequacy of the applicants are specified</a:t>
                </a:r>
                <a:r>
                  <a:rPr lang="el-GR" altLang="ko-KR" sz="1200" dirty="0">
                    <a:solidFill>
                      <a:schemeClr val="tx1">
                        <a:lumMod val="85000"/>
                        <a:lumOff val="15000"/>
                      </a:schemeClr>
                    </a:solidFill>
                    <a:latin typeface="Calibri" panose="020F0502020204030204" pitchFamily="34" charset="0"/>
                    <a:cs typeface="Calibri" panose="020F0502020204030204" pitchFamily="34" charset="0"/>
                  </a:rPr>
                  <a:t>. </a:t>
                </a:r>
                <a:endParaRPr lang="ko-KR" altLang="en-US" sz="12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BB223BC0-EAF3-372D-7B14-F5A741B6D507}"/>
                  </a:ext>
                </a:extLst>
              </p:cNvPr>
              <p:cNvSpPr txBox="1"/>
              <p:nvPr/>
            </p:nvSpPr>
            <p:spPr>
              <a:xfrm>
                <a:off x="3135838" y="740002"/>
                <a:ext cx="1782427" cy="418165"/>
              </a:xfrm>
              <a:prstGeom prst="rect">
                <a:avLst/>
              </a:prstGeom>
              <a:noFill/>
            </p:spPr>
            <p:txBody>
              <a:bodyPr wrap="square" rtlCol="0">
                <a:spAutoFit/>
              </a:bodyPr>
              <a:lstStyle/>
              <a:p>
                <a:r>
                  <a:rPr lang="en-US" altLang="ko-KR" sz="1400" b="1" dirty="0">
                    <a:solidFill>
                      <a:schemeClr val="accent4"/>
                    </a:solidFill>
                    <a:latin typeface="Calibri" panose="020F0502020204030204" pitchFamily="34" charset="0"/>
                    <a:cs typeface="Calibri" panose="020F0502020204030204" pitchFamily="34" charset="0"/>
                  </a:rPr>
                  <a:t>RESEARCH PERMIT</a:t>
                </a:r>
                <a:endParaRPr lang="ko-KR" altLang="en-US" sz="1400" b="1" dirty="0">
                  <a:solidFill>
                    <a:schemeClr val="accent4"/>
                  </a:solidFill>
                  <a:latin typeface="Calibri" panose="020F0502020204030204" pitchFamily="34" charset="0"/>
                  <a:cs typeface="Calibri" panose="020F0502020204030204" pitchFamily="34" charset="0"/>
                </a:endParaRPr>
              </a:p>
            </p:txBody>
          </p:sp>
        </p:grpSp>
        <p:sp>
          <p:nvSpPr>
            <p:cNvPr id="38" name="TextBox 37">
              <a:extLst>
                <a:ext uri="{FF2B5EF4-FFF2-40B4-BE49-F238E27FC236}">
                  <a16:creationId xmlns:a16="http://schemas.microsoft.com/office/drawing/2014/main" id="{3B1A7D8C-BAC2-3ED6-D0A6-CC9949A165FF}"/>
                </a:ext>
              </a:extLst>
            </p:cNvPr>
            <p:cNvSpPr txBox="1"/>
            <p:nvPr/>
          </p:nvSpPr>
          <p:spPr>
            <a:xfrm>
              <a:off x="4927255" y="2496644"/>
              <a:ext cx="808193" cy="184666"/>
            </a:xfrm>
            <a:prstGeom prst="rect">
              <a:avLst/>
            </a:prstGeom>
            <a:noFill/>
          </p:spPr>
          <p:txBody>
            <a:bodyPr wrap="square" lIns="72000" tIns="0" rIns="72000" bIns="0" rtlCol="0" anchor="ctr">
              <a:spAutoFit/>
            </a:bodyPr>
            <a:lstStyle/>
            <a:p>
              <a:pPr algn="ctr"/>
              <a:r>
                <a:rPr lang="en-US" altLang="ko-KR" sz="1200" b="1" dirty="0">
                  <a:solidFill>
                    <a:schemeClr val="bg1"/>
                  </a:solidFill>
                </a:rPr>
                <a:t>04</a:t>
              </a:r>
              <a:endParaRPr lang="ko-KR" altLang="en-US" sz="1200" b="1" dirty="0">
                <a:solidFill>
                  <a:schemeClr val="bg1"/>
                </a:solidFill>
              </a:endParaRPr>
            </a:p>
          </p:txBody>
        </p:sp>
      </p:grpSp>
      <p:grpSp>
        <p:nvGrpSpPr>
          <p:cNvPr id="42" name="Group 59">
            <a:extLst>
              <a:ext uri="{FF2B5EF4-FFF2-40B4-BE49-F238E27FC236}">
                <a16:creationId xmlns:a16="http://schemas.microsoft.com/office/drawing/2014/main" id="{BE965D8E-C5E3-77A4-7FC4-817DBAF51E46}"/>
              </a:ext>
            </a:extLst>
          </p:cNvPr>
          <p:cNvGrpSpPr/>
          <p:nvPr/>
        </p:nvGrpSpPr>
        <p:grpSpPr>
          <a:xfrm>
            <a:off x="4943872" y="1145950"/>
            <a:ext cx="2268000" cy="5405311"/>
            <a:chOff x="3052558" y="488760"/>
            <a:chExt cx="2706608" cy="4320000"/>
          </a:xfrm>
        </p:grpSpPr>
        <p:sp>
          <p:nvSpPr>
            <p:cNvPr id="43" name="Rounded Rectangle 3">
              <a:extLst>
                <a:ext uri="{FF2B5EF4-FFF2-40B4-BE49-F238E27FC236}">
                  <a16:creationId xmlns:a16="http://schemas.microsoft.com/office/drawing/2014/main" id="{D30BD506-5D6C-2F26-1658-1EED0043BAC9}"/>
                </a:ext>
              </a:extLst>
            </p:cNvPr>
            <p:cNvSpPr/>
            <p:nvPr/>
          </p:nvSpPr>
          <p:spPr>
            <a:xfrm>
              <a:off x="3052558" y="488760"/>
              <a:ext cx="2706608" cy="432000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46" name="Diamond 61">
              <a:extLst>
                <a:ext uri="{FF2B5EF4-FFF2-40B4-BE49-F238E27FC236}">
                  <a16:creationId xmlns:a16="http://schemas.microsoft.com/office/drawing/2014/main" id="{23AEE83D-F126-E914-D157-0C38B1F168C7}"/>
                </a:ext>
              </a:extLst>
            </p:cNvPr>
            <p:cNvSpPr/>
            <p:nvPr/>
          </p:nvSpPr>
          <p:spPr>
            <a:xfrm>
              <a:off x="4869947" y="1300601"/>
              <a:ext cx="889219" cy="2677657"/>
            </a:xfrm>
            <a:prstGeom prst="diamond">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7" name="Group 62">
              <a:extLst>
                <a:ext uri="{FF2B5EF4-FFF2-40B4-BE49-F238E27FC236}">
                  <a16:creationId xmlns:a16="http://schemas.microsoft.com/office/drawing/2014/main" id="{FA1AB4BD-FEBA-4FC3-0D7B-A7D71CA6024F}"/>
                </a:ext>
              </a:extLst>
            </p:cNvPr>
            <p:cNvGrpSpPr/>
            <p:nvPr/>
          </p:nvGrpSpPr>
          <p:grpSpPr>
            <a:xfrm>
              <a:off x="3088715" y="571356"/>
              <a:ext cx="2082551" cy="2869206"/>
              <a:chOff x="3088715" y="732637"/>
              <a:chExt cx="2082551" cy="2869206"/>
            </a:xfrm>
          </p:grpSpPr>
          <p:sp>
            <p:nvSpPr>
              <p:cNvPr id="49" name="TextBox 48">
                <a:extLst>
                  <a:ext uri="{FF2B5EF4-FFF2-40B4-BE49-F238E27FC236}">
                    <a16:creationId xmlns:a16="http://schemas.microsoft.com/office/drawing/2014/main" id="{77FBAACB-7EC8-A8AF-F3C4-7411C4BC94D8}"/>
                  </a:ext>
                </a:extLst>
              </p:cNvPr>
              <p:cNvSpPr txBox="1"/>
              <p:nvPr/>
            </p:nvSpPr>
            <p:spPr>
              <a:xfrm>
                <a:off x="3098428" y="1314236"/>
                <a:ext cx="2004732" cy="2287607"/>
              </a:xfrm>
              <a:prstGeom prst="rect">
                <a:avLst/>
              </a:prstGeom>
              <a:noFill/>
            </p:spPr>
            <p:txBody>
              <a:bodyPr wrap="square" rtlCol="0">
                <a:spAutoFit/>
              </a:bodyPr>
              <a:lstStyle/>
              <a:p>
                <a:r>
                  <a:rPr lang="en-US" altLang="ko-KR" sz="1200" dirty="0">
                    <a:solidFill>
                      <a:schemeClr val="tx1">
                        <a:lumMod val="85000"/>
                        <a:lumOff val="15000"/>
                      </a:schemeClr>
                    </a:solidFill>
                    <a:latin typeface="Calibri" panose="020F0502020204030204" pitchFamily="34" charset="0"/>
                    <a:cs typeface="Calibri" panose="020F0502020204030204" pitchFamily="34" charset="0"/>
                  </a:rPr>
                  <a:t>For each OWFODA, a technical study is prepared which is subject, under the responsibility of HEREMA, to an environmental impact assessment </a:t>
                </a:r>
                <a:r>
                  <a:rPr lang="en-US" altLang="ko-KR" sz="1200" b="1" dirty="0">
                    <a:solidFill>
                      <a:schemeClr val="tx1">
                        <a:lumMod val="85000"/>
                        <a:lumOff val="15000"/>
                      </a:schemeClr>
                    </a:solidFill>
                    <a:latin typeface="Calibri" panose="020F0502020204030204" pitchFamily="34" charset="0"/>
                    <a:cs typeface="Calibri" panose="020F0502020204030204" pitchFamily="34" charset="0"/>
                  </a:rPr>
                  <a:t>process through a Strategic Environmental Impact Study.</a:t>
                </a:r>
              </a:p>
              <a:p>
                <a:endParaRPr lang="en-US" altLang="ko-KR" sz="1200" dirty="0">
                  <a:solidFill>
                    <a:schemeClr val="tx1">
                      <a:lumMod val="85000"/>
                      <a:lumOff val="15000"/>
                    </a:schemeClr>
                  </a:solidFill>
                  <a:latin typeface="Calibri" panose="020F0502020204030204" pitchFamily="34" charset="0"/>
                  <a:cs typeface="Calibri" panose="020F0502020204030204" pitchFamily="34" charset="0"/>
                </a:endParaRPr>
              </a:p>
              <a:p>
                <a:r>
                  <a:rPr lang="en-US" altLang="ko-KR" sz="1200" dirty="0">
                    <a:solidFill>
                      <a:schemeClr val="tx1">
                        <a:lumMod val="85000"/>
                        <a:lumOff val="15000"/>
                      </a:schemeClr>
                    </a:solidFill>
                    <a:latin typeface="Calibri" panose="020F0502020204030204" pitchFamily="34" charset="0"/>
                    <a:cs typeface="Calibri" panose="020F0502020204030204" pitchFamily="34" charset="0"/>
                  </a:rPr>
                  <a:t>Subsequently, OWFODA is established by Presidential Decree.</a:t>
                </a:r>
                <a:endParaRPr lang="ko-KR" altLang="en-US" sz="1200" dirty="0">
                  <a:solidFill>
                    <a:schemeClr val="tx1">
                      <a:lumMod val="85000"/>
                      <a:lumOff val="15000"/>
                    </a:schemeClr>
                  </a:solidFill>
                </a:endParaRPr>
              </a:p>
            </p:txBody>
          </p:sp>
          <p:sp>
            <p:nvSpPr>
              <p:cNvPr id="50" name="TextBox 49">
                <a:extLst>
                  <a:ext uri="{FF2B5EF4-FFF2-40B4-BE49-F238E27FC236}">
                    <a16:creationId xmlns:a16="http://schemas.microsoft.com/office/drawing/2014/main" id="{D1EA040B-B1C9-C429-5046-200043045FA0}"/>
                  </a:ext>
                </a:extLst>
              </p:cNvPr>
              <p:cNvSpPr txBox="1"/>
              <p:nvPr/>
            </p:nvSpPr>
            <p:spPr>
              <a:xfrm>
                <a:off x="3088715" y="732637"/>
                <a:ext cx="2082551" cy="418165"/>
              </a:xfrm>
              <a:prstGeom prst="rect">
                <a:avLst/>
              </a:prstGeom>
              <a:noFill/>
            </p:spPr>
            <p:txBody>
              <a:bodyPr wrap="square" rtlCol="0">
                <a:spAutoFit/>
              </a:bodyPr>
              <a:lstStyle/>
              <a:p>
                <a:r>
                  <a:rPr lang="en-US" altLang="ko-KR" sz="1400" b="1" dirty="0">
                    <a:solidFill>
                      <a:schemeClr val="accent3"/>
                    </a:solidFill>
                    <a:latin typeface="Calibri" panose="020F0502020204030204" pitchFamily="34" charset="0"/>
                    <a:cs typeface="Calibri" panose="020F0502020204030204" pitchFamily="34" charset="0"/>
                  </a:rPr>
                  <a:t>OWFODA SEIA</a:t>
                </a:r>
                <a:r>
                  <a:rPr lang="el-GR" altLang="ko-KR" sz="1400" b="1" dirty="0">
                    <a:solidFill>
                      <a:schemeClr val="accent3"/>
                    </a:solidFill>
                    <a:latin typeface="Calibri" panose="020F0502020204030204" pitchFamily="34" charset="0"/>
                    <a:cs typeface="Calibri" panose="020F0502020204030204" pitchFamily="34" charset="0"/>
                  </a:rPr>
                  <a:t> &amp; </a:t>
                </a:r>
                <a:r>
                  <a:rPr lang="en-US" altLang="ko-KR" sz="1400" b="1" dirty="0">
                    <a:solidFill>
                      <a:schemeClr val="accent3"/>
                    </a:solidFill>
                    <a:latin typeface="Calibri" panose="020F0502020204030204" pitchFamily="34" charset="0"/>
                    <a:cs typeface="Calibri" panose="020F0502020204030204" pitchFamily="34" charset="0"/>
                  </a:rPr>
                  <a:t>Presidential Degree</a:t>
                </a:r>
                <a:endParaRPr lang="ko-KR" altLang="en-US" sz="1400" b="1" dirty="0">
                  <a:solidFill>
                    <a:schemeClr val="accent3"/>
                  </a:solidFill>
                  <a:latin typeface="Calibri" panose="020F0502020204030204" pitchFamily="34" charset="0"/>
                  <a:cs typeface="Calibri" panose="020F0502020204030204" pitchFamily="34" charset="0"/>
                </a:endParaRPr>
              </a:p>
            </p:txBody>
          </p:sp>
        </p:grpSp>
        <p:sp>
          <p:nvSpPr>
            <p:cNvPr id="48" name="TextBox 47">
              <a:extLst>
                <a:ext uri="{FF2B5EF4-FFF2-40B4-BE49-F238E27FC236}">
                  <a16:creationId xmlns:a16="http://schemas.microsoft.com/office/drawing/2014/main" id="{822C0471-94EB-7FF5-A3D0-A01A17642A9A}"/>
                </a:ext>
              </a:extLst>
            </p:cNvPr>
            <p:cNvSpPr txBox="1"/>
            <p:nvPr/>
          </p:nvSpPr>
          <p:spPr>
            <a:xfrm>
              <a:off x="4927255" y="2496644"/>
              <a:ext cx="808195" cy="184666"/>
            </a:xfrm>
            <a:prstGeom prst="rect">
              <a:avLst/>
            </a:prstGeom>
            <a:noFill/>
          </p:spPr>
          <p:txBody>
            <a:bodyPr wrap="square" lIns="72000" tIns="0" rIns="72000" bIns="0" rtlCol="0" anchor="ctr">
              <a:spAutoFit/>
            </a:bodyPr>
            <a:lstStyle/>
            <a:p>
              <a:pPr algn="ctr"/>
              <a:r>
                <a:rPr lang="en-US" altLang="ko-KR" sz="1200" b="1" dirty="0">
                  <a:solidFill>
                    <a:schemeClr val="bg1"/>
                  </a:solidFill>
                </a:rPr>
                <a:t>03</a:t>
              </a:r>
              <a:endParaRPr lang="ko-KR" altLang="en-US" sz="1200" b="1" dirty="0">
                <a:solidFill>
                  <a:schemeClr val="bg1"/>
                </a:solidFill>
              </a:endParaRPr>
            </a:p>
          </p:txBody>
        </p:sp>
      </p:grpSp>
      <p:grpSp>
        <p:nvGrpSpPr>
          <p:cNvPr id="51" name="Group 66">
            <a:extLst>
              <a:ext uri="{FF2B5EF4-FFF2-40B4-BE49-F238E27FC236}">
                <a16:creationId xmlns:a16="http://schemas.microsoft.com/office/drawing/2014/main" id="{B8381B9C-55DF-DED5-FE6F-92596C24BCBF}"/>
              </a:ext>
            </a:extLst>
          </p:cNvPr>
          <p:cNvGrpSpPr/>
          <p:nvPr/>
        </p:nvGrpSpPr>
        <p:grpSpPr>
          <a:xfrm>
            <a:off x="2495600" y="1141678"/>
            <a:ext cx="2340000" cy="5405310"/>
            <a:chOff x="3052558" y="488760"/>
            <a:chExt cx="2706608" cy="4118440"/>
          </a:xfrm>
        </p:grpSpPr>
        <p:sp>
          <p:nvSpPr>
            <p:cNvPr id="52" name="Rounded Rectangle 3">
              <a:extLst>
                <a:ext uri="{FF2B5EF4-FFF2-40B4-BE49-F238E27FC236}">
                  <a16:creationId xmlns:a16="http://schemas.microsoft.com/office/drawing/2014/main" id="{133404B3-E573-DCF0-DE06-A207C9260BAE}"/>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53" name="Diamond 68">
              <a:extLst>
                <a:ext uri="{FF2B5EF4-FFF2-40B4-BE49-F238E27FC236}">
                  <a16:creationId xmlns:a16="http://schemas.microsoft.com/office/drawing/2014/main" id="{EA71A852-9CA4-E9A1-9112-5B92DE5DD9B1}"/>
                </a:ext>
              </a:extLst>
            </p:cNvPr>
            <p:cNvSpPr/>
            <p:nvPr/>
          </p:nvSpPr>
          <p:spPr>
            <a:xfrm>
              <a:off x="4869947" y="1250150"/>
              <a:ext cx="889219" cy="2677657"/>
            </a:xfrm>
            <a:prstGeom prst="diamond">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4" name="Group 69">
              <a:extLst>
                <a:ext uri="{FF2B5EF4-FFF2-40B4-BE49-F238E27FC236}">
                  <a16:creationId xmlns:a16="http://schemas.microsoft.com/office/drawing/2014/main" id="{E0B2871C-BAD6-2AA0-BD73-F95AB9D1F343}"/>
                </a:ext>
              </a:extLst>
            </p:cNvPr>
            <p:cNvGrpSpPr/>
            <p:nvPr/>
          </p:nvGrpSpPr>
          <p:grpSpPr>
            <a:xfrm>
              <a:off x="3088974" y="570759"/>
              <a:ext cx="1900901" cy="1895147"/>
              <a:chOff x="3088974" y="732040"/>
              <a:chExt cx="1900901" cy="1895147"/>
            </a:xfrm>
          </p:grpSpPr>
          <p:sp>
            <p:nvSpPr>
              <p:cNvPr id="56" name="TextBox 55">
                <a:extLst>
                  <a:ext uri="{FF2B5EF4-FFF2-40B4-BE49-F238E27FC236}">
                    <a16:creationId xmlns:a16="http://schemas.microsoft.com/office/drawing/2014/main" id="{2EB2BADE-7477-ACA8-6E15-BBAA7D5DF8FF}"/>
                  </a:ext>
                </a:extLst>
              </p:cNvPr>
              <p:cNvSpPr txBox="1"/>
              <p:nvPr/>
            </p:nvSpPr>
            <p:spPr>
              <a:xfrm>
                <a:off x="3088974" y="1290523"/>
                <a:ext cx="1900901" cy="1336664"/>
              </a:xfrm>
              <a:prstGeom prst="rect">
                <a:avLst/>
              </a:prstGeom>
              <a:noFill/>
            </p:spPr>
            <p:txBody>
              <a:bodyPr wrap="square" rtlCol="0">
                <a:spAutoFit/>
              </a:bodyPr>
              <a:lstStyle/>
              <a:p>
                <a:r>
                  <a:rPr lang="en-US" altLang="ko-KR" sz="1200" dirty="0">
                    <a:solidFill>
                      <a:schemeClr val="tx1">
                        <a:lumMod val="85000"/>
                        <a:lumOff val="15000"/>
                      </a:schemeClr>
                    </a:solidFill>
                    <a:latin typeface="Calibri" panose="020F0502020204030204" pitchFamily="34" charset="0"/>
                    <a:cs typeface="Calibri" panose="020F0502020204030204" pitchFamily="34" charset="0"/>
                  </a:rPr>
                  <a:t>With a Joint Ministerial Decision, the National Offshore Wind Farm Development Program (NDP-OWF) </a:t>
                </a:r>
                <a:r>
                  <a:rPr lang="en-US" altLang="ko-KR" sz="1200" b="1" dirty="0">
                    <a:solidFill>
                      <a:schemeClr val="tx1">
                        <a:lumMod val="85000"/>
                        <a:lumOff val="15000"/>
                      </a:schemeClr>
                    </a:solidFill>
                    <a:latin typeface="Calibri" panose="020F0502020204030204" pitchFamily="34" charset="0"/>
                    <a:cs typeface="Calibri" panose="020F0502020204030204" pitchFamily="34" charset="0"/>
                  </a:rPr>
                  <a:t>is approved, together with the Strategic Environmental Impact Assessment.</a:t>
                </a:r>
                <a:endParaRPr lang="ko-KR" altLang="en-US" sz="12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C12C4A55-2099-179A-A787-0476F6C0A7D4}"/>
                  </a:ext>
                </a:extLst>
              </p:cNvPr>
              <p:cNvSpPr txBox="1"/>
              <p:nvPr/>
            </p:nvSpPr>
            <p:spPr>
              <a:xfrm>
                <a:off x="3209530" y="732040"/>
                <a:ext cx="1632575" cy="398654"/>
              </a:xfrm>
              <a:prstGeom prst="rect">
                <a:avLst/>
              </a:prstGeom>
              <a:noFill/>
            </p:spPr>
            <p:txBody>
              <a:bodyPr wrap="square" rtlCol="0">
                <a:spAutoFit/>
              </a:bodyPr>
              <a:lstStyle/>
              <a:p>
                <a:r>
                  <a:rPr lang="en-US" altLang="ko-KR" sz="1400" b="1" dirty="0">
                    <a:solidFill>
                      <a:schemeClr val="accent2"/>
                    </a:solidFill>
                    <a:latin typeface="Calibri" panose="020F0502020204030204" pitchFamily="34" charset="0"/>
                    <a:cs typeface="Calibri" panose="020F0502020204030204" pitchFamily="34" charset="0"/>
                  </a:rPr>
                  <a:t>JMD</a:t>
                </a:r>
                <a:r>
                  <a:rPr lang="el-GR" altLang="ko-KR" sz="1400" b="1" dirty="0">
                    <a:solidFill>
                      <a:schemeClr val="accent2"/>
                    </a:solidFill>
                    <a:latin typeface="Calibri" panose="020F0502020204030204" pitchFamily="34" charset="0"/>
                    <a:cs typeface="Calibri" panose="020F0502020204030204" pitchFamily="34" charset="0"/>
                  </a:rPr>
                  <a:t> </a:t>
                </a:r>
                <a:r>
                  <a:rPr lang="en-US" altLang="ko-KR" sz="1400" b="1" dirty="0">
                    <a:solidFill>
                      <a:schemeClr val="accent2"/>
                    </a:solidFill>
                    <a:latin typeface="Calibri" panose="020F0502020204030204" pitchFamily="34" charset="0"/>
                    <a:cs typeface="Calibri" panose="020F0502020204030204" pitchFamily="34" charset="0"/>
                  </a:rPr>
                  <a:t>for NDP-OWF</a:t>
                </a:r>
                <a:endParaRPr lang="ko-KR" altLang="en-US" sz="1400" b="1" dirty="0">
                  <a:solidFill>
                    <a:schemeClr val="accent2"/>
                  </a:solidFill>
                  <a:latin typeface="Calibri" panose="020F0502020204030204" pitchFamily="34" charset="0"/>
                  <a:cs typeface="Calibri" panose="020F0502020204030204" pitchFamily="34" charset="0"/>
                </a:endParaRPr>
              </a:p>
            </p:txBody>
          </p:sp>
        </p:grpSp>
        <p:sp>
          <p:nvSpPr>
            <p:cNvPr id="55" name="TextBox 54">
              <a:extLst>
                <a:ext uri="{FF2B5EF4-FFF2-40B4-BE49-F238E27FC236}">
                  <a16:creationId xmlns:a16="http://schemas.microsoft.com/office/drawing/2014/main" id="{CFD16DBC-1DC0-D5DD-5C86-8C0AA25C96F3}"/>
                </a:ext>
              </a:extLst>
            </p:cNvPr>
            <p:cNvSpPr txBox="1"/>
            <p:nvPr/>
          </p:nvSpPr>
          <p:spPr>
            <a:xfrm>
              <a:off x="4927255" y="2500952"/>
              <a:ext cx="808194" cy="176050"/>
            </a:xfrm>
            <a:prstGeom prst="rect">
              <a:avLst/>
            </a:prstGeom>
            <a:noFill/>
          </p:spPr>
          <p:txBody>
            <a:bodyPr wrap="square" lIns="72000" tIns="0" rIns="72000" bIns="0" rtlCol="0" anchor="ctr">
              <a:spAutoFit/>
            </a:bodyPr>
            <a:lstStyle/>
            <a:p>
              <a:pPr algn="ctr"/>
              <a:r>
                <a:rPr lang="en-US" altLang="ko-KR" sz="1200" b="1" dirty="0">
                  <a:solidFill>
                    <a:schemeClr val="bg1"/>
                  </a:solidFill>
                </a:rPr>
                <a:t>02</a:t>
              </a:r>
              <a:endParaRPr lang="ko-KR" altLang="en-US" sz="1200" b="1" dirty="0">
                <a:solidFill>
                  <a:schemeClr val="bg1"/>
                </a:solidFill>
              </a:endParaRPr>
            </a:p>
          </p:txBody>
        </p:sp>
      </p:grpSp>
      <p:grpSp>
        <p:nvGrpSpPr>
          <p:cNvPr id="58" name="Group 73">
            <a:extLst>
              <a:ext uri="{FF2B5EF4-FFF2-40B4-BE49-F238E27FC236}">
                <a16:creationId xmlns:a16="http://schemas.microsoft.com/office/drawing/2014/main" id="{9186CC8D-26F9-7DFA-E670-819307FEC65D}"/>
              </a:ext>
            </a:extLst>
          </p:cNvPr>
          <p:cNvGrpSpPr/>
          <p:nvPr/>
        </p:nvGrpSpPr>
        <p:grpSpPr>
          <a:xfrm>
            <a:off x="85773" y="1124744"/>
            <a:ext cx="2340000" cy="5424319"/>
            <a:chOff x="3052558" y="488760"/>
            <a:chExt cx="2706608" cy="4284000"/>
          </a:xfrm>
        </p:grpSpPr>
        <p:sp>
          <p:nvSpPr>
            <p:cNvPr id="59" name="Rounded Rectangle 3">
              <a:extLst>
                <a:ext uri="{FF2B5EF4-FFF2-40B4-BE49-F238E27FC236}">
                  <a16:creationId xmlns:a16="http://schemas.microsoft.com/office/drawing/2014/main" id="{B1AEE97D-C069-4894-AB83-132BEB794B7E}"/>
                </a:ext>
              </a:extLst>
            </p:cNvPr>
            <p:cNvSpPr/>
            <p:nvPr/>
          </p:nvSpPr>
          <p:spPr>
            <a:xfrm>
              <a:off x="3052558" y="488760"/>
              <a:ext cx="2706608" cy="428400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solidFill>
              </a:endParaRPr>
            </a:p>
          </p:txBody>
        </p:sp>
        <p:sp>
          <p:nvSpPr>
            <p:cNvPr id="60" name="Diamond 75">
              <a:extLst>
                <a:ext uri="{FF2B5EF4-FFF2-40B4-BE49-F238E27FC236}">
                  <a16:creationId xmlns:a16="http://schemas.microsoft.com/office/drawing/2014/main" id="{E1939808-04B9-3396-1E45-192B12A388E3}"/>
                </a:ext>
              </a:extLst>
            </p:cNvPr>
            <p:cNvSpPr/>
            <p:nvPr/>
          </p:nvSpPr>
          <p:spPr>
            <a:xfrm>
              <a:off x="4861903" y="1301428"/>
              <a:ext cx="889219" cy="2677657"/>
            </a:xfrm>
            <a:prstGeom prst="diamond">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1" name="Group 76">
              <a:extLst>
                <a:ext uri="{FF2B5EF4-FFF2-40B4-BE49-F238E27FC236}">
                  <a16:creationId xmlns:a16="http://schemas.microsoft.com/office/drawing/2014/main" id="{AB440DB5-FB5B-750C-BE99-DF8CFA76318F}"/>
                </a:ext>
              </a:extLst>
            </p:cNvPr>
            <p:cNvGrpSpPr/>
            <p:nvPr/>
          </p:nvGrpSpPr>
          <p:grpSpPr>
            <a:xfrm>
              <a:off x="3063758" y="581080"/>
              <a:ext cx="1817390" cy="2099680"/>
              <a:chOff x="3063758" y="742361"/>
              <a:chExt cx="1817390" cy="2099680"/>
            </a:xfrm>
          </p:grpSpPr>
          <p:sp>
            <p:nvSpPr>
              <p:cNvPr id="63" name="TextBox 62">
                <a:extLst>
                  <a:ext uri="{FF2B5EF4-FFF2-40B4-BE49-F238E27FC236}">
                    <a16:creationId xmlns:a16="http://schemas.microsoft.com/office/drawing/2014/main" id="{8E0560D9-006C-7F69-5FAE-3220FF3C5A99}"/>
                  </a:ext>
                </a:extLst>
              </p:cNvPr>
              <p:cNvSpPr txBox="1"/>
              <p:nvPr/>
            </p:nvSpPr>
            <p:spPr>
              <a:xfrm>
                <a:off x="3063758" y="1310670"/>
                <a:ext cx="1817390" cy="1531371"/>
              </a:xfrm>
              <a:prstGeom prst="rect">
                <a:avLst/>
              </a:prstGeom>
              <a:noFill/>
            </p:spPr>
            <p:txBody>
              <a:bodyPr wrap="square" rtlCol="0">
                <a:spAutoFit/>
              </a:bodyPr>
              <a:lstStyle/>
              <a:p>
                <a:r>
                  <a:rPr lang="en-US" altLang="ko-KR" sz="1200" b="1" dirty="0">
                    <a:solidFill>
                      <a:schemeClr val="tx1">
                        <a:lumMod val="85000"/>
                        <a:lumOff val="15000"/>
                      </a:schemeClr>
                    </a:solidFill>
                    <a:latin typeface="Calibri" panose="020F0502020204030204" pitchFamily="34" charset="0"/>
                    <a:cs typeface="Calibri" panose="020F0502020204030204" pitchFamily="34" charset="0"/>
                  </a:rPr>
                  <a:t>The National Program for the Development of OWF includes the OWFODAs.</a:t>
                </a:r>
              </a:p>
              <a:p>
                <a:endParaRPr lang="en-US" altLang="ko-KR" sz="1200" b="1" dirty="0">
                  <a:solidFill>
                    <a:schemeClr val="tx1">
                      <a:lumMod val="85000"/>
                      <a:lumOff val="15000"/>
                    </a:schemeClr>
                  </a:solidFill>
                  <a:latin typeface="Calibri" panose="020F0502020204030204" pitchFamily="34" charset="0"/>
                  <a:cs typeface="Calibri" panose="020F0502020204030204" pitchFamily="34" charset="0"/>
                </a:endParaRPr>
              </a:p>
              <a:p>
                <a:r>
                  <a:rPr lang="en-US" altLang="ko-KR" sz="1200" dirty="0">
                    <a:solidFill>
                      <a:schemeClr val="tx1">
                        <a:lumMod val="85000"/>
                        <a:lumOff val="15000"/>
                      </a:schemeClr>
                    </a:solidFill>
                    <a:latin typeface="Calibri" panose="020F0502020204030204" pitchFamily="34" charset="0"/>
                    <a:cs typeface="Calibri" panose="020F0502020204030204" pitchFamily="34" charset="0"/>
                  </a:rPr>
                  <a:t>HEREMA takes care of the preparation of a Strategic Environmental Impact Assessment.</a:t>
                </a:r>
                <a:endParaRPr lang="ko-KR" altLang="en-US" sz="12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28" name="TextBox 127">
                <a:extLst>
                  <a:ext uri="{FF2B5EF4-FFF2-40B4-BE49-F238E27FC236}">
                    <a16:creationId xmlns:a16="http://schemas.microsoft.com/office/drawing/2014/main" id="{1EDF6698-1AB5-92BA-29AD-DBCB9B4E0B55}"/>
                  </a:ext>
                </a:extLst>
              </p:cNvPr>
              <p:cNvSpPr txBox="1"/>
              <p:nvPr/>
            </p:nvSpPr>
            <p:spPr>
              <a:xfrm>
                <a:off x="3172018" y="742361"/>
                <a:ext cx="1689886" cy="243075"/>
              </a:xfrm>
              <a:prstGeom prst="rect">
                <a:avLst/>
              </a:prstGeom>
              <a:noFill/>
            </p:spPr>
            <p:txBody>
              <a:bodyPr wrap="square" rtlCol="0">
                <a:spAutoFit/>
              </a:bodyPr>
              <a:lstStyle/>
              <a:p>
                <a:r>
                  <a:rPr lang="en-US" altLang="ko-KR" sz="1400" b="1" dirty="0">
                    <a:solidFill>
                      <a:schemeClr val="accent1"/>
                    </a:solidFill>
                    <a:latin typeface="Calibri" panose="020F0502020204030204" pitchFamily="34" charset="0"/>
                    <a:cs typeface="Calibri" panose="020F0502020204030204" pitchFamily="34" charset="0"/>
                  </a:rPr>
                  <a:t>NDP-OWF</a:t>
                </a:r>
                <a:r>
                  <a:rPr lang="el-GR" altLang="ko-KR" sz="1400" b="1" dirty="0">
                    <a:solidFill>
                      <a:schemeClr val="accent1"/>
                    </a:solidFill>
                    <a:latin typeface="Calibri" panose="020F0502020204030204" pitchFamily="34" charset="0"/>
                    <a:cs typeface="Calibri" panose="020F0502020204030204" pitchFamily="34" charset="0"/>
                  </a:rPr>
                  <a:t> &amp; </a:t>
                </a:r>
                <a:r>
                  <a:rPr lang="en-US" altLang="ko-KR" sz="1400" b="1" dirty="0">
                    <a:solidFill>
                      <a:schemeClr val="accent1"/>
                    </a:solidFill>
                    <a:latin typeface="Calibri" panose="020F0502020204030204" pitchFamily="34" charset="0"/>
                    <a:cs typeface="Calibri" panose="020F0502020204030204" pitchFamily="34" charset="0"/>
                  </a:rPr>
                  <a:t>SEIA</a:t>
                </a:r>
                <a:endParaRPr lang="ko-KR" altLang="en-US" sz="1400" b="1" dirty="0">
                  <a:solidFill>
                    <a:schemeClr val="accent1"/>
                  </a:solidFill>
                  <a:latin typeface="Calibri" panose="020F0502020204030204" pitchFamily="34" charset="0"/>
                  <a:cs typeface="Calibri" panose="020F0502020204030204" pitchFamily="34" charset="0"/>
                </a:endParaRPr>
              </a:p>
            </p:txBody>
          </p:sp>
        </p:grpSp>
        <p:sp>
          <p:nvSpPr>
            <p:cNvPr id="62" name="TextBox 61">
              <a:extLst>
                <a:ext uri="{FF2B5EF4-FFF2-40B4-BE49-F238E27FC236}">
                  <a16:creationId xmlns:a16="http://schemas.microsoft.com/office/drawing/2014/main" id="{ACDE14EB-FFA4-6E8F-B7DA-C2A0B1175AAD}"/>
                </a:ext>
              </a:extLst>
            </p:cNvPr>
            <p:cNvSpPr txBox="1"/>
            <p:nvPr/>
          </p:nvSpPr>
          <p:spPr>
            <a:xfrm>
              <a:off x="4927255" y="2496644"/>
              <a:ext cx="808194" cy="184666"/>
            </a:xfrm>
            <a:prstGeom prst="rect">
              <a:avLst/>
            </a:prstGeom>
            <a:noFill/>
          </p:spPr>
          <p:txBody>
            <a:bodyPr wrap="square" lIns="72000" tIns="0" rIns="72000" bIns="0" rtlCol="0" anchor="ctr">
              <a:spAutoFit/>
            </a:bodyPr>
            <a:lstStyle/>
            <a:p>
              <a:pPr algn="ctr"/>
              <a:r>
                <a:rPr lang="en-US" altLang="ko-KR" sz="1200" b="1" dirty="0">
                  <a:solidFill>
                    <a:schemeClr val="bg1"/>
                  </a:solidFill>
                </a:rPr>
                <a:t>01</a:t>
              </a:r>
              <a:endParaRPr lang="ko-KR" altLang="en-US" sz="1200" b="1" dirty="0">
                <a:solidFill>
                  <a:schemeClr val="bg1"/>
                </a:solidFill>
              </a:endParaRPr>
            </a:p>
          </p:txBody>
        </p:sp>
      </p:grpSp>
      <p:sp>
        <p:nvSpPr>
          <p:cNvPr id="2" name="TextBox 8">
            <a:extLst>
              <a:ext uri="{FF2B5EF4-FFF2-40B4-BE49-F238E27FC236}">
                <a16:creationId xmlns:a16="http://schemas.microsoft.com/office/drawing/2014/main" id="{489D8A7F-736D-6BB9-166B-A30769EF7ADD}"/>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latin typeface="Calibri" panose="020F0502020204030204" pitchFamily="34" charset="0"/>
                <a:cs typeface="Calibri" panose="020F0502020204030204" pitchFamily="34" charset="0"/>
              </a:rPr>
              <a:t>Legislative Framework - </a:t>
            </a:r>
            <a:r>
              <a:rPr lang="el-GR" sz="1600" b="1" dirty="0">
                <a:solidFill>
                  <a:schemeClr val="bg1"/>
                </a:solidFill>
                <a:latin typeface="Calibri" panose="020F0502020204030204" pitchFamily="34" charset="0"/>
                <a:cs typeface="Calibri" panose="020F0502020204030204" pitchFamily="34" charset="0"/>
              </a:rPr>
              <a:t>Τ</a:t>
            </a:r>
            <a:r>
              <a:rPr lang="en-US" sz="1600" b="1" dirty="0">
                <a:solidFill>
                  <a:schemeClr val="bg1"/>
                </a:solidFill>
                <a:latin typeface="Calibri" panose="020F0502020204030204" pitchFamily="34" charset="0"/>
                <a:cs typeface="Calibri" panose="020F0502020204030204" pitchFamily="34" charset="0"/>
              </a:rPr>
              <a:t>he Basic Stages of the OWF Framework</a:t>
            </a:r>
            <a:endParaRPr lang="el-GR" sz="1600" b="1" dirty="0">
              <a:solidFill>
                <a:schemeClr val="bg1"/>
              </a:solidFill>
              <a:latin typeface="Calibri" panose="020F0502020204030204" pitchFamily="34" charset="0"/>
              <a:cs typeface="Calibri" panose="020F0502020204030204" pitchFamily="34" charset="0"/>
            </a:endParaRPr>
          </a:p>
        </p:txBody>
      </p:sp>
      <p:pic>
        <p:nvPicPr>
          <p:cNvPr id="3" name="Picture 7">
            <a:extLst>
              <a:ext uri="{FF2B5EF4-FFF2-40B4-BE49-F238E27FC236}">
                <a16:creationId xmlns:a16="http://schemas.microsoft.com/office/drawing/2014/main" id="{05A9F6F6-843C-89C2-595B-3FBF54FAE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 name="Group 128">
            <a:extLst>
              <a:ext uri="{FF2B5EF4-FFF2-40B4-BE49-F238E27FC236}">
                <a16:creationId xmlns:a16="http://schemas.microsoft.com/office/drawing/2014/main" id="{64B1EB3D-9A4D-E83F-BC51-59B3DD42B242}"/>
              </a:ext>
            </a:extLst>
          </p:cNvPr>
          <p:cNvGrpSpPr/>
          <p:nvPr/>
        </p:nvGrpSpPr>
        <p:grpSpPr>
          <a:xfrm>
            <a:off x="9766027" y="1147605"/>
            <a:ext cx="2342381" cy="5405311"/>
            <a:chOff x="3049805" y="488760"/>
            <a:chExt cx="2709362" cy="4118440"/>
          </a:xfrm>
        </p:grpSpPr>
        <p:sp>
          <p:nvSpPr>
            <p:cNvPr id="130" name="Rounded Rectangle 3">
              <a:extLst>
                <a:ext uri="{FF2B5EF4-FFF2-40B4-BE49-F238E27FC236}">
                  <a16:creationId xmlns:a16="http://schemas.microsoft.com/office/drawing/2014/main" id="{B712268D-05CC-5AD5-7945-C52AA252E854}"/>
                </a:ext>
              </a:extLst>
            </p:cNvPr>
            <p:cNvSpPr/>
            <p:nvPr/>
          </p:nvSpPr>
          <p:spPr>
            <a:xfrm>
              <a:off x="3052559"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1"/>
                </a:solidFill>
              </a:endParaRPr>
            </a:p>
          </p:txBody>
        </p:sp>
        <p:sp>
          <p:nvSpPr>
            <p:cNvPr id="131" name="Diamond 2">
              <a:extLst>
                <a:ext uri="{FF2B5EF4-FFF2-40B4-BE49-F238E27FC236}">
                  <a16:creationId xmlns:a16="http://schemas.microsoft.com/office/drawing/2014/main" id="{1B6DE155-793C-4176-1134-B52AE83DF287}"/>
                </a:ext>
              </a:extLst>
            </p:cNvPr>
            <p:cNvSpPr/>
            <p:nvPr/>
          </p:nvSpPr>
          <p:spPr>
            <a:xfrm>
              <a:off x="4856603" y="1256040"/>
              <a:ext cx="889219" cy="2677657"/>
            </a:xfrm>
            <a:prstGeom prst="diamond">
              <a:avLst/>
            </a:prstGeom>
            <a:solidFill>
              <a:schemeClr val="accent6">
                <a:lumMod val="60000"/>
                <a:lumOff val="4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132" name="Group 4">
              <a:extLst>
                <a:ext uri="{FF2B5EF4-FFF2-40B4-BE49-F238E27FC236}">
                  <a16:creationId xmlns:a16="http://schemas.microsoft.com/office/drawing/2014/main" id="{0C14AE9E-EE1A-CB95-26A8-3FB41A4CD34F}"/>
                </a:ext>
              </a:extLst>
            </p:cNvPr>
            <p:cNvGrpSpPr/>
            <p:nvPr/>
          </p:nvGrpSpPr>
          <p:grpSpPr>
            <a:xfrm>
              <a:off x="3049805" y="566241"/>
              <a:ext cx="1993687" cy="2319489"/>
              <a:chOff x="3049805" y="727522"/>
              <a:chExt cx="1993687" cy="2319489"/>
            </a:xfrm>
          </p:grpSpPr>
          <p:sp>
            <p:nvSpPr>
              <p:cNvPr id="134" name="TextBox 133">
                <a:extLst>
                  <a:ext uri="{FF2B5EF4-FFF2-40B4-BE49-F238E27FC236}">
                    <a16:creationId xmlns:a16="http://schemas.microsoft.com/office/drawing/2014/main" id="{630DE43B-082E-DF21-1FB8-083532E3AEC4}"/>
                  </a:ext>
                </a:extLst>
              </p:cNvPr>
              <p:cNvSpPr txBox="1"/>
              <p:nvPr/>
            </p:nvSpPr>
            <p:spPr>
              <a:xfrm>
                <a:off x="3049805" y="1288242"/>
                <a:ext cx="1794986" cy="1758769"/>
              </a:xfrm>
              <a:prstGeom prst="rect">
                <a:avLst/>
              </a:prstGeom>
              <a:noFill/>
            </p:spPr>
            <p:txBody>
              <a:bodyPr wrap="square" rtlCol="0">
                <a:spAutoFit/>
              </a:bodyPr>
              <a:lstStyle/>
              <a:p>
                <a:r>
                  <a:rPr lang="en-US" altLang="ko-KR" sz="1200" dirty="0">
                    <a:solidFill>
                      <a:schemeClr val="tx1">
                        <a:lumMod val="85000"/>
                        <a:lumOff val="15000"/>
                      </a:schemeClr>
                    </a:solidFill>
                    <a:latin typeface="Calibri" panose="020F0502020204030204" pitchFamily="34" charset="0"/>
                    <a:cs typeface="Calibri" panose="020F0502020204030204" pitchFamily="34" charset="0"/>
                  </a:rPr>
                  <a:t>The Energy Regulatory Authority (RAE) is announcing a </a:t>
                </a:r>
                <a:r>
                  <a:rPr lang="en-US" altLang="ko-KR" sz="1200" b="1" dirty="0">
                    <a:solidFill>
                      <a:schemeClr val="tx1">
                        <a:lumMod val="85000"/>
                        <a:lumOff val="15000"/>
                      </a:schemeClr>
                    </a:solidFill>
                    <a:latin typeface="Calibri" panose="020F0502020204030204" pitchFamily="34" charset="0"/>
                    <a:cs typeface="Calibri" panose="020F0502020204030204" pitchFamily="34" charset="0"/>
                  </a:rPr>
                  <a:t>competitive tendering process for the granting of operational support </a:t>
                </a:r>
                <a:r>
                  <a:rPr lang="en-US" altLang="ko-KR" sz="1200" dirty="0">
                    <a:solidFill>
                      <a:schemeClr val="tx1">
                        <a:lumMod val="85000"/>
                        <a:lumOff val="15000"/>
                      </a:schemeClr>
                    </a:solidFill>
                    <a:latin typeface="Calibri" panose="020F0502020204030204" pitchFamily="34" charset="0"/>
                    <a:cs typeface="Calibri" panose="020F0502020204030204" pitchFamily="34" charset="0"/>
                  </a:rPr>
                  <a:t>to the OWF Projects that will be developed within the OWF Installation Areas.</a:t>
                </a:r>
                <a:endParaRPr lang="ko-KR" altLang="en-US" sz="12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35" name="TextBox 134">
                <a:extLst>
                  <a:ext uri="{FF2B5EF4-FFF2-40B4-BE49-F238E27FC236}">
                    <a16:creationId xmlns:a16="http://schemas.microsoft.com/office/drawing/2014/main" id="{BF5ED762-A8BE-0CD3-2DAE-B51DE3CB45D7}"/>
                  </a:ext>
                </a:extLst>
              </p:cNvPr>
              <p:cNvSpPr txBox="1"/>
              <p:nvPr/>
            </p:nvSpPr>
            <p:spPr>
              <a:xfrm>
                <a:off x="3133953" y="727522"/>
                <a:ext cx="1909539" cy="398654"/>
              </a:xfrm>
              <a:prstGeom prst="rect">
                <a:avLst/>
              </a:prstGeom>
              <a:noFill/>
            </p:spPr>
            <p:txBody>
              <a:bodyPr wrap="square" rtlCol="0">
                <a:spAutoFit/>
              </a:bodyPr>
              <a:lstStyle/>
              <a:p>
                <a:r>
                  <a:rPr lang="en-US" altLang="ko-KR" sz="1400" b="1" dirty="0">
                    <a:solidFill>
                      <a:schemeClr val="accent6">
                        <a:lumMod val="60000"/>
                        <a:lumOff val="40000"/>
                      </a:schemeClr>
                    </a:solidFill>
                    <a:latin typeface="Calibri" panose="020F0502020204030204" pitchFamily="34" charset="0"/>
                    <a:cs typeface="Calibri" panose="020F0502020204030204" pitchFamily="34" charset="0"/>
                  </a:rPr>
                  <a:t>RAE COMPETITIONS</a:t>
                </a:r>
              </a:p>
            </p:txBody>
          </p:sp>
        </p:grpSp>
        <p:sp>
          <p:nvSpPr>
            <p:cNvPr id="133" name="TextBox 132">
              <a:extLst>
                <a:ext uri="{FF2B5EF4-FFF2-40B4-BE49-F238E27FC236}">
                  <a16:creationId xmlns:a16="http://schemas.microsoft.com/office/drawing/2014/main" id="{80A1CD00-5403-ED5E-8CB2-1901DC613A5B}"/>
                </a:ext>
              </a:extLst>
            </p:cNvPr>
            <p:cNvSpPr txBox="1"/>
            <p:nvPr/>
          </p:nvSpPr>
          <p:spPr>
            <a:xfrm>
              <a:off x="4927255" y="2500952"/>
              <a:ext cx="808194" cy="176050"/>
            </a:xfrm>
            <a:prstGeom prst="rect">
              <a:avLst/>
            </a:prstGeom>
            <a:noFill/>
          </p:spPr>
          <p:txBody>
            <a:bodyPr wrap="square" lIns="72000" tIns="0" rIns="72000" bIns="0" rtlCol="0" anchor="ctr">
              <a:spAutoFit/>
            </a:bodyPr>
            <a:lstStyle/>
            <a:p>
              <a:pPr algn="ctr"/>
              <a:r>
                <a:rPr lang="en-US" altLang="ko-KR" sz="1200" b="1" dirty="0">
                  <a:solidFill>
                    <a:schemeClr val="bg1"/>
                  </a:solidFill>
                </a:rPr>
                <a:t>0</a:t>
              </a:r>
              <a:r>
                <a:rPr lang="el-GR" altLang="ko-KR" sz="1200" b="1" dirty="0">
                  <a:solidFill>
                    <a:schemeClr val="bg1"/>
                  </a:solidFill>
                </a:rPr>
                <a:t>5</a:t>
              </a:r>
              <a:endParaRPr lang="ko-KR" altLang="en-US" sz="1200" b="1" dirty="0">
                <a:solidFill>
                  <a:schemeClr val="bg1"/>
                </a:solidFill>
              </a:endParaRPr>
            </a:p>
          </p:txBody>
        </p:sp>
      </p:grpSp>
    </p:spTree>
    <p:extLst>
      <p:ext uri="{BB962C8B-B14F-4D97-AF65-F5344CB8AC3E}">
        <p14:creationId xmlns:p14="http://schemas.microsoft.com/office/powerpoint/2010/main" val="259797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752358-5A59-94DA-05E8-A76F48EE846D}"/>
              </a:ext>
            </a:extLst>
          </p:cNvPr>
          <p:cNvPicPr>
            <a:picLocks noChangeAspect="1"/>
          </p:cNvPicPr>
          <p:nvPr/>
        </p:nvPicPr>
        <p:blipFill rotWithShape="1">
          <a:blip r:embed="rId2"/>
          <a:srcRect t="16522" b="3477"/>
          <a:stretch/>
        </p:blipFill>
        <p:spPr>
          <a:xfrm>
            <a:off x="119991" y="1200817"/>
            <a:ext cx="11952017" cy="5324528"/>
          </a:xfrm>
          <a:prstGeom prst="rect">
            <a:avLst/>
          </a:prstGeom>
        </p:spPr>
      </p:pic>
      <p:sp>
        <p:nvSpPr>
          <p:cNvPr id="6" name="TextBox 5">
            <a:extLst>
              <a:ext uri="{FF2B5EF4-FFF2-40B4-BE49-F238E27FC236}">
                <a16:creationId xmlns:a16="http://schemas.microsoft.com/office/drawing/2014/main" id="{6B74106D-8AB2-DD2F-7597-26B5B959D021}"/>
              </a:ext>
            </a:extLst>
          </p:cNvPr>
          <p:cNvSpPr txBox="1"/>
          <p:nvPr/>
        </p:nvSpPr>
        <p:spPr>
          <a:xfrm>
            <a:off x="7638957" y="1351913"/>
            <a:ext cx="3718854" cy="369332"/>
          </a:xfrm>
          <a:prstGeom prst="rect">
            <a:avLst/>
          </a:prstGeom>
          <a:solidFill>
            <a:schemeClr val="bg1"/>
          </a:solidFill>
        </p:spPr>
        <p:txBody>
          <a:bodyPr wrap="square" rtlCol="0">
            <a:spAutoFit/>
          </a:bodyPr>
          <a:lstStyle/>
          <a:p>
            <a:r>
              <a:rPr lang="en-US" dirty="0"/>
              <a:t>areas for medium-term development</a:t>
            </a:r>
            <a:endParaRPr lang="el-GR" dirty="0"/>
          </a:p>
        </p:txBody>
      </p:sp>
      <p:sp>
        <p:nvSpPr>
          <p:cNvPr id="7" name="TextBox 6">
            <a:extLst>
              <a:ext uri="{FF2B5EF4-FFF2-40B4-BE49-F238E27FC236}">
                <a16:creationId xmlns:a16="http://schemas.microsoft.com/office/drawing/2014/main" id="{38938AE5-6A46-FC3D-17EC-1C70245445D9}"/>
              </a:ext>
            </a:extLst>
          </p:cNvPr>
          <p:cNvSpPr txBox="1"/>
          <p:nvPr/>
        </p:nvSpPr>
        <p:spPr>
          <a:xfrm>
            <a:off x="7853340" y="1916303"/>
            <a:ext cx="3618224" cy="369332"/>
          </a:xfrm>
          <a:prstGeom prst="rect">
            <a:avLst/>
          </a:prstGeom>
          <a:solidFill>
            <a:schemeClr val="bg1"/>
          </a:solidFill>
        </p:spPr>
        <p:txBody>
          <a:bodyPr wrap="square" rtlCol="0">
            <a:spAutoFit/>
          </a:bodyPr>
          <a:lstStyle/>
          <a:p>
            <a:r>
              <a:rPr lang="en-US" dirty="0"/>
              <a:t>of them for floating wind )</a:t>
            </a:r>
            <a:endParaRPr lang="el-GR" dirty="0"/>
          </a:p>
        </p:txBody>
      </p:sp>
      <p:sp>
        <p:nvSpPr>
          <p:cNvPr id="8" name="TextBox 7">
            <a:extLst>
              <a:ext uri="{FF2B5EF4-FFF2-40B4-BE49-F238E27FC236}">
                <a16:creationId xmlns:a16="http://schemas.microsoft.com/office/drawing/2014/main" id="{58BD2D57-56B1-637D-27F5-FB52C7CD7688}"/>
              </a:ext>
            </a:extLst>
          </p:cNvPr>
          <p:cNvSpPr txBox="1"/>
          <p:nvPr/>
        </p:nvSpPr>
        <p:spPr>
          <a:xfrm>
            <a:off x="7886153" y="3854411"/>
            <a:ext cx="3618224" cy="369332"/>
          </a:xfrm>
          <a:prstGeom prst="rect">
            <a:avLst/>
          </a:prstGeom>
          <a:solidFill>
            <a:schemeClr val="bg1"/>
          </a:solidFill>
        </p:spPr>
        <p:txBody>
          <a:bodyPr wrap="square" rtlCol="0">
            <a:spAutoFit/>
          </a:bodyPr>
          <a:lstStyle/>
          <a:p>
            <a:r>
              <a:rPr lang="en-US" dirty="0"/>
              <a:t>of them for floating wind )</a:t>
            </a:r>
            <a:endParaRPr lang="el-GR" dirty="0"/>
          </a:p>
        </p:txBody>
      </p:sp>
      <p:sp>
        <p:nvSpPr>
          <p:cNvPr id="9" name="TextBox 8">
            <a:extLst>
              <a:ext uri="{FF2B5EF4-FFF2-40B4-BE49-F238E27FC236}">
                <a16:creationId xmlns:a16="http://schemas.microsoft.com/office/drawing/2014/main" id="{B2B215C2-08F8-AC46-CA64-958C554294A8}"/>
              </a:ext>
            </a:extLst>
          </p:cNvPr>
          <p:cNvSpPr txBox="1"/>
          <p:nvPr/>
        </p:nvSpPr>
        <p:spPr>
          <a:xfrm>
            <a:off x="7638956" y="3299025"/>
            <a:ext cx="3893129" cy="369332"/>
          </a:xfrm>
          <a:prstGeom prst="rect">
            <a:avLst/>
          </a:prstGeom>
          <a:solidFill>
            <a:schemeClr val="bg1"/>
          </a:solidFill>
        </p:spPr>
        <p:txBody>
          <a:bodyPr wrap="square" rtlCol="0">
            <a:spAutoFit/>
          </a:bodyPr>
          <a:lstStyle/>
          <a:p>
            <a:r>
              <a:rPr lang="en-US" dirty="0"/>
              <a:t>areas for long-term development</a:t>
            </a:r>
            <a:endParaRPr lang="el-GR" dirty="0"/>
          </a:p>
        </p:txBody>
      </p:sp>
      <p:sp>
        <p:nvSpPr>
          <p:cNvPr id="10" name="TextBox 9">
            <a:extLst>
              <a:ext uri="{FF2B5EF4-FFF2-40B4-BE49-F238E27FC236}">
                <a16:creationId xmlns:a16="http://schemas.microsoft.com/office/drawing/2014/main" id="{958410F0-F6E4-C54F-A83B-E20F2A3C05FB}"/>
              </a:ext>
            </a:extLst>
          </p:cNvPr>
          <p:cNvSpPr txBox="1"/>
          <p:nvPr/>
        </p:nvSpPr>
        <p:spPr>
          <a:xfrm>
            <a:off x="7551819" y="2357773"/>
            <a:ext cx="3893129" cy="369332"/>
          </a:xfrm>
          <a:prstGeom prst="rect">
            <a:avLst/>
          </a:prstGeom>
          <a:solidFill>
            <a:schemeClr val="bg1"/>
          </a:solidFill>
        </p:spPr>
        <p:txBody>
          <a:bodyPr wrap="square" rtlCol="0">
            <a:spAutoFit/>
          </a:bodyPr>
          <a:lstStyle/>
          <a:p>
            <a:r>
              <a:rPr lang="en-US" dirty="0"/>
              <a:t>Pilot projects ( Pilot 1 &amp; 2)</a:t>
            </a:r>
            <a:endParaRPr lang="el-GR" dirty="0"/>
          </a:p>
        </p:txBody>
      </p:sp>
      <p:sp>
        <p:nvSpPr>
          <p:cNvPr id="11" name="TextBox 10">
            <a:extLst>
              <a:ext uri="{FF2B5EF4-FFF2-40B4-BE49-F238E27FC236}">
                <a16:creationId xmlns:a16="http://schemas.microsoft.com/office/drawing/2014/main" id="{DE99ED21-B06D-98A0-05E6-A21034BA3848}"/>
              </a:ext>
            </a:extLst>
          </p:cNvPr>
          <p:cNvSpPr txBox="1"/>
          <p:nvPr/>
        </p:nvSpPr>
        <p:spPr>
          <a:xfrm>
            <a:off x="7341451" y="2656355"/>
            <a:ext cx="2353814" cy="369332"/>
          </a:xfrm>
          <a:prstGeom prst="rect">
            <a:avLst/>
          </a:prstGeom>
          <a:solidFill>
            <a:schemeClr val="bg1"/>
          </a:solidFill>
        </p:spPr>
        <p:txBody>
          <a:bodyPr wrap="square" rtlCol="0">
            <a:spAutoFit/>
          </a:bodyPr>
          <a:lstStyle/>
          <a:p>
            <a:r>
              <a:rPr lang="en-US" b="1" dirty="0"/>
              <a:t>Up to 600 MW / 353 </a:t>
            </a:r>
            <a:endParaRPr lang="el-GR" b="1" dirty="0"/>
          </a:p>
        </p:txBody>
      </p:sp>
      <p:pic>
        <p:nvPicPr>
          <p:cNvPr id="12" name="Picture 11">
            <a:extLst>
              <a:ext uri="{FF2B5EF4-FFF2-40B4-BE49-F238E27FC236}">
                <a16:creationId xmlns:a16="http://schemas.microsoft.com/office/drawing/2014/main" id="{49480EEE-BCDE-0B93-D654-39AA572AC462}"/>
              </a:ext>
            </a:extLst>
          </p:cNvPr>
          <p:cNvPicPr>
            <a:picLocks noChangeAspect="1"/>
          </p:cNvPicPr>
          <p:nvPr/>
        </p:nvPicPr>
        <p:blipFill>
          <a:blip r:embed="rId3"/>
          <a:stretch>
            <a:fillRect/>
          </a:stretch>
        </p:blipFill>
        <p:spPr>
          <a:xfrm>
            <a:off x="9380076" y="2691429"/>
            <a:ext cx="419146" cy="283665"/>
          </a:xfrm>
          <a:prstGeom prst="rect">
            <a:avLst/>
          </a:prstGeom>
        </p:spPr>
      </p:pic>
      <p:sp>
        <p:nvSpPr>
          <p:cNvPr id="13" name="TextBox 8">
            <a:extLst>
              <a:ext uri="{FF2B5EF4-FFF2-40B4-BE49-F238E27FC236}">
                <a16:creationId xmlns:a16="http://schemas.microsoft.com/office/drawing/2014/main" id="{C38528E9-4821-99DE-B0BA-78F078E4B3AF}"/>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lvl="0" algn="ctr">
              <a:spcBef>
                <a:spcPct val="0"/>
              </a:spcBef>
              <a:defRPr/>
            </a:pPr>
            <a:r>
              <a:rPr lang="en-US" sz="1600" b="1" dirty="0">
                <a:solidFill>
                  <a:schemeClr val="bg1"/>
                </a:solidFill>
                <a:latin typeface="Calibri" pitchFamily="34" charset="0"/>
                <a:ea typeface="+mj-ea"/>
                <a:cs typeface="Calibri" pitchFamily="34" charset="0"/>
              </a:rPr>
              <a:t>The OWF National Program – The potential OWFODA Areas</a:t>
            </a:r>
            <a:endParaRPr lang="el-GR" sz="1600" b="1" dirty="0">
              <a:solidFill>
                <a:schemeClr val="bg1"/>
              </a:solidFill>
              <a:latin typeface="Calibri" pitchFamily="34" charset="0"/>
              <a:ea typeface="+mj-ea"/>
              <a:cs typeface="Calibri" pitchFamily="34" charset="0"/>
            </a:endParaRPr>
          </a:p>
        </p:txBody>
      </p:sp>
      <p:pic>
        <p:nvPicPr>
          <p:cNvPr id="14" name="Picture 7">
            <a:extLst>
              <a:ext uri="{FF2B5EF4-FFF2-40B4-BE49-F238E27FC236}">
                <a16:creationId xmlns:a16="http://schemas.microsoft.com/office/drawing/2014/main" id="{43A4B628-9D39-ACBB-33BC-AB4321505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CFE0654B-DAC6-E42A-B2FA-CDB27CE4A071}"/>
              </a:ext>
            </a:extLst>
          </p:cNvPr>
          <p:cNvPicPr>
            <a:picLocks noChangeAspect="1"/>
          </p:cNvPicPr>
          <p:nvPr/>
        </p:nvPicPr>
        <p:blipFill rotWithShape="1">
          <a:blip r:embed="rId2"/>
          <a:srcRect t="16522" b="3477"/>
          <a:stretch/>
        </p:blipFill>
        <p:spPr>
          <a:xfrm>
            <a:off x="272391" y="1353217"/>
            <a:ext cx="11952017" cy="5324528"/>
          </a:xfrm>
          <a:prstGeom prst="rect">
            <a:avLst/>
          </a:prstGeom>
        </p:spPr>
      </p:pic>
      <p:sp>
        <p:nvSpPr>
          <p:cNvPr id="18" name="TextBox 17">
            <a:extLst>
              <a:ext uri="{FF2B5EF4-FFF2-40B4-BE49-F238E27FC236}">
                <a16:creationId xmlns:a16="http://schemas.microsoft.com/office/drawing/2014/main" id="{65B0E89C-EC90-CA33-F3A1-58E7E30F800B}"/>
              </a:ext>
            </a:extLst>
          </p:cNvPr>
          <p:cNvSpPr txBox="1"/>
          <p:nvPr/>
        </p:nvSpPr>
        <p:spPr>
          <a:xfrm>
            <a:off x="7791357" y="1504313"/>
            <a:ext cx="3718854" cy="369332"/>
          </a:xfrm>
          <a:prstGeom prst="rect">
            <a:avLst/>
          </a:prstGeom>
          <a:solidFill>
            <a:schemeClr val="bg1"/>
          </a:solidFill>
        </p:spPr>
        <p:txBody>
          <a:bodyPr wrap="square" rtlCol="0">
            <a:spAutoFit/>
          </a:bodyPr>
          <a:lstStyle/>
          <a:p>
            <a:r>
              <a:rPr lang="en-US" dirty="0"/>
              <a:t>areas for medium-term development</a:t>
            </a:r>
            <a:endParaRPr lang="el-GR" dirty="0"/>
          </a:p>
        </p:txBody>
      </p:sp>
      <p:sp>
        <p:nvSpPr>
          <p:cNvPr id="19" name="TextBox 18">
            <a:extLst>
              <a:ext uri="{FF2B5EF4-FFF2-40B4-BE49-F238E27FC236}">
                <a16:creationId xmlns:a16="http://schemas.microsoft.com/office/drawing/2014/main" id="{5A0602AB-0508-4286-7A8C-57B086254AD0}"/>
              </a:ext>
            </a:extLst>
          </p:cNvPr>
          <p:cNvSpPr txBox="1"/>
          <p:nvPr/>
        </p:nvSpPr>
        <p:spPr>
          <a:xfrm>
            <a:off x="8005740" y="2068703"/>
            <a:ext cx="3618224" cy="369332"/>
          </a:xfrm>
          <a:prstGeom prst="rect">
            <a:avLst/>
          </a:prstGeom>
          <a:solidFill>
            <a:schemeClr val="bg1"/>
          </a:solidFill>
        </p:spPr>
        <p:txBody>
          <a:bodyPr wrap="square" rtlCol="0">
            <a:spAutoFit/>
          </a:bodyPr>
          <a:lstStyle/>
          <a:p>
            <a:r>
              <a:rPr lang="en-US" dirty="0"/>
              <a:t>of them for floating wind )</a:t>
            </a:r>
            <a:endParaRPr lang="el-GR" dirty="0"/>
          </a:p>
        </p:txBody>
      </p:sp>
      <p:sp>
        <p:nvSpPr>
          <p:cNvPr id="20" name="TextBox 19">
            <a:extLst>
              <a:ext uri="{FF2B5EF4-FFF2-40B4-BE49-F238E27FC236}">
                <a16:creationId xmlns:a16="http://schemas.microsoft.com/office/drawing/2014/main" id="{A0F99BFA-721A-B1E3-F0D0-079931282BED}"/>
              </a:ext>
            </a:extLst>
          </p:cNvPr>
          <p:cNvSpPr txBox="1"/>
          <p:nvPr/>
        </p:nvSpPr>
        <p:spPr>
          <a:xfrm>
            <a:off x="8038553" y="4006811"/>
            <a:ext cx="3618224" cy="369332"/>
          </a:xfrm>
          <a:prstGeom prst="rect">
            <a:avLst/>
          </a:prstGeom>
          <a:solidFill>
            <a:schemeClr val="bg1"/>
          </a:solidFill>
        </p:spPr>
        <p:txBody>
          <a:bodyPr wrap="square" rtlCol="0">
            <a:spAutoFit/>
          </a:bodyPr>
          <a:lstStyle/>
          <a:p>
            <a:r>
              <a:rPr lang="en-US" dirty="0"/>
              <a:t>of them for floating wind )</a:t>
            </a:r>
            <a:endParaRPr lang="el-GR" dirty="0"/>
          </a:p>
        </p:txBody>
      </p:sp>
      <p:sp>
        <p:nvSpPr>
          <p:cNvPr id="21" name="TextBox 20">
            <a:extLst>
              <a:ext uri="{FF2B5EF4-FFF2-40B4-BE49-F238E27FC236}">
                <a16:creationId xmlns:a16="http://schemas.microsoft.com/office/drawing/2014/main" id="{EE7EF853-E970-D77B-983C-208D5ABBC839}"/>
              </a:ext>
            </a:extLst>
          </p:cNvPr>
          <p:cNvSpPr txBox="1"/>
          <p:nvPr/>
        </p:nvSpPr>
        <p:spPr>
          <a:xfrm>
            <a:off x="7791356" y="3451425"/>
            <a:ext cx="3893129" cy="369332"/>
          </a:xfrm>
          <a:prstGeom prst="rect">
            <a:avLst/>
          </a:prstGeom>
          <a:solidFill>
            <a:schemeClr val="bg1"/>
          </a:solidFill>
        </p:spPr>
        <p:txBody>
          <a:bodyPr wrap="square" rtlCol="0">
            <a:spAutoFit/>
          </a:bodyPr>
          <a:lstStyle/>
          <a:p>
            <a:r>
              <a:rPr lang="en-US" dirty="0"/>
              <a:t>areas for long-term development</a:t>
            </a:r>
            <a:endParaRPr lang="el-GR" dirty="0"/>
          </a:p>
        </p:txBody>
      </p:sp>
      <p:sp>
        <p:nvSpPr>
          <p:cNvPr id="22" name="TextBox 21">
            <a:extLst>
              <a:ext uri="{FF2B5EF4-FFF2-40B4-BE49-F238E27FC236}">
                <a16:creationId xmlns:a16="http://schemas.microsoft.com/office/drawing/2014/main" id="{ADD89C76-0093-9209-4F03-2A87A67DCDEE}"/>
              </a:ext>
            </a:extLst>
          </p:cNvPr>
          <p:cNvSpPr txBox="1"/>
          <p:nvPr/>
        </p:nvSpPr>
        <p:spPr>
          <a:xfrm>
            <a:off x="7704219" y="2510173"/>
            <a:ext cx="3893129" cy="369332"/>
          </a:xfrm>
          <a:prstGeom prst="rect">
            <a:avLst/>
          </a:prstGeom>
          <a:solidFill>
            <a:schemeClr val="bg1"/>
          </a:solidFill>
        </p:spPr>
        <p:txBody>
          <a:bodyPr wrap="square" rtlCol="0">
            <a:spAutoFit/>
          </a:bodyPr>
          <a:lstStyle/>
          <a:p>
            <a:r>
              <a:rPr lang="en-US" dirty="0"/>
              <a:t>Pilot projects ( Pilot 1 &amp; 2)</a:t>
            </a:r>
            <a:endParaRPr lang="el-GR" dirty="0"/>
          </a:p>
        </p:txBody>
      </p:sp>
      <p:sp>
        <p:nvSpPr>
          <p:cNvPr id="23" name="TextBox 22">
            <a:extLst>
              <a:ext uri="{FF2B5EF4-FFF2-40B4-BE49-F238E27FC236}">
                <a16:creationId xmlns:a16="http://schemas.microsoft.com/office/drawing/2014/main" id="{452EF787-5E78-296C-C62D-5429E648270A}"/>
              </a:ext>
            </a:extLst>
          </p:cNvPr>
          <p:cNvSpPr txBox="1"/>
          <p:nvPr/>
        </p:nvSpPr>
        <p:spPr>
          <a:xfrm>
            <a:off x="7493851" y="2808755"/>
            <a:ext cx="2353814" cy="369332"/>
          </a:xfrm>
          <a:prstGeom prst="rect">
            <a:avLst/>
          </a:prstGeom>
          <a:solidFill>
            <a:schemeClr val="bg1"/>
          </a:solidFill>
        </p:spPr>
        <p:txBody>
          <a:bodyPr wrap="square" rtlCol="0">
            <a:spAutoFit/>
          </a:bodyPr>
          <a:lstStyle/>
          <a:p>
            <a:r>
              <a:rPr lang="en-US" b="1" dirty="0"/>
              <a:t>Up to 600 MW / 353 </a:t>
            </a:r>
            <a:endParaRPr lang="el-GR" b="1" dirty="0"/>
          </a:p>
        </p:txBody>
      </p:sp>
      <p:pic>
        <p:nvPicPr>
          <p:cNvPr id="24" name="Picture 23">
            <a:extLst>
              <a:ext uri="{FF2B5EF4-FFF2-40B4-BE49-F238E27FC236}">
                <a16:creationId xmlns:a16="http://schemas.microsoft.com/office/drawing/2014/main" id="{0AE642C4-2448-5A88-C33C-3030E147F688}"/>
              </a:ext>
            </a:extLst>
          </p:cNvPr>
          <p:cNvPicPr>
            <a:picLocks noChangeAspect="1"/>
          </p:cNvPicPr>
          <p:nvPr/>
        </p:nvPicPr>
        <p:blipFill>
          <a:blip r:embed="rId3"/>
          <a:stretch>
            <a:fillRect/>
          </a:stretch>
        </p:blipFill>
        <p:spPr>
          <a:xfrm>
            <a:off x="9532476" y="2843829"/>
            <a:ext cx="419146" cy="283665"/>
          </a:xfrm>
          <a:prstGeom prst="rect">
            <a:avLst/>
          </a:prstGeom>
        </p:spPr>
      </p:pic>
      <p:sp>
        <p:nvSpPr>
          <p:cNvPr id="26" name="TextBox 25">
            <a:extLst>
              <a:ext uri="{FF2B5EF4-FFF2-40B4-BE49-F238E27FC236}">
                <a16:creationId xmlns:a16="http://schemas.microsoft.com/office/drawing/2014/main" id="{2326E53D-9B1F-0457-DFB4-D0D29AF3B657}"/>
              </a:ext>
            </a:extLst>
          </p:cNvPr>
          <p:cNvSpPr txBox="1"/>
          <p:nvPr/>
        </p:nvSpPr>
        <p:spPr>
          <a:xfrm>
            <a:off x="7176120" y="4733853"/>
            <a:ext cx="4536504" cy="2108269"/>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r>
              <a:rPr lang="en-US" dirty="0">
                <a:solidFill>
                  <a:srgbClr val="002060"/>
                </a:solidFill>
                <a:latin typeface="GillSans"/>
              </a:rPr>
              <a:t>The National Offshore Wind Farm Development Plan, determines the total marine area that has a potential for exploitation. It has been prepared by HEREMA, it was published in October 2023 and will be typically approved within 2024.</a:t>
            </a:r>
          </a:p>
          <a:p>
            <a:pPr marL="285750" indent="-285750" algn="just">
              <a:spcAft>
                <a:spcPts val="600"/>
              </a:spcAft>
              <a:buFont typeface="Wingdings" panose="05000000000000000000" pitchFamily="2" charset="2"/>
              <a:buChar char="ü"/>
            </a:pPr>
            <a:endParaRPr lang="en-US" dirty="0">
              <a:solidFill>
                <a:srgbClr val="002060"/>
              </a:solidFill>
              <a:latin typeface="GillSans"/>
            </a:endParaRPr>
          </a:p>
        </p:txBody>
      </p:sp>
    </p:spTree>
    <p:extLst>
      <p:ext uri="{BB962C8B-B14F-4D97-AF65-F5344CB8AC3E}">
        <p14:creationId xmlns:p14="http://schemas.microsoft.com/office/powerpoint/2010/main" val="111440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2334CED-A50E-A472-2F1D-28666B563332}"/>
              </a:ext>
            </a:extLst>
          </p:cNvPr>
          <p:cNvSpPr txBox="1"/>
          <p:nvPr/>
        </p:nvSpPr>
        <p:spPr>
          <a:xfrm>
            <a:off x="429207" y="1412190"/>
            <a:ext cx="9667389" cy="3600986"/>
          </a:xfrm>
          <a:prstGeom prst="rect">
            <a:avLst/>
          </a:prstGeom>
          <a:noFill/>
        </p:spPr>
        <p:txBody>
          <a:bodyPr wrap="square">
            <a:spAutoFit/>
          </a:bodyPr>
          <a:lstStyle/>
          <a:p>
            <a:pPr algn="just">
              <a:spcBef>
                <a:spcPts val="600"/>
              </a:spcBef>
              <a:spcAft>
                <a:spcPts val="600"/>
              </a:spcAft>
            </a:pPr>
            <a:r>
              <a:rPr lang="en-US" dirty="0">
                <a:solidFill>
                  <a:srgbClr val="222222"/>
                </a:solidFill>
                <a:latin typeface="Calibri" panose="020F0502020204030204" pitchFamily="34" charset="0"/>
                <a:cs typeface="Calibri" panose="020F0502020204030204" pitchFamily="34" charset="0"/>
              </a:rPr>
              <a:t>The next steps for the legislative framework are:</a:t>
            </a:r>
            <a:endParaRPr lang="el-GR" dirty="0">
              <a:solidFill>
                <a:srgbClr val="222222"/>
              </a:solidFill>
              <a:latin typeface="Calibri" panose="020F0502020204030204" pitchFamily="34" charset="0"/>
              <a:cs typeface="Calibri" panose="020F0502020204030204" pitchFamily="34" charset="0"/>
            </a:endParaRPr>
          </a:p>
          <a:p>
            <a:pPr marL="266700" indent="-266700" algn="just">
              <a:spcBef>
                <a:spcPts val="600"/>
              </a:spcBef>
              <a:spcAft>
                <a:spcPts val="600"/>
              </a:spcAft>
              <a:buFont typeface="Wingdings" panose="05000000000000000000" pitchFamily="2" charset="2"/>
              <a:buChar char="q"/>
            </a:pPr>
            <a:r>
              <a:rPr lang="en-US" dirty="0">
                <a:solidFill>
                  <a:srgbClr val="222222"/>
                </a:solidFill>
                <a:latin typeface="Calibri" panose="020F0502020204030204" pitchFamily="34" charset="0"/>
                <a:cs typeface="Calibri" panose="020F0502020204030204" pitchFamily="34" charset="0"/>
              </a:rPr>
              <a:t>The typical approval of the National Offshore Wind Farms Development Program (NDP-OWF)</a:t>
            </a:r>
            <a:r>
              <a:rPr lang="el-GR" dirty="0">
                <a:solidFill>
                  <a:srgbClr val="222222"/>
                </a:solidFill>
                <a:latin typeface="Calibri" panose="020F0502020204030204" pitchFamily="34" charset="0"/>
                <a:cs typeface="Calibri" panose="020F0502020204030204" pitchFamily="34" charset="0"/>
              </a:rPr>
              <a:t> </a:t>
            </a:r>
            <a:r>
              <a:rPr lang="en-US" dirty="0">
                <a:solidFill>
                  <a:srgbClr val="222222"/>
                </a:solidFill>
                <a:latin typeface="Calibri" panose="020F0502020204030204" pitchFamily="34" charset="0"/>
                <a:cs typeface="Calibri" panose="020F0502020204030204" pitchFamily="34" charset="0"/>
              </a:rPr>
              <a:t>which determines the total marine area that is in principle suitable for the relevant exploitation. The NDP-OWF has been prepared by HEREMA and will be typically approved with the issuance of a Joint Ministerial Decision</a:t>
            </a:r>
            <a:r>
              <a:rPr lang="el-GR" dirty="0">
                <a:solidFill>
                  <a:srgbClr val="222222"/>
                </a:solidFill>
                <a:latin typeface="Calibri" panose="020F0502020204030204" pitchFamily="34" charset="0"/>
                <a:cs typeface="Calibri" panose="020F0502020204030204" pitchFamily="34" charset="0"/>
              </a:rPr>
              <a:t>.</a:t>
            </a:r>
          </a:p>
          <a:p>
            <a:pPr marL="266700" indent="-266700" algn="just">
              <a:spcBef>
                <a:spcPts val="600"/>
              </a:spcBef>
              <a:spcAft>
                <a:spcPts val="600"/>
              </a:spcAft>
              <a:buFont typeface="Wingdings" panose="05000000000000000000" pitchFamily="2" charset="2"/>
              <a:buChar char="q"/>
            </a:pPr>
            <a:r>
              <a:rPr lang="en-US" dirty="0">
                <a:solidFill>
                  <a:srgbClr val="222222"/>
                </a:solidFill>
                <a:latin typeface="Calibri" panose="020F0502020204030204" pitchFamily="34" charset="0"/>
                <a:cs typeface="Calibri" panose="020F0502020204030204" pitchFamily="34" charset="0"/>
              </a:rPr>
              <a:t>The NDP-OWF covers different </a:t>
            </a:r>
            <a:r>
              <a:rPr lang="en-US" b="1" dirty="0">
                <a:solidFill>
                  <a:srgbClr val="222222"/>
                </a:solidFill>
                <a:latin typeface="Calibri" panose="020F0502020204030204" pitchFamily="34" charset="0"/>
                <a:cs typeface="Calibri" panose="020F0502020204030204" pitchFamily="34" charset="0"/>
              </a:rPr>
              <a:t>phases of development of the OWF</a:t>
            </a:r>
            <a:r>
              <a:rPr lang="en-US" dirty="0">
                <a:solidFill>
                  <a:srgbClr val="222222"/>
                </a:solidFill>
                <a:latin typeface="Calibri" panose="020F0502020204030204" pitchFamily="34" charset="0"/>
                <a:cs typeface="Calibri" panose="020F0502020204030204" pitchFamily="34" charset="0"/>
              </a:rPr>
              <a:t>. Phase I covers at least the target until 2030, and Phase II covers the target until 2050 with an intermediate target for 2035.</a:t>
            </a:r>
            <a:endParaRPr lang="el-GR" dirty="0">
              <a:solidFill>
                <a:srgbClr val="222222"/>
              </a:solidFill>
              <a:latin typeface="Calibri" panose="020F0502020204030204" pitchFamily="34" charset="0"/>
              <a:cs typeface="Calibri" panose="020F0502020204030204" pitchFamily="34" charset="0"/>
            </a:endParaRPr>
          </a:p>
          <a:p>
            <a:pPr marL="266700" indent="-266700" algn="just">
              <a:spcBef>
                <a:spcPts val="600"/>
              </a:spcBef>
              <a:spcAft>
                <a:spcPts val="600"/>
              </a:spcAft>
              <a:buFont typeface="Wingdings" panose="05000000000000000000" pitchFamily="2" charset="2"/>
              <a:buChar char="q"/>
            </a:pPr>
            <a:r>
              <a:rPr lang="en-US" dirty="0">
                <a:solidFill>
                  <a:srgbClr val="222222"/>
                </a:solidFill>
                <a:latin typeface="Calibri" panose="020F0502020204030204" pitchFamily="34" charset="0"/>
                <a:cs typeface="Calibri" panose="020F0502020204030204" pitchFamily="34" charset="0"/>
              </a:rPr>
              <a:t>The selection of the first</a:t>
            </a:r>
            <a:r>
              <a:rPr lang="en-US" b="1" dirty="0">
                <a:solidFill>
                  <a:srgbClr val="222222"/>
                </a:solidFill>
                <a:latin typeface="Calibri" panose="020F0502020204030204" pitchFamily="34" charset="0"/>
                <a:cs typeface="Calibri" panose="020F0502020204030204" pitchFamily="34" charset="0"/>
              </a:rPr>
              <a:t> Offshore Wind Farm Organized Development Areas (OWFODA), </a:t>
            </a:r>
            <a:r>
              <a:rPr lang="en-US" dirty="0">
                <a:solidFill>
                  <a:srgbClr val="222222"/>
                </a:solidFill>
                <a:latin typeface="Calibri" panose="020F0502020204030204" pitchFamily="34" charset="0"/>
                <a:cs typeface="Calibri" panose="020F0502020204030204" pitchFamily="34" charset="0"/>
              </a:rPr>
              <a:t>in which the first wind farms will be installed. The first OWFODA will be approved by Presidential Decree and will cover the target of 1.9 GW. The marine area south of </a:t>
            </a:r>
            <a:r>
              <a:rPr lang="en-US" dirty="0" err="1">
                <a:solidFill>
                  <a:srgbClr val="222222"/>
                </a:solidFill>
                <a:latin typeface="Calibri" panose="020F0502020204030204" pitchFamily="34" charset="0"/>
                <a:cs typeface="Calibri" panose="020F0502020204030204" pitchFamily="34" charset="0"/>
              </a:rPr>
              <a:t>Alexandroupolis</a:t>
            </a:r>
            <a:r>
              <a:rPr lang="en-US" dirty="0">
                <a:solidFill>
                  <a:srgbClr val="222222"/>
                </a:solidFill>
                <a:latin typeface="Calibri" panose="020F0502020204030204" pitchFamily="34" charset="0"/>
                <a:cs typeface="Calibri" panose="020F0502020204030204" pitchFamily="34" charset="0"/>
              </a:rPr>
              <a:t> (Pilot projects), has already been approved as OWFODA.</a:t>
            </a:r>
            <a:endParaRPr lang="el-GR" dirty="0">
              <a:solidFill>
                <a:srgbClr val="222222"/>
              </a:solidFill>
              <a:latin typeface="Calibri" panose="020F0502020204030204" pitchFamily="34" charset="0"/>
              <a:cs typeface="Calibri" panose="020F0502020204030204" pitchFamily="34" charset="0"/>
            </a:endParaRPr>
          </a:p>
        </p:txBody>
      </p:sp>
      <p:sp>
        <p:nvSpPr>
          <p:cNvPr id="4" name="TextBox 8">
            <a:extLst>
              <a:ext uri="{FF2B5EF4-FFF2-40B4-BE49-F238E27FC236}">
                <a16:creationId xmlns:a16="http://schemas.microsoft.com/office/drawing/2014/main" id="{C279A91A-D4B0-6EA2-1A08-5D80E968EF6C}"/>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latin typeface="Calibri" panose="020F0502020204030204" pitchFamily="34" charset="0"/>
                <a:cs typeface="Calibri" panose="020F0502020204030204" pitchFamily="34" charset="0"/>
              </a:rPr>
              <a:t>Legislative Framework – Next steps </a:t>
            </a:r>
            <a:r>
              <a:rPr lang="el-GR" sz="1600" b="1" dirty="0">
                <a:solidFill>
                  <a:schemeClr val="bg1"/>
                </a:solidFill>
                <a:latin typeface="Calibri" panose="020F0502020204030204" pitchFamily="34" charset="0"/>
                <a:cs typeface="Calibri" panose="020F0502020204030204" pitchFamily="34" charset="0"/>
              </a:rPr>
              <a:t>(</a:t>
            </a:r>
            <a:r>
              <a:rPr lang="en-US" sz="1600" b="1" dirty="0">
                <a:solidFill>
                  <a:schemeClr val="bg1"/>
                </a:solidFill>
                <a:latin typeface="Calibri" panose="020F0502020204030204" pitchFamily="34" charset="0"/>
                <a:cs typeface="Calibri" panose="020F0502020204030204" pitchFamily="34" charset="0"/>
              </a:rPr>
              <a:t>1</a:t>
            </a:r>
            <a:r>
              <a:rPr lang="el-GR" sz="1600" b="1" dirty="0">
                <a:solidFill>
                  <a:schemeClr val="bg1"/>
                </a:solidFill>
                <a:latin typeface="Calibri" panose="020F0502020204030204" pitchFamily="34" charset="0"/>
                <a:cs typeface="Calibri" panose="020F0502020204030204" pitchFamily="34" charset="0"/>
              </a:rPr>
              <a:t>/2)</a:t>
            </a:r>
          </a:p>
        </p:txBody>
      </p:sp>
      <p:pic>
        <p:nvPicPr>
          <p:cNvPr id="5" name="Picture 7">
            <a:extLst>
              <a:ext uri="{FF2B5EF4-FFF2-40B4-BE49-F238E27FC236}">
                <a16:creationId xmlns:a16="http://schemas.microsoft.com/office/drawing/2014/main" id="{5332C44E-23C1-30D8-52B2-7CD87F707D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72940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95D995-0607-2355-1EF2-FA8FD7E7E551}"/>
              </a:ext>
            </a:extLst>
          </p:cNvPr>
          <p:cNvSpPr txBox="1"/>
          <p:nvPr/>
        </p:nvSpPr>
        <p:spPr>
          <a:xfrm>
            <a:off x="407368" y="1484784"/>
            <a:ext cx="9667389" cy="3631763"/>
          </a:xfrm>
          <a:prstGeom prst="rect">
            <a:avLst/>
          </a:prstGeom>
          <a:noFill/>
        </p:spPr>
        <p:txBody>
          <a:bodyPr wrap="square">
            <a:spAutoFit/>
          </a:bodyPr>
          <a:lstStyle/>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The approval by the European Commission of the aid scheme which has already been pre-notified, and its implementation.</a:t>
            </a:r>
            <a:endParaRPr lang="el-GR" dirty="0">
              <a:latin typeface="Calibri" panose="020F0502020204030204" pitchFamily="34" charset="0"/>
              <a:cs typeface="Calibri" panose="020F0502020204030204" pitchFamily="34" charset="0"/>
            </a:endParaRPr>
          </a:p>
          <a:p>
            <a:pPr marL="266700" algn="just">
              <a:spcBef>
                <a:spcPts val="600"/>
              </a:spcBef>
              <a:spcAft>
                <a:spcPts val="600"/>
              </a:spcAft>
            </a:pPr>
            <a:r>
              <a:rPr lang="en-US" dirty="0">
                <a:latin typeface="Calibri" panose="020F0502020204030204" pitchFamily="34" charset="0"/>
                <a:cs typeface="Calibri" panose="020F0502020204030204" pitchFamily="34" charset="0"/>
              </a:rPr>
              <a:t>The scheme provides for operational support through a 20-year Contract for Differences following participation in competitive bidding processes.</a:t>
            </a:r>
            <a:endParaRPr lang="el-GR" dirty="0">
              <a:latin typeface="Calibri" panose="020F0502020204030204" pitchFamily="34" charset="0"/>
              <a:cs typeface="Calibri" panose="020F0502020204030204" pitchFamily="34" charset="0"/>
            </a:endParaRPr>
          </a:p>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By 2027, the process of selecting and identifying the second OWFODA package will have begun, which will cover the intermediate goal of 2035.</a:t>
            </a:r>
            <a:endParaRPr lang="el-GR" dirty="0">
              <a:latin typeface="Calibri" panose="020F0502020204030204" pitchFamily="34" charset="0"/>
              <a:cs typeface="Calibri" panose="020F0502020204030204" pitchFamily="34" charset="0"/>
            </a:endParaRPr>
          </a:p>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At the same time, the National Program will be reviewed before 2030 in order to adapt Phase II (after 2035) to new technological and economic circumstances.</a:t>
            </a:r>
          </a:p>
          <a:p>
            <a:pPr marL="266700" indent="-266700" algn="just">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The System Operator has already booked grid capacity for the 2030 target</a:t>
            </a:r>
          </a:p>
          <a:p>
            <a:pPr marL="266700" indent="-266700" algn="just">
              <a:spcBef>
                <a:spcPts val="600"/>
              </a:spcBef>
              <a:spcAft>
                <a:spcPts val="600"/>
              </a:spcAft>
              <a:buFont typeface="Wingdings" panose="05000000000000000000" pitchFamily="2" charset="2"/>
              <a:buChar char="q"/>
            </a:pPr>
            <a:endParaRPr lang="el-GR" dirty="0">
              <a:latin typeface="Calibri" panose="020F0502020204030204" pitchFamily="34" charset="0"/>
              <a:cs typeface="Calibri" panose="020F0502020204030204" pitchFamily="34" charset="0"/>
            </a:endParaRPr>
          </a:p>
        </p:txBody>
      </p:sp>
      <p:sp>
        <p:nvSpPr>
          <p:cNvPr id="5" name="TextBox 8">
            <a:extLst>
              <a:ext uri="{FF2B5EF4-FFF2-40B4-BE49-F238E27FC236}">
                <a16:creationId xmlns:a16="http://schemas.microsoft.com/office/drawing/2014/main" id="{A6FCB751-218F-9657-42CC-76E4CFB400A4}"/>
              </a:ext>
            </a:extLst>
          </p:cNvPr>
          <p:cNvSpPr txBox="1">
            <a:spLocks noChangeArrowheads="1"/>
          </p:cNvSpPr>
          <p:nvPr/>
        </p:nvSpPr>
        <p:spPr bwMode="auto">
          <a:xfrm>
            <a:off x="407368" y="395293"/>
            <a:ext cx="11305256" cy="338544"/>
          </a:xfrm>
          <a:prstGeom prst="rect">
            <a:avLst/>
          </a:prstGeom>
          <a:solidFill>
            <a:srgbClr val="2245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lgn="ctr"/>
            <a:r>
              <a:rPr lang="en-US" sz="1600" b="1" dirty="0">
                <a:solidFill>
                  <a:schemeClr val="bg1"/>
                </a:solidFill>
                <a:latin typeface="Calibri" panose="020F0502020204030204" pitchFamily="34" charset="0"/>
                <a:cs typeface="Calibri" panose="020F0502020204030204" pitchFamily="34" charset="0"/>
              </a:rPr>
              <a:t>Legislative Framework – Next steps </a:t>
            </a:r>
            <a:r>
              <a:rPr lang="el-GR" sz="1600" b="1" dirty="0">
                <a:solidFill>
                  <a:schemeClr val="bg1"/>
                </a:solidFill>
                <a:latin typeface="Calibri" panose="020F0502020204030204" pitchFamily="34" charset="0"/>
                <a:cs typeface="Calibri" panose="020F0502020204030204" pitchFamily="34" charset="0"/>
              </a:rPr>
              <a:t>(</a:t>
            </a:r>
            <a:r>
              <a:rPr lang="en-US" sz="1600" b="1" dirty="0">
                <a:solidFill>
                  <a:schemeClr val="bg1"/>
                </a:solidFill>
                <a:latin typeface="Calibri" panose="020F0502020204030204" pitchFamily="34" charset="0"/>
                <a:cs typeface="Calibri" panose="020F0502020204030204" pitchFamily="34" charset="0"/>
              </a:rPr>
              <a:t>2</a:t>
            </a:r>
            <a:r>
              <a:rPr lang="el-GR" sz="1600" b="1" dirty="0">
                <a:solidFill>
                  <a:schemeClr val="bg1"/>
                </a:solidFill>
                <a:latin typeface="Calibri" panose="020F0502020204030204" pitchFamily="34" charset="0"/>
                <a:cs typeface="Calibri" panose="020F0502020204030204" pitchFamily="34" charset="0"/>
              </a:rPr>
              <a:t>/2)</a:t>
            </a:r>
          </a:p>
        </p:txBody>
      </p:sp>
      <p:pic>
        <p:nvPicPr>
          <p:cNvPr id="6" name="Picture 7">
            <a:extLst>
              <a:ext uri="{FF2B5EF4-FFF2-40B4-BE49-F238E27FC236}">
                <a16:creationId xmlns:a16="http://schemas.microsoft.com/office/drawing/2014/main" id="{C194E285-D073-BE78-2256-291390FB05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757" y="46322"/>
            <a:ext cx="1330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239408"/>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f03417271">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6030</TotalTime>
  <Words>1821</Words>
  <Application>Microsoft Office PowerPoint</Application>
  <PresentationFormat>Ευρεία οθόνη</PresentationFormat>
  <Paragraphs>201</Paragraphs>
  <Slides>14</Slides>
  <Notes>1</Notes>
  <HiddenSlides>1</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14</vt:i4>
      </vt:variant>
    </vt:vector>
  </HeadingPairs>
  <TitlesOfParts>
    <vt:vector size="26" baseType="lpstr">
      <vt:lpstr>Aptos</vt:lpstr>
      <vt:lpstr>Aptos Black</vt:lpstr>
      <vt:lpstr>Aptos Light</vt:lpstr>
      <vt:lpstr>Arial</vt:lpstr>
      <vt:lpstr>Calibri</vt:lpstr>
      <vt:lpstr>Corbel</vt:lpstr>
      <vt:lpstr>Euphemia</vt:lpstr>
      <vt:lpstr>GillSans</vt:lpstr>
      <vt:lpstr>Roboto</vt:lpstr>
      <vt:lpstr>Wingdings</vt:lpstr>
      <vt:lpstr>tf03417271</vt:lpstr>
      <vt:lpstr>think-cell Slide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ELETAEN</dc:creator>
  <cp:lastModifiedBy>Panagiotis Chaviaropoulos</cp:lastModifiedBy>
  <cp:revision>715</cp:revision>
  <cp:lastPrinted>2023-10-12T13:48:03Z</cp:lastPrinted>
  <dcterms:created xsi:type="dcterms:W3CDTF">2018-01-05T09:10:15Z</dcterms:created>
  <dcterms:modified xsi:type="dcterms:W3CDTF">2024-10-23T13:57:45Z</dcterms:modified>
</cp:coreProperties>
</file>