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145706768" r:id="rId5"/>
    <p:sldId id="2145706919" r:id="rId6"/>
    <p:sldId id="2145706917" r:id="rId7"/>
    <p:sldId id="2145706730" r:id="rId8"/>
    <p:sldId id="2145706827" r:id="rId9"/>
    <p:sldId id="2145706920" r:id="rId10"/>
    <p:sldId id="2145706913" r:id="rId11"/>
    <p:sldId id="2145706921" r:id="rId12"/>
    <p:sldId id="2145706923" r:id="rId13"/>
    <p:sldId id="2145706922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Norway Sans Display" panose="020B0604020202020204" charset="0"/>
      <p:regular r:id="rId21"/>
    </p:embeddedFont>
    <p:embeddedFont>
      <p:font typeface="Norway Sans Display Fine" panose="020B0604020202020204" charset="0"/>
      <p:bold r:id="rId22"/>
    </p:embeddedFont>
    <p:embeddedFont>
      <p:font typeface="Norway Sans Display Superfine" panose="020B0604020202020204" charset="0"/>
      <p:regular r:id="rId23"/>
      <p:bold r:id="rId24"/>
    </p:embeddedFont>
    <p:embeddedFont>
      <p:font typeface="Norway Sans Display-2018-01-12" panose="020B0604020202020204" charset="0"/>
      <p:regular r:id="rId25"/>
      <p:bold r:id="rId26"/>
      <p:italic r:id="rId27"/>
      <p:boldItalic r:id="rId28"/>
    </p:embeddedFont>
    <p:embeddedFont>
      <p:font typeface="Norway Sans Text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68260B-43CE-A819-5C4E-A95DCA65C495}" name="Arne Vatnoy" initials="" userId="S::av@norwegianoffshorewind.no::8783e449-97fa-415f-bd73-049ab54688d0" providerId="AD"/>
  <p188:author id="{BA84BA2C-6FEC-FB6B-2670-835D8427CB9B}" name="Cecilia Girard-Vika" initials="CGV" userId="S::Cecilia.Girard-Vika@offshore-wind.no::9e623670-bbbc-4f3e-b852-a36ddab73731" providerId="AD"/>
  <p188:author id="{B4289F83-693A-4492-AB5A-A34D61142A72}" name="Arne Vatnoy" initials="AV" userId="S::arne.vatnoy@offshore-wind.no::8783e449-97fa-415f-bd73-049ab54688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  <a:srgbClr val="01153F"/>
    <a:srgbClr val="004DE8"/>
    <a:srgbClr val="C8102E"/>
    <a:srgbClr val="F6F6F6"/>
    <a:srgbClr val="F6F7F6"/>
    <a:srgbClr val="004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83174D2-7A1C-4C34-83EE-DC5DA7E3F717}">
  <a:tblStyle styleId="{C83174D2-7A1C-4C34-83EE-DC5DA7E3F717}" styleName="Brand Norwa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rgbClr val="000000"/>
              </a:solidFill>
            </a:ln>
          </a:left>
          <a:right>
            <a:ln w="12700" cmpd="sng">
              <a:solidFill>
                <a:srgbClr val="000000"/>
              </a:solidFill>
            </a:ln>
          </a:right>
          <a:top>
            <a:ln w="12700" cmpd="sng">
              <a:solidFill>
                <a:srgbClr val="000000"/>
              </a:solidFill>
            </a:ln>
          </a:top>
          <a:bottom>
            <a:ln w="12700" cmpd="sng">
              <a:solidFill>
                <a:srgbClr val="000000"/>
              </a:solidFill>
            </a:ln>
          </a:bottom>
          <a:insideH>
            <a:ln w="12700" cmpd="sng">
              <a:solidFill>
                <a:srgbClr val="000000"/>
              </a:solidFill>
            </a:ln>
          </a:insideH>
          <a:insideV>
            <a:ln w="12700" cmpd="sng">
              <a:solidFill>
                <a:srgbClr val="000000"/>
              </a:solidFill>
            </a:ln>
          </a:insideV>
        </a:tcBdr>
        <a:fill>
          <a:noFill/>
        </a:fill>
      </a:tcStyle>
    </a:wholeTbl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83174D2-7A1C-4C34-83EE-DC5DA7E3F716}" styleName="Brand Norway #2">
    <a:wholeTbl>
      <a:tcTxStyle>
        <a:fontRef idx="minor">
          <a:scrgbClr r="0" g="0" b="0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noFill/>
        </a:fill>
      </a:tcStyle>
    </a:wholeTbl>
    <a:firstRow>
      <a:tcTxStyle b="on">
        <a:fontRef idx="minor"/>
        <a:schemeClr val="accent5"/>
      </a:tcTxStyle>
      <a:tcStyle>
        <a:tcBdr/>
        <a:fillRef idx="1">
          <a:schemeClr val="lt2"/>
        </a:fillRef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ys stil 2 – uthev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ys stil 1 – uthev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iddels stil 3 – uthevin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8917" autoAdjust="0"/>
  </p:normalViewPr>
  <p:slideViewPr>
    <p:cSldViewPr snapToGrid="0">
      <p:cViewPr varScale="1">
        <p:scale>
          <a:sx n="68" d="100"/>
          <a:sy n="68" d="100"/>
        </p:scale>
        <p:origin x="6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1DA32D-5DD1-7943-B66D-2294CB5421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992CA-B51F-AC4B-825B-5C578FCD61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C04BC-0671-614B-9B97-C216B4CD78A1}" type="datetimeFigureOut">
              <a:rPr lang="nb-NO" smtClean="0"/>
              <a:t>30.11.2023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D4ABD-C853-1B45-8797-44EEA8CC48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6CD86-A8E3-BB46-9B98-9955F40C3A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98BC4-5CE9-6F4B-8BD6-582927B7F178}" type="slidenum">
              <a:rPr lang="nb-NO" smtClean="0"/>
              <a:t>‹#›</a:t>
            </a:fld>
            <a:endParaRPr lang="nb-NO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AE6F02C-BA6D-B748-BFCB-389D53E58985}"/>
              </a:ext>
            </a:extLst>
          </p:cNvPr>
          <p:cNvCxnSpPr/>
          <p:nvPr/>
        </p:nvCxnSpPr>
        <p:spPr>
          <a:xfrm>
            <a:off x="2981739" y="4141304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81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63665-D85A-4604-825C-8A04CCF2AE9E}" type="datetimeFigureOut">
              <a:rPr lang="nb-NO" smtClean="0"/>
              <a:t>30.11.2023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76DC-946E-4AC6-910C-FDDD89A349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185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476DC-946E-4AC6-910C-FDDD89A3495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630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</a:rPr>
              <a:t>Consisting of strong developers and a supply chain with large contractors as well as niche suppliers.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476DC-946E-4AC6-910C-FDDD89A3495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38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EPCI-leverandører, eiere/operatører og tjenesteleverandører har en forventing om at høyere utdanning (</a:t>
            </a:r>
            <a:r>
              <a:rPr lang="nb-NO" dirty="0" err="1"/>
              <a:t>PhD</a:t>
            </a:r>
            <a:r>
              <a:rPr lang="nb-NO" dirty="0"/>
              <a:t>, </a:t>
            </a:r>
            <a:r>
              <a:rPr lang="nb-NO" dirty="0" err="1"/>
              <a:t>MSc</a:t>
            </a:r>
            <a:r>
              <a:rPr lang="nb-NO" dirty="0"/>
              <a:t> og </a:t>
            </a:r>
            <a:r>
              <a:rPr lang="nb-NO" dirty="0" err="1"/>
              <a:t>BSc</a:t>
            </a:r>
            <a:r>
              <a:rPr lang="nb-NO" dirty="0"/>
              <a:t>) vil utgjøre</a:t>
            </a:r>
          </a:p>
          <a:p>
            <a:r>
              <a:rPr lang="nb-NO" dirty="0"/>
              <a:t>Ingeniørkompetanse: Mekanikk og energi- og offshoreteknologi er de ingeniørretningene flest aktører etterspør.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476DC-946E-4AC6-910C-FDDD89A3495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685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H1) slide w/ pictur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9DDA34-006C-1641-A03A-BBA1A37ACE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420944"/>
            <a:ext cx="6841829" cy="1938992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6000">
                <a:solidFill>
                  <a:srgbClr val="00205B"/>
                </a:solidFill>
              </a:defRPr>
            </a:lvl1pPr>
          </a:lstStyle>
          <a:p>
            <a:r>
              <a:rPr lang="nb-NO"/>
              <a:t>First or last </a:t>
            </a:r>
            <a:r>
              <a:rPr lang="nb-NO" err="1"/>
              <a:t>page</a:t>
            </a:r>
            <a:r>
              <a:rPr lang="nb-NO"/>
              <a:t> </a:t>
            </a:r>
            <a:br>
              <a:rPr lang="nb-NO"/>
            </a:b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presentation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A5D9EFA7-7D92-474E-9309-8BEE61529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621558"/>
            <a:ext cx="3548063" cy="365125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rgbClr val="00205B"/>
                </a:solidFill>
              </a:defRPr>
            </a:lvl1pPr>
          </a:lstStyle>
          <a:p>
            <a:r>
              <a:rPr lang="nb-NO" err="1"/>
              <a:t>Name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speaker, Date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E13C41-A813-892B-2038-47C5E30A09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142" y="5825049"/>
            <a:ext cx="2055128" cy="71997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40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- Title (H1) and picture slide,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7E4E6C0-B141-050B-C4ED-B457BC0DD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9442" y="563571"/>
            <a:ext cx="6648794" cy="5099171"/>
          </a:xfrm>
          <a:solidFill>
            <a:srgbClr val="F6F7F6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1DC9C-7AFC-DAC7-6B92-4066ACEEE9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651777"/>
            <a:ext cx="4429123" cy="1477328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Sub chapter page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4795FE9-8E5C-62E9-8947-F753623B7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A53304-6C32-8197-AC0F-21056BC0B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84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hapter - Title (H1) and pictur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651777"/>
            <a:ext cx="4429123" cy="1477328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4500" b="0" i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/>
              <a:t>Sub chapter page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E62C1A6-0041-95B3-C1BD-40E4473648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9442" y="563571"/>
            <a:ext cx="6648794" cy="5099171"/>
          </a:xfrm>
          <a:solidFill>
            <a:srgbClr val="F6F7F6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A13FCC-A5B4-FD2A-49A8-81E6E5F1F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5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35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H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D411298-99FF-A649-831C-7502C85F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29124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3F72B9-1184-F34B-B548-6C79C029C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836613"/>
            <a:ext cx="5521325" cy="4852987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  <a:lvl2pPr>
              <a:defRPr sz="4500"/>
            </a:lvl2pPr>
            <a:lvl3pPr>
              <a:defRPr sz="4500"/>
            </a:lvl3pPr>
            <a:lvl4pPr>
              <a:defRPr sz="4500"/>
            </a:lvl4pPr>
            <a:lvl5pPr>
              <a:defRPr sz="4500"/>
            </a:lvl5pPr>
          </a:lstStyle>
          <a:p>
            <a:pPr lvl="0"/>
            <a:r>
              <a:rPr lang="en-US"/>
              <a:t>Chapter 1</a:t>
            </a:r>
          </a:p>
          <a:p>
            <a:pPr lvl="0"/>
            <a:r>
              <a:rPr lang="en-US"/>
              <a:t>Chapter 2</a:t>
            </a:r>
          </a:p>
          <a:p>
            <a:pPr lvl="0"/>
            <a:r>
              <a:rPr lang="en-US"/>
              <a:t>Chapter 3</a:t>
            </a:r>
          </a:p>
          <a:p>
            <a:pPr lvl="0"/>
            <a:r>
              <a:rPr lang="en-US"/>
              <a:t>Chapter 1</a:t>
            </a:r>
          </a:p>
          <a:p>
            <a:pPr lvl="0"/>
            <a:r>
              <a:rPr lang="en-US"/>
              <a:t>Chapter 2</a:t>
            </a:r>
          </a:p>
          <a:p>
            <a:pPr lvl="0"/>
            <a:r>
              <a:rPr lang="en-US"/>
              <a:t>Chapter 3</a:t>
            </a:r>
          </a:p>
          <a:p>
            <a:pPr lvl="0"/>
            <a:r>
              <a:rPr lang="en-US"/>
              <a:t>Chapter 1</a:t>
            </a:r>
          </a:p>
          <a:p>
            <a:pPr lvl="0"/>
            <a:r>
              <a:rPr lang="en-US"/>
              <a:t>Chapter 2</a:t>
            </a:r>
            <a:endParaRPr lang="nb-NO"/>
          </a:p>
          <a:p>
            <a:pPr lvl="0"/>
            <a:endParaRPr lang="en-US"/>
          </a:p>
          <a:p>
            <a:pPr lvl="0"/>
            <a:endParaRPr lang="nb-NO"/>
          </a:p>
          <a:p>
            <a:pPr lvl="0"/>
            <a:endParaRPr lang="en-US"/>
          </a:p>
          <a:p>
            <a:pPr lvl="0"/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C2B20-7397-472D-919C-AFC13C00210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534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 (H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B3C47B-EED9-B449-9BB4-F40F72427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94" y="2844225"/>
            <a:ext cx="10514012" cy="584775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+mn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6CD09-4684-7248-8B96-689B570F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089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2), picture (right)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275046B-99FA-0846-A0D3-67DC80CA4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875C1EB-B876-C946-A91E-9EEC69DAB4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36096" y="854765"/>
            <a:ext cx="6655904" cy="60032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2EB26B-31F2-6F49-93DC-9EB3AD5982F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393BA7-6354-B94E-ACDB-9D99465BFA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4502" y="4016516"/>
            <a:ext cx="4415486" cy="1988408"/>
          </a:xfrm>
        </p:spPr>
        <p:txBody>
          <a:bodyPr anchor="b" anchorCtr="0"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3994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2), 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252200"/>
            <a:ext cx="6111874" cy="37527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EFC658-CB88-4E49-BF1F-4E5096C7B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14912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(H2), content 1 column, blue"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252200"/>
            <a:ext cx="6111874" cy="3752724"/>
          </a:xfrm>
        </p:spPr>
        <p:txBody>
          <a:bodyPr/>
          <a:lstStyle>
            <a:lvl1pPr>
              <a:lnSpc>
                <a:spcPts val="1800"/>
              </a:lnSpc>
              <a:buClr>
                <a:schemeClr val="accent4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buClr>
                <a:schemeClr val="accent4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ts val="1800"/>
              </a:lnSpc>
              <a:buClr>
                <a:schemeClr val="accent4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ts val="1800"/>
              </a:lnSpc>
              <a:buClr>
                <a:schemeClr val="accent4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ts val="1800"/>
              </a:lnSpc>
              <a:buClr>
                <a:schemeClr val="accent4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EFC658-CB88-4E49-BF1F-4E5096C7B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132343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C39414F8-8DBA-87C8-19AE-C70F71DDE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3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(H2), content 1 column,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252200"/>
            <a:ext cx="6111874" cy="3752724"/>
          </a:xfrm>
        </p:spPr>
        <p:txBody>
          <a:bodyPr/>
          <a:lstStyle>
            <a:lvl1pPr>
              <a:lnSpc>
                <a:spcPts val="18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ts val="18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ts val="18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ts val="18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EFC658-CB88-4E49-BF1F-4E5096C7B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132343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ADAC4321-F00E-AE9D-A998-9E75E61A2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8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picture (right)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31EBEAE7-AB40-6E43-9ABF-88853714B87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36096" y="854765"/>
            <a:ext cx="6655904" cy="60032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55446-5933-A04B-B25E-54152E566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2133600"/>
            <a:ext cx="4429124" cy="38713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4" name="Plassholder for tittel 1">
            <a:extLst>
              <a:ext uri="{FF2B5EF4-FFF2-40B4-BE49-F238E27FC236}">
                <a16:creationId xmlns:a16="http://schemas.microsoft.com/office/drawing/2014/main" id="{C9CB69D1-0E09-D146-A4BF-669411F0F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439261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226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pictur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4">
            <a:extLst>
              <a:ext uri="{FF2B5EF4-FFF2-40B4-BE49-F238E27FC236}">
                <a16:creationId xmlns:a16="http://schemas.microsoft.com/office/drawing/2014/main" id="{3CD2FC8F-23AF-F242-9978-FFC1BB0F4C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78472" y="4711148"/>
            <a:ext cx="3320891" cy="21468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4">
            <a:extLst>
              <a:ext uri="{FF2B5EF4-FFF2-40B4-BE49-F238E27FC236}">
                <a16:creationId xmlns:a16="http://schemas.microsoft.com/office/drawing/2014/main" id="{6237BB05-43A8-9F4C-BD9A-EB5B216F2A4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133599"/>
            <a:ext cx="4979988" cy="38877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2" name="Plassholder for bilde 14">
            <a:extLst>
              <a:ext uri="{FF2B5EF4-FFF2-40B4-BE49-F238E27FC236}">
                <a16:creationId xmlns:a16="http://schemas.microsoft.com/office/drawing/2014/main" id="{BEE9DC8D-9E45-944D-A447-5D3F71F416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29677" y="4711148"/>
            <a:ext cx="2771776" cy="214685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4B50D49E-E146-BE44-8B35-476393CFF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439261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109C962A-C6F9-4A42-B51A-AF9FD7C1DC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36096" y="854765"/>
            <a:ext cx="6080943" cy="330973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854430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(H1) slide w/ picture in a form, blue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A5D9EFA7-7D92-474E-9309-8BEE61529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621558"/>
            <a:ext cx="3548063" cy="365125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Name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speaker, Date</a:t>
            </a:r>
            <a:endParaRPr lang="en-GB"/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1F5B6574-B9D2-D595-A307-56F95F5F5E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42" y="5825049"/>
            <a:ext cx="2055128" cy="7199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C69C37A-A488-9E68-D2F5-B66973BBC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420944"/>
            <a:ext cx="6841829" cy="1938992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First or last </a:t>
            </a:r>
            <a:r>
              <a:rPr lang="nb-NO" err="1"/>
              <a:t>page</a:t>
            </a:r>
            <a:r>
              <a:rPr lang="nb-NO"/>
              <a:t> </a:t>
            </a:r>
            <a:br>
              <a:rPr lang="nb-NO"/>
            </a:b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09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275EC021-F5C7-D844-BDDC-8FDCA5A34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042733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426CE-9F4F-9643-9F3B-41E6497D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AD31C5-5B3E-C44B-0063-B5DCFA44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48" y="2133600"/>
            <a:ext cx="9118734" cy="3500033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CD6AB1-2BE5-BF42-989E-393970D45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2133600"/>
            <a:ext cx="4436772" cy="38713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321B75FD-9D5B-0746-A2D0-CB60EA6B3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440019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133600"/>
            <a:ext cx="4436772" cy="38713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D8A48-FF6E-9947-A7A2-1D1CDB44EE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9263" y="836614"/>
            <a:ext cx="4436772" cy="400109"/>
          </a:xfrm>
        </p:spPr>
        <p:txBody>
          <a:bodyPr/>
          <a:lstStyle>
            <a:lvl1pPr marL="0" indent="0">
              <a:buNone/>
              <a:defRPr sz="260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1583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2),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abell 7">
            <a:extLst>
              <a:ext uri="{FF2B5EF4-FFF2-40B4-BE49-F238E27FC236}">
                <a16:creationId xmlns:a16="http://schemas.microsoft.com/office/drawing/2014/main" id="{5699E6BB-6B8C-4568-954B-0BB353D131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519738" y="2133600"/>
            <a:ext cx="6121399" cy="3887788"/>
          </a:xfrm>
          <a:noFill/>
        </p:spPr>
        <p:txBody>
          <a:bodyPr/>
          <a:lstStyle/>
          <a:p>
            <a:r>
              <a:rPr lang="nb-NO"/>
              <a:t>Klikk ikonet for å legge til en tabell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D4D5BA-195E-E94A-B4BD-74CDE3AE0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12954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77076-57A2-084A-A363-34A4DFA1E3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5557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H3), 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275EC021-F5C7-D844-BDDC-8FDCA5A34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042733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426CE-9F4F-9643-9F3B-41E6497D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AD31C5-5B3E-C44B-0063-B5DCFA44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48" y="2133600"/>
            <a:ext cx="9118734" cy="3500033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39654C8-60BC-85AE-2206-61B38DCBAB61}"/>
              </a:ext>
            </a:extLst>
          </p:cNvPr>
          <p:cNvGrpSpPr/>
          <p:nvPr userDrawn="1"/>
        </p:nvGrpSpPr>
        <p:grpSpPr>
          <a:xfrm>
            <a:off x="6897700" y="-1443247"/>
            <a:ext cx="6701807" cy="6736714"/>
            <a:chOff x="6897700" y="-1443247"/>
            <a:chExt cx="6701807" cy="6736714"/>
          </a:xfrm>
        </p:grpSpPr>
        <p:sp>
          <p:nvSpPr>
            <p:cNvPr id="7" name="Friform 6">
              <a:extLst>
                <a:ext uri="{FF2B5EF4-FFF2-40B4-BE49-F238E27FC236}">
                  <a16:creationId xmlns:a16="http://schemas.microsoft.com/office/drawing/2014/main" id="{3268C04F-0F15-156A-2BB9-119F45BDA390}"/>
                </a:ext>
              </a:extLst>
            </p:cNvPr>
            <p:cNvSpPr/>
            <p:nvPr userDrawn="1"/>
          </p:nvSpPr>
          <p:spPr>
            <a:xfrm>
              <a:off x="9372313" y="3162408"/>
              <a:ext cx="4227194" cy="2131059"/>
            </a:xfrm>
            <a:custGeom>
              <a:avLst/>
              <a:gdLst>
                <a:gd name="connsiteX0" fmla="*/ 2677160 w 4227194"/>
                <a:gd name="connsiteY0" fmla="*/ 2131060 h 2131059"/>
                <a:gd name="connsiteX1" fmla="*/ 1882140 w 4227194"/>
                <a:gd name="connsiteY1" fmla="*/ 2026920 h 2131059"/>
                <a:gd name="connsiteX2" fmla="*/ 0 w 4227194"/>
                <a:gd name="connsiteY2" fmla="*/ 593090 h 2131059"/>
                <a:gd name="connsiteX3" fmla="*/ 1018540 w 4227194"/>
                <a:gd name="connsiteY3" fmla="*/ 0 h 2131059"/>
                <a:gd name="connsiteX4" fmla="*/ 3634105 w 4227194"/>
                <a:gd name="connsiteY4" fmla="*/ 690880 h 2131059"/>
                <a:gd name="connsiteX5" fmla="*/ 4227195 w 4227194"/>
                <a:gd name="connsiteY5" fmla="*/ 1709420 h 2131059"/>
                <a:gd name="connsiteX6" fmla="*/ 2677160 w 4227194"/>
                <a:gd name="connsiteY6" fmla="*/ 2131060 h 21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7194" h="2131059">
                  <a:moveTo>
                    <a:pt x="2677160" y="2131060"/>
                  </a:moveTo>
                  <a:cubicBezTo>
                    <a:pt x="2412365" y="2131060"/>
                    <a:pt x="2145665" y="2096770"/>
                    <a:pt x="1882140" y="2026920"/>
                  </a:cubicBezTo>
                  <a:cubicBezTo>
                    <a:pt x="1083945" y="1816100"/>
                    <a:pt x="415290" y="1306830"/>
                    <a:pt x="0" y="593090"/>
                  </a:cubicBezTo>
                  <a:lnTo>
                    <a:pt x="1018540" y="0"/>
                  </a:lnTo>
                  <a:cubicBezTo>
                    <a:pt x="1549400" y="911860"/>
                    <a:pt x="2722245" y="1221740"/>
                    <a:pt x="3634105" y="690880"/>
                  </a:cubicBezTo>
                  <a:lnTo>
                    <a:pt x="4227195" y="1709420"/>
                  </a:lnTo>
                  <a:cubicBezTo>
                    <a:pt x="3748405" y="1988185"/>
                    <a:pt x="3216275" y="2131060"/>
                    <a:pt x="2677160" y="2131060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form 8">
              <a:extLst>
                <a:ext uri="{FF2B5EF4-FFF2-40B4-BE49-F238E27FC236}">
                  <a16:creationId xmlns:a16="http://schemas.microsoft.com/office/drawing/2014/main" id="{6E95AB72-F154-915F-9BF9-2E85EDF5B450}"/>
                </a:ext>
              </a:extLst>
            </p:cNvPr>
            <p:cNvSpPr/>
            <p:nvPr userDrawn="1"/>
          </p:nvSpPr>
          <p:spPr>
            <a:xfrm>
              <a:off x="6897700" y="745597"/>
              <a:ext cx="3084847" cy="3101975"/>
            </a:xfrm>
            <a:custGeom>
              <a:avLst/>
              <a:gdLst>
                <a:gd name="connsiteX0" fmla="*/ 18 w 3084847"/>
                <a:gd name="connsiteY0" fmla="*/ 3101975 h 3101975"/>
                <a:gd name="connsiteX1" fmla="*/ 3080403 w 3084847"/>
                <a:gd name="connsiteY1" fmla="*/ 0 h 3101975"/>
                <a:gd name="connsiteX2" fmla="*/ 3084848 w 3084847"/>
                <a:gd name="connsiteY2" fmla="*/ 1178560 h 3101975"/>
                <a:gd name="connsiteX3" fmla="*/ 1179213 w 3084847"/>
                <a:gd name="connsiteY3" fmla="*/ 3097530 h 3101975"/>
                <a:gd name="connsiteX4" fmla="*/ 18 w 3084847"/>
                <a:gd name="connsiteY4" fmla="*/ 3101975 h 310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4847" h="3101975">
                  <a:moveTo>
                    <a:pt x="18" y="3101975"/>
                  </a:moveTo>
                  <a:cubicBezTo>
                    <a:pt x="-5697" y="1397635"/>
                    <a:pt x="1376063" y="5715"/>
                    <a:pt x="3080403" y="0"/>
                  </a:cubicBezTo>
                  <a:lnTo>
                    <a:pt x="3084848" y="1178560"/>
                  </a:lnTo>
                  <a:cubicBezTo>
                    <a:pt x="2030113" y="1182370"/>
                    <a:pt x="1175403" y="2043430"/>
                    <a:pt x="1179213" y="3097530"/>
                  </a:cubicBezTo>
                  <a:lnTo>
                    <a:pt x="18" y="3101975"/>
                  </a:ln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iform 9">
              <a:extLst>
                <a:ext uri="{FF2B5EF4-FFF2-40B4-BE49-F238E27FC236}">
                  <a16:creationId xmlns:a16="http://schemas.microsoft.com/office/drawing/2014/main" id="{2F4256AD-E3F0-B6C4-379D-826CAEA09A61}"/>
                </a:ext>
              </a:extLst>
            </p:cNvPr>
            <p:cNvSpPr/>
            <p:nvPr userDrawn="1"/>
          </p:nvSpPr>
          <p:spPr>
            <a:xfrm>
              <a:off x="10548967" y="-1443247"/>
              <a:ext cx="2139525" cy="4217034"/>
            </a:xfrm>
            <a:custGeom>
              <a:avLst/>
              <a:gdLst>
                <a:gd name="connsiteX0" fmla="*/ 1731645 w 2139525"/>
                <a:gd name="connsiteY0" fmla="*/ 4217035 h 4217034"/>
                <a:gd name="connsiteX1" fmla="*/ 708660 w 2139525"/>
                <a:gd name="connsiteY1" fmla="*/ 3630930 h 4217034"/>
                <a:gd name="connsiteX2" fmla="*/ 0 w 2139525"/>
                <a:gd name="connsiteY2" fmla="*/ 1022985 h 4217034"/>
                <a:gd name="connsiteX3" fmla="*/ 586105 w 2139525"/>
                <a:gd name="connsiteY3" fmla="*/ 0 h 4217034"/>
                <a:gd name="connsiteX4" fmla="*/ 1731645 w 2139525"/>
                <a:gd name="connsiteY4" fmla="*/ 4217035 h 421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9525" h="4217034">
                  <a:moveTo>
                    <a:pt x="1731645" y="4217035"/>
                  </a:moveTo>
                  <a:lnTo>
                    <a:pt x="708660" y="3630930"/>
                  </a:lnTo>
                  <a:cubicBezTo>
                    <a:pt x="1232535" y="2716530"/>
                    <a:pt x="914400" y="1546860"/>
                    <a:pt x="0" y="1022985"/>
                  </a:cubicBezTo>
                  <a:lnTo>
                    <a:pt x="586105" y="0"/>
                  </a:lnTo>
                  <a:cubicBezTo>
                    <a:pt x="2064385" y="847090"/>
                    <a:pt x="2578100" y="2738755"/>
                    <a:pt x="1731645" y="4217035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073870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1 colum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83467F-7EAF-5540-BC2B-68A78DB6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48" y="2133601"/>
            <a:ext cx="9118734" cy="3500033"/>
          </a:xfrm>
          <a:noFill/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55730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0A2AE745-8986-F241-901F-0A595DD2E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2133600"/>
            <a:ext cx="3304759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DC04C9B-42E8-E545-A2D3-BB418C556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2533902"/>
            <a:ext cx="3304759" cy="3487485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err="1"/>
              <a:t>Text</a:t>
            </a:r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DCFA7E4A-872E-F849-8C11-E713FD97D2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513" y="2133601"/>
            <a:ext cx="3358966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18CB099A-3FEE-744F-94A7-8A4E7E0E1E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1513" y="2533903"/>
            <a:ext cx="3358966" cy="3487485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err="1"/>
              <a:t>Text</a:t>
            </a:r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704A946A-99D8-DA45-B6AB-3CCBCCE01E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43620" y="2133600"/>
            <a:ext cx="3307175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lang="nb-NO" b="1" dirty="0"/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B7919C7-DDF1-734F-8847-9B6CAD1514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43620" y="2533902"/>
            <a:ext cx="3307175" cy="3487485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lang="nb-NO" sz="1200" dirty="0"/>
            </a:lvl1pPr>
          </a:lstStyle>
          <a:p>
            <a:pPr lvl="0"/>
            <a:r>
              <a:rPr lang="nb-NO" err="1"/>
              <a:t>Text</a:t>
            </a:r>
            <a:endParaRPr lang="nb-NO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7185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Team three per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4">
            <a:extLst>
              <a:ext uri="{FF2B5EF4-FFF2-40B4-BE49-F238E27FC236}">
                <a16:creationId xmlns:a16="http://schemas.microsoft.com/office/drawing/2014/main" id="{923BAAEF-6750-B340-8343-21B33206A8A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2143446"/>
            <a:ext cx="3304760" cy="230155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2E7AACDA-AE34-2B41-8505-EF775A5865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611102"/>
            <a:ext cx="3304759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7" name="Plassholder for tekst 6">
            <a:extLst>
              <a:ext uri="{FF2B5EF4-FFF2-40B4-BE49-F238E27FC236}">
                <a16:creationId xmlns:a16="http://schemas.microsoft.com/office/drawing/2014/main" id="{09AA6C6A-DC55-E94A-B902-2DFFD820A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5011405"/>
            <a:ext cx="3304759" cy="1009984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err="1"/>
              <a:t>Text</a:t>
            </a:r>
            <a:endParaRPr lang="nb-NO"/>
          </a:p>
        </p:txBody>
      </p:sp>
      <p:sp>
        <p:nvSpPr>
          <p:cNvPr id="19" name="Plassholder for bilde 14">
            <a:extLst>
              <a:ext uri="{FF2B5EF4-FFF2-40B4-BE49-F238E27FC236}">
                <a16:creationId xmlns:a16="http://schemas.microsoft.com/office/drawing/2014/main" id="{37313FD5-2633-6348-AA44-BA6EE9F743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3785" y="2143446"/>
            <a:ext cx="3297978" cy="230155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4">
            <a:extLst>
              <a:ext uri="{FF2B5EF4-FFF2-40B4-BE49-F238E27FC236}">
                <a16:creationId xmlns:a16="http://schemas.microsoft.com/office/drawing/2014/main" id="{9E350648-F86B-8B44-B10B-2D45CB71CD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91512" y="2133600"/>
            <a:ext cx="3349625" cy="230155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tekst 6">
            <a:extLst>
              <a:ext uri="{FF2B5EF4-FFF2-40B4-BE49-F238E27FC236}">
                <a16:creationId xmlns:a16="http://schemas.microsoft.com/office/drawing/2014/main" id="{B9BB1A2C-9012-7740-A147-1CACF43104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513" y="4611103"/>
            <a:ext cx="3358966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tekst 6">
            <a:extLst>
              <a:ext uri="{FF2B5EF4-FFF2-40B4-BE49-F238E27FC236}">
                <a16:creationId xmlns:a16="http://schemas.microsoft.com/office/drawing/2014/main" id="{CC5A3759-6FAD-CF4F-97B2-E427657FB5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1513" y="5011406"/>
            <a:ext cx="3358966" cy="1009984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err="1"/>
              <a:t>Text</a:t>
            </a:r>
            <a:endParaRPr lang="nb-NO"/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B558D76F-6BC1-A345-A522-716736DA72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43620" y="4611102"/>
            <a:ext cx="3307175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lang="nb-NO" b="1" dirty="0"/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id="{668D5628-D251-5147-A85C-D434B689C0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43620" y="5011405"/>
            <a:ext cx="3307175" cy="1009984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lang="nb-NO" sz="1200" dirty="0"/>
            </a:lvl1pPr>
          </a:lstStyle>
          <a:p>
            <a:pPr lvl="0"/>
            <a:r>
              <a:rPr lang="nb-NO" err="1"/>
              <a:t>Text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2088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Team three person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  <p:sp>
        <p:nvSpPr>
          <p:cNvPr id="13" name="Plassholder for bilde 14">
            <a:extLst>
              <a:ext uri="{FF2B5EF4-FFF2-40B4-BE49-F238E27FC236}">
                <a16:creationId xmlns:a16="http://schemas.microsoft.com/office/drawing/2014/main" id="{DE7242C1-E2AB-4645-BF38-542AFF8638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2143446"/>
            <a:ext cx="3304760" cy="387794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bilde 14">
            <a:extLst>
              <a:ext uri="{FF2B5EF4-FFF2-40B4-BE49-F238E27FC236}">
                <a16:creationId xmlns:a16="http://schemas.microsoft.com/office/drawing/2014/main" id="{A5B41C10-A450-DD4A-A037-BA2BBFA68E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3785" y="2143446"/>
            <a:ext cx="3297978" cy="387794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98FA9F1E-6017-4D4A-8FC2-4A06113AA7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91512" y="2133600"/>
            <a:ext cx="3349625" cy="387794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60605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206D-46D9-344A-B9CF-FD09F536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973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ck (H3) slide w/ picture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64C4D-2740-4921-95AE-4B36FA79CF8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F5DB24B-6584-4B3B-963A-5392F103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835200"/>
            <a:ext cx="11066400" cy="396000"/>
          </a:xfrm>
        </p:spPr>
        <p:txBody>
          <a:bodyPr/>
          <a:lstStyle>
            <a:lvl1pPr>
              <a:defRPr sz="26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ED591DF9-84AA-529A-EEE4-0D4603F83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75" y="6094455"/>
            <a:ext cx="1287753" cy="4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8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(H1) slide w/ picture in a form, blue"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A5D9EFA7-7D92-474E-9309-8BEE61529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621558"/>
            <a:ext cx="3548063" cy="365125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Name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speaker, Date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181A62-C94B-0166-0286-49BE7FEDBB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420944"/>
            <a:ext cx="5644374" cy="1938992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First </a:t>
            </a:r>
            <a:r>
              <a:rPr lang="nb-NO" err="1"/>
              <a:t>page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presentation</a:t>
            </a:r>
            <a:endParaRPr lang="en-US"/>
          </a:p>
        </p:txBody>
      </p:sp>
      <p:sp>
        <p:nvSpPr>
          <p:cNvPr id="27" name="Plassholder for bilde 26">
            <a:extLst>
              <a:ext uri="{FF2B5EF4-FFF2-40B4-BE49-F238E27FC236}">
                <a16:creationId xmlns:a16="http://schemas.microsoft.com/office/drawing/2014/main" id="{C9BF551A-CABB-D31A-E6B9-B8804FCFD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00744" y="0"/>
            <a:ext cx="6555573" cy="6883400"/>
          </a:xfrm>
          <a:custGeom>
            <a:avLst/>
            <a:gdLst>
              <a:gd name="connsiteX0" fmla="*/ 0 w 7308608"/>
              <a:gd name="connsiteY0" fmla="*/ 0 h 6837363"/>
              <a:gd name="connsiteX1" fmla="*/ 7308608 w 7308608"/>
              <a:gd name="connsiteY1" fmla="*/ 0 h 6837363"/>
              <a:gd name="connsiteX2" fmla="*/ 7308608 w 7308608"/>
              <a:gd name="connsiteY2" fmla="*/ 6837363 h 6837363"/>
              <a:gd name="connsiteX3" fmla="*/ 3138994 w 7308608"/>
              <a:gd name="connsiteY3" fmla="*/ 6837363 h 6837363"/>
              <a:gd name="connsiteX4" fmla="*/ 3117908 w 7308608"/>
              <a:gd name="connsiteY4" fmla="*/ 6419791 h 6837363"/>
              <a:gd name="connsiteX5" fmla="*/ 234289 w 7308608"/>
              <a:gd name="connsiteY5" fmla="*/ 217145 h 6837363"/>
              <a:gd name="connsiteX0" fmla="*/ 0 w 7308608"/>
              <a:gd name="connsiteY0" fmla="*/ 6678 h 6844041"/>
              <a:gd name="connsiteX1" fmla="*/ 6279908 w 7308608"/>
              <a:gd name="connsiteY1" fmla="*/ 0 h 6844041"/>
              <a:gd name="connsiteX2" fmla="*/ 7308608 w 7308608"/>
              <a:gd name="connsiteY2" fmla="*/ 6844041 h 6844041"/>
              <a:gd name="connsiteX3" fmla="*/ 3138994 w 7308608"/>
              <a:gd name="connsiteY3" fmla="*/ 6844041 h 6844041"/>
              <a:gd name="connsiteX4" fmla="*/ 3117908 w 7308608"/>
              <a:gd name="connsiteY4" fmla="*/ 6426469 h 6844041"/>
              <a:gd name="connsiteX5" fmla="*/ 234289 w 7308608"/>
              <a:gd name="connsiteY5" fmla="*/ 223823 h 6844041"/>
              <a:gd name="connsiteX6" fmla="*/ 0 w 7308608"/>
              <a:gd name="connsiteY6" fmla="*/ 6678 h 6844041"/>
              <a:gd name="connsiteX0" fmla="*/ 0 w 7308608"/>
              <a:gd name="connsiteY0" fmla="*/ 0 h 6837363"/>
              <a:gd name="connsiteX1" fmla="*/ 6555573 w 7308608"/>
              <a:gd name="connsiteY1" fmla="*/ 6679 h 6837363"/>
              <a:gd name="connsiteX2" fmla="*/ 7308608 w 7308608"/>
              <a:gd name="connsiteY2" fmla="*/ 6837363 h 6837363"/>
              <a:gd name="connsiteX3" fmla="*/ 3138994 w 7308608"/>
              <a:gd name="connsiteY3" fmla="*/ 6837363 h 6837363"/>
              <a:gd name="connsiteX4" fmla="*/ 3117908 w 7308608"/>
              <a:gd name="connsiteY4" fmla="*/ 6419791 h 6837363"/>
              <a:gd name="connsiteX5" fmla="*/ 234289 w 7308608"/>
              <a:gd name="connsiteY5" fmla="*/ 217145 h 6837363"/>
              <a:gd name="connsiteX6" fmla="*/ 0 w 7308608"/>
              <a:gd name="connsiteY6" fmla="*/ 0 h 6837363"/>
              <a:gd name="connsiteX0" fmla="*/ 0 w 6555573"/>
              <a:gd name="connsiteY0" fmla="*/ 0 h 6837363"/>
              <a:gd name="connsiteX1" fmla="*/ 6555573 w 6555573"/>
              <a:gd name="connsiteY1" fmla="*/ 6679 h 6837363"/>
              <a:gd name="connsiteX2" fmla="*/ 6326973 w 6555573"/>
              <a:gd name="connsiteY2" fmla="*/ 6770577 h 6837363"/>
              <a:gd name="connsiteX3" fmla="*/ 3138994 w 6555573"/>
              <a:gd name="connsiteY3" fmla="*/ 6837363 h 6837363"/>
              <a:gd name="connsiteX4" fmla="*/ 3117908 w 6555573"/>
              <a:gd name="connsiteY4" fmla="*/ 6419791 h 6837363"/>
              <a:gd name="connsiteX5" fmla="*/ 234289 w 6555573"/>
              <a:gd name="connsiteY5" fmla="*/ 217145 h 6837363"/>
              <a:gd name="connsiteX6" fmla="*/ 0 w 6555573"/>
              <a:gd name="connsiteY6" fmla="*/ 0 h 6837363"/>
              <a:gd name="connsiteX0" fmla="*/ 0 w 6555573"/>
              <a:gd name="connsiteY0" fmla="*/ 0 h 6837363"/>
              <a:gd name="connsiteX1" fmla="*/ 6555573 w 6555573"/>
              <a:gd name="connsiteY1" fmla="*/ 6679 h 6837363"/>
              <a:gd name="connsiteX2" fmla="*/ 6535402 w 6555573"/>
              <a:gd name="connsiteY2" fmla="*/ 6830685 h 6837363"/>
              <a:gd name="connsiteX3" fmla="*/ 3138994 w 6555573"/>
              <a:gd name="connsiteY3" fmla="*/ 6837363 h 6837363"/>
              <a:gd name="connsiteX4" fmla="*/ 3117908 w 6555573"/>
              <a:gd name="connsiteY4" fmla="*/ 6419791 h 6837363"/>
              <a:gd name="connsiteX5" fmla="*/ 234289 w 6555573"/>
              <a:gd name="connsiteY5" fmla="*/ 217145 h 6837363"/>
              <a:gd name="connsiteX6" fmla="*/ 0 w 6555573"/>
              <a:gd name="connsiteY6" fmla="*/ 0 h 683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5573" h="6837363">
                <a:moveTo>
                  <a:pt x="0" y="0"/>
                </a:moveTo>
                <a:lnTo>
                  <a:pt x="6555573" y="6679"/>
                </a:lnTo>
                <a:cubicBezTo>
                  <a:pt x="6548849" y="2281348"/>
                  <a:pt x="6542126" y="4556016"/>
                  <a:pt x="6535402" y="6830685"/>
                </a:cubicBezTo>
                <a:lnTo>
                  <a:pt x="3138994" y="6837363"/>
                </a:lnTo>
                <a:lnTo>
                  <a:pt x="3117908" y="6419791"/>
                </a:lnTo>
                <a:cubicBezTo>
                  <a:pt x="2945141" y="4104429"/>
                  <a:pt x="1941484" y="1880737"/>
                  <a:pt x="234289" y="217145"/>
                </a:cubicBezTo>
                <a:lnTo>
                  <a:pt x="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1F5B6574-B9D2-D595-A307-56F95F5F5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42" y="5825049"/>
            <a:ext cx="2055128" cy="7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14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hite (H3) slide w/ picture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9581E371-8853-1C25-2CA8-DC9A185A4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75" y="6094455"/>
            <a:ext cx="1287753" cy="45113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3510C2-B3D9-357F-2E00-9E59B9FD9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25625"/>
            <a:ext cx="5545137" cy="720000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accent5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57DCCA2E-ACCD-0AA0-A141-061D845B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49" y="1077298"/>
            <a:ext cx="5545137" cy="1323439"/>
          </a:xfrm>
        </p:spPr>
        <p:txBody>
          <a:bodyPr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03776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White (H3) slide w/ picture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32B0F3D5-D7BF-6CDC-2AA2-502C8DEFBB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75" y="6094455"/>
            <a:ext cx="1287753" cy="45113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6489E3-495F-FEE3-D2BB-20DF08468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4888211"/>
            <a:ext cx="5545137" cy="720000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accent5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C450B014-EE8C-831F-0FCA-E0B9108F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49" y="3339884"/>
            <a:ext cx="5545137" cy="1323439"/>
          </a:xfrm>
        </p:spPr>
        <p:txBody>
          <a:bodyPr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97341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(H3) slide w/ picture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CDFD038-7C2A-4A59-9996-26663F2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835200"/>
            <a:ext cx="11066400" cy="492443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B55309EE-E008-F0CC-BC67-101ACB4BAC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56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hite (H3) slide w/ picture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5D4291D9-B39B-190C-418C-D955D3525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0CBB44-0A4B-5A18-4965-35A5E27B7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25625"/>
            <a:ext cx="5545137" cy="720000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D429D141-EFB9-4DC2-13AE-B7A0E711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49" y="1077298"/>
            <a:ext cx="5545137" cy="1525827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09994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hite (H3) slide w/ picture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83467F-7EAF-5540-BC2B-68A78DB6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4888211"/>
            <a:ext cx="5545137" cy="720000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CDFD038-7C2A-4A59-9996-26663F2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49" y="3339884"/>
            <a:ext cx="5545137" cy="1525827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900315FC-EB59-8CDF-416B-3CA078CA65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40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B3B750C-F66F-D95D-6B5F-723D81DE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839" y="6248172"/>
            <a:ext cx="2743200" cy="247313"/>
          </a:xfrm>
        </p:spPr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5" name="Plassholder for bilde 14">
            <a:extLst>
              <a:ext uri="{FF2B5EF4-FFF2-40B4-BE49-F238E27FC236}">
                <a16:creationId xmlns:a16="http://schemas.microsoft.com/office/drawing/2014/main" id="{1387BB84-0981-48F7-392F-173AFA4688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2" y="1485081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ED3B8CA-200C-4FA6-B975-69234A12B3AB}"/>
              </a:ext>
            </a:extLst>
          </p:cNvPr>
          <p:cNvSpPr txBox="1"/>
          <p:nvPr userDrawn="1"/>
        </p:nvSpPr>
        <p:spPr>
          <a:xfrm>
            <a:off x="544010" y="503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  <a:p>
            <a:endParaRPr lang="nb-NO"/>
          </a:p>
        </p:txBody>
      </p:sp>
      <p:sp>
        <p:nvSpPr>
          <p:cNvPr id="37" name="Plassholder for tekst 7">
            <a:extLst>
              <a:ext uri="{FF2B5EF4-FFF2-40B4-BE49-F238E27FC236}">
                <a16:creationId xmlns:a16="http://schemas.microsoft.com/office/drawing/2014/main" id="{C36A3E63-90E9-E766-17C0-B4B7B39762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5149" y="3224575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48" name="Plassholder for tekst 7">
            <a:extLst>
              <a:ext uri="{FF2B5EF4-FFF2-40B4-BE49-F238E27FC236}">
                <a16:creationId xmlns:a16="http://schemas.microsoft.com/office/drawing/2014/main" id="{BBC19812-E8E8-4219-AD15-D2FBCD8995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4292" y="3042670"/>
            <a:ext cx="1578358" cy="116749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27" name="Plassholder for bilde 14">
            <a:extLst>
              <a:ext uri="{FF2B5EF4-FFF2-40B4-BE49-F238E27FC236}">
                <a16:creationId xmlns:a16="http://schemas.microsoft.com/office/drawing/2014/main" id="{65210CA9-36B3-A531-3DD7-F4C30208AE1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424113" y="1485081"/>
            <a:ext cx="1655763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8" name="Plassholder for tekst 7">
            <a:extLst>
              <a:ext uri="{FF2B5EF4-FFF2-40B4-BE49-F238E27FC236}">
                <a16:creationId xmlns:a16="http://schemas.microsoft.com/office/drawing/2014/main" id="{44B22857-324B-2489-A9CE-EE63B1A088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9901" y="3225277"/>
            <a:ext cx="1649074" cy="215345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29" name="Plassholder for tekst 7">
            <a:extLst>
              <a:ext uri="{FF2B5EF4-FFF2-40B4-BE49-F238E27FC236}">
                <a16:creationId xmlns:a16="http://schemas.microsoft.com/office/drawing/2014/main" id="{D0E2816C-E193-8426-EBB8-BBFEF99765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29044" y="3034991"/>
            <a:ext cx="1655762" cy="124428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30" name="Plassholder for bilde 14">
            <a:extLst>
              <a:ext uri="{FF2B5EF4-FFF2-40B4-BE49-F238E27FC236}">
                <a16:creationId xmlns:a16="http://schemas.microsoft.com/office/drawing/2014/main" id="{33EA7E5A-0D78-7902-B889-DD11B975E03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77709" y="1485081"/>
            <a:ext cx="1646853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2" name="Plassholder for bilde 14">
            <a:extLst>
              <a:ext uri="{FF2B5EF4-FFF2-40B4-BE49-F238E27FC236}">
                <a16:creationId xmlns:a16="http://schemas.microsoft.com/office/drawing/2014/main" id="{1B249614-7869-1E01-FCB2-ED982E4148D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11900" y="1485081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3" name="Plassholder for tekst 7">
            <a:extLst>
              <a:ext uri="{FF2B5EF4-FFF2-40B4-BE49-F238E27FC236}">
                <a16:creationId xmlns:a16="http://schemas.microsoft.com/office/drawing/2014/main" id="{2B5652B0-27EF-40D3-2FDC-E4B9EFC2017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6187" y="3224575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44" name="Plassholder for tekst 7">
            <a:extLst>
              <a:ext uri="{FF2B5EF4-FFF2-40B4-BE49-F238E27FC236}">
                <a16:creationId xmlns:a16="http://schemas.microsoft.com/office/drawing/2014/main" id="{44677BA2-CEDB-8E30-F9E7-1B2A33F6399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25330" y="3042670"/>
            <a:ext cx="1578358" cy="116749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45" name="Plassholder for bilde 14">
            <a:extLst>
              <a:ext uri="{FF2B5EF4-FFF2-40B4-BE49-F238E27FC236}">
                <a16:creationId xmlns:a16="http://schemas.microsoft.com/office/drawing/2014/main" id="{8BF6E9FB-4BB2-531D-D308-89CCA7E242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83563" y="1485081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69" name="Plassholder for tekst 7">
            <a:extLst>
              <a:ext uri="{FF2B5EF4-FFF2-40B4-BE49-F238E27FC236}">
                <a16:creationId xmlns:a16="http://schemas.microsoft.com/office/drawing/2014/main" id="{6BD652BC-D242-FF3A-A1EE-D807CDE41A8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95499" y="3213001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70" name="Plassholder for tekst 7">
            <a:extLst>
              <a:ext uri="{FF2B5EF4-FFF2-40B4-BE49-F238E27FC236}">
                <a16:creationId xmlns:a16="http://schemas.microsoft.com/office/drawing/2014/main" id="{D39086BB-A3F2-A678-DD28-023E72362B3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94642" y="3031096"/>
            <a:ext cx="1578358" cy="128323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71" name="Plassholder for bilde 14">
            <a:extLst>
              <a:ext uri="{FF2B5EF4-FFF2-40B4-BE49-F238E27FC236}">
                <a16:creationId xmlns:a16="http://schemas.microsoft.com/office/drawing/2014/main" id="{D9F4BCB2-4C43-718E-05AB-1FEC820C04C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058661" y="1485081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72" name="Plassholder for tekst 7">
            <a:extLst>
              <a:ext uri="{FF2B5EF4-FFF2-40B4-BE49-F238E27FC236}">
                <a16:creationId xmlns:a16="http://schemas.microsoft.com/office/drawing/2014/main" id="{190ED5EF-E704-BD2A-8A8E-0A881E3DA59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068568" y="3224575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73" name="Plassholder for tekst 7">
            <a:extLst>
              <a:ext uri="{FF2B5EF4-FFF2-40B4-BE49-F238E27FC236}">
                <a16:creationId xmlns:a16="http://schemas.microsoft.com/office/drawing/2014/main" id="{709B4B58-3FE8-E503-4A57-A2F5D0944E2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067711" y="3042670"/>
            <a:ext cx="1578358" cy="116749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74" name="Plassholder for bilde 14">
            <a:extLst>
              <a:ext uri="{FF2B5EF4-FFF2-40B4-BE49-F238E27FC236}">
                <a16:creationId xmlns:a16="http://schemas.microsoft.com/office/drawing/2014/main" id="{DA5E41D3-50E6-256B-F99F-831CB6328ABA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50863" y="3789709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75" name="Plassholder for tekst 7">
            <a:extLst>
              <a:ext uri="{FF2B5EF4-FFF2-40B4-BE49-F238E27FC236}">
                <a16:creationId xmlns:a16="http://schemas.microsoft.com/office/drawing/2014/main" id="{B409BB89-F47C-851B-5534-3EF997EA4CB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3071" y="5548193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76" name="Plassholder for tekst 7">
            <a:extLst>
              <a:ext uri="{FF2B5EF4-FFF2-40B4-BE49-F238E27FC236}">
                <a16:creationId xmlns:a16="http://schemas.microsoft.com/office/drawing/2014/main" id="{7409D0D1-CFE7-E6FD-F9B1-B1615D87AD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2213" y="5364264"/>
            <a:ext cx="1578358" cy="128669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83" name="Plassholder for bilde 14">
            <a:extLst>
              <a:ext uri="{FF2B5EF4-FFF2-40B4-BE49-F238E27FC236}">
                <a16:creationId xmlns:a16="http://schemas.microsoft.com/office/drawing/2014/main" id="{FCE03CBE-AFFB-A41F-DDF2-22C342F1A4F0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311901" y="3789709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84" name="Plassholder for tekst 7">
            <a:extLst>
              <a:ext uri="{FF2B5EF4-FFF2-40B4-BE49-F238E27FC236}">
                <a16:creationId xmlns:a16="http://schemas.microsoft.com/office/drawing/2014/main" id="{C67693F3-2D0C-7599-CD19-B75EDDE79A1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24109" y="5548193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85" name="Plassholder for tekst 7">
            <a:extLst>
              <a:ext uri="{FF2B5EF4-FFF2-40B4-BE49-F238E27FC236}">
                <a16:creationId xmlns:a16="http://schemas.microsoft.com/office/drawing/2014/main" id="{7910B6CB-D15A-3200-D751-D55D68B08C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23251" y="5364264"/>
            <a:ext cx="1578358" cy="128669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86" name="Plassholder for bilde 14">
            <a:extLst>
              <a:ext uri="{FF2B5EF4-FFF2-40B4-BE49-F238E27FC236}">
                <a16:creationId xmlns:a16="http://schemas.microsoft.com/office/drawing/2014/main" id="{6DEA2ED0-2E40-9F34-96DC-C6684C894F82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83564" y="3789709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87" name="Plassholder for tekst 7">
            <a:extLst>
              <a:ext uri="{FF2B5EF4-FFF2-40B4-BE49-F238E27FC236}">
                <a16:creationId xmlns:a16="http://schemas.microsoft.com/office/drawing/2014/main" id="{0E16665F-85B5-47CE-5F3A-25EA46EDACF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193421" y="5536619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88" name="Plassholder for tekst 7">
            <a:extLst>
              <a:ext uri="{FF2B5EF4-FFF2-40B4-BE49-F238E27FC236}">
                <a16:creationId xmlns:a16="http://schemas.microsoft.com/office/drawing/2014/main" id="{FF9A26A7-4037-5A6C-9D03-58C3C0C52D5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192563" y="5352111"/>
            <a:ext cx="1578358" cy="141401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89" name="Plassholder for bilde 14">
            <a:extLst>
              <a:ext uri="{FF2B5EF4-FFF2-40B4-BE49-F238E27FC236}">
                <a16:creationId xmlns:a16="http://schemas.microsoft.com/office/drawing/2014/main" id="{ED28D472-5099-7EAF-689F-94CE0D0FD982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10058662" y="3789709"/>
            <a:ext cx="1584326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90" name="Plassholder for tekst 7">
            <a:extLst>
              <a:ext uri="{FF2B5EF4-FFF2-40B4-BE49-F238E27FC236}">
                <a16:creationId xmlns:a16="http://schemas.microsoft.com/office/drawing/2014/main" id="{601165B0-CCB8-5604-652D-1A8D8EEF8F2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066490" y="5548193"/>
            <a:ext cx="1571983" cy="21608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91" name="Plassholder for tekst 7">
            <a:extLst>
              <a:ext uri="{FF2B5EF4-FFF2-40B4-BE49-F238E27FC236}">
                <a16:creationId xmlns:a16="http://schemas.microsoft.com/office/drawing/2014/main" id="{2EF1CB62-2C09-A6CF-78B1-809645BAB18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065632" y="5364264"/>
            <a:ext cx="1578358" cy="128669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197" name="Plassholder for tekst 7">
            <a:extLst>
              <a:ext uri="{FF2B5EF4-FFF2-40B4-BE49-F238E27FC236}">
                <a16:creationId xmlns:a16="http://schemas.microsoft.com/office/drawing/2014/main" id="{84945F71-A8E4-4C0F-F876-B308D093FE5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373596" y="3225277"/>
            <a:ext cx="1649074" cy="215345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198" name="Plassholder for tekst 7">
            <a:extLst>
              <a:ext uri="{FF2B5EF4-FFF2-40B4-BE49-F238E27FC236}">
                <a16:creationId xmlns:a16="http://schemas.microsoft.com/office/drawing/2014/main" id="{33A19836-09F5-13D7-7F5D-C5E126365E1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72739" y="3034991"/>
            <a:ext cx="1655762" cy="124428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201" name="Plassholder for bilde 14">
            <a:extLst>
              <a:ext uri="{FF2B5EF4-FFF2-40B4-BE49-F238E27FC236}">
                <a16:creationId xmlns:a16="http://schemas.microsoft.com/office/drawing/2014/main" id="{AB412E1C-6C01-619A-49BA-878045393B4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2429043" y="3789040"/>
            <a:ext cx="1655763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2" name="Plassholder for tekst 7">
            <a:extLst>
              <a:ext uri="{FF2B5EF4-FFF2-40B4-BE49-F238E27FC236}">
                <a16:creationId xmlns:a16="http://schemas.microsoft.com/office/drawing/2014/main" id="{65E659EF-7547-1F68-AB1F-37460F837D4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427301" y="5548226"/>
            <a:ext cx="1649074" cy="215345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203" name="Plassholder for tekst 7">
            <a:extLst>
              <a:ext uri="{FF2B5EF4-FFF2-40B4-BE49-F238E27FC236}">
                <a16:creationId xmlns:a16="http://schemas.microsoft.com/office/drawing/2014/main" id="{BD50963C-165F-7615-6A00-B09E5FA00F8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426443" y="5355543"/>
            <a:ext cx="1655762" cy="136871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204" name="Plassholder for bilde 14">
            <a:extLst>
              <a:ext uri="{FF2B5EF4-FFF2-40B4-BE49-F238E27FC236}">
                <a16:creationId xmlns:a16="http://schemas.microsoft.com/office/drawing/2014/main" id="{D81BC82F-30B6-47DF-E0AC-7B64590D0EAA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4377708" y="3789040"/>
            <a:ext cx="1646853" cy="1439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5" name="Plassholder for tekst 7">
            <a:extLst>
              <a:ext uri="{FF2B5EF4-FFF2-40B4-BE49-F238E27FC236}">
                <a16:creationId xmlns:a16="http://schemas.microsoft.com/office/drawing/2014/main" id="{BA47226D-C519-E091-DF2D-402291B0AA3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71516" y="5548226"/>
            <a:ext cx="1649074" cy="215345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206" name="Plassholder for tekst 7">
            <a:extLst>
              <a:ext uri="{FF2B5EF4-FFF2-40B4-BE49-F238E27FC236}">
                <a16:creationId xmlns:a16="http://schemas.microsoft.com/office/drawing/2014/main" id="{62E5108C-44EB-D27C-F328-474F143926D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70658" y="5355543"/>
            <a:ext cx="1655762" cy="136871"/>
          </a:xfrm>
        </p:spPr>
        <p:txBody>
          <a:bodyPr/>
          <a:lstStyle>
            <a:lvl1pPr marL="0" indent="0">
              <a:buNone/>
              <a:defRPr sz="900" b="1">
                <a:solidFill>
                  <a:srgbClr val="00205B"/>
                </a:solidFill>
              </a:defRPr>
            </a:lvl1pPr>
          </a:lstStyle>
          <a:p>
            <a:pPr lvl="0"/>
            <a:r>
              <a:rPr lang="en-GB" noProof="0"/>
              <a:t>Name </a:t>
            </a:r>
            <a:r>
              <a:rPr lang="en-GB" noProof="0" err="1"/>
              <a:t>Surename</a:t>
            </a:r>
            <a:endParaRPr lang="en-GB" noProof="0"/>
          </a:p>
        </p:txBody>
      </p:sp>
      <p:sp>
        <p:nvSpPr>
          <p:cNvPr id="207" name="Plassholder for tittel 1">
            <a:extLst>
              <a:ext uri="{FF2B5EF4-FFF2-40B4-BE49-F238E27FC236}">
                <a16:creationId xmlns:a16="http://schemas.microsoft.com/office/drawing/2014/main" id="{0BDB5F2D-12F8-259F-5D4B-55EC33BB5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042733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/>
              <a:t>Click to edit 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3436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935">
          <p15:clr>
            <a:srgbClr val="FBAE40"/>
          </p15:clr>
        </p15:guide>
        <p15:guide id="9" orient="horz" pos="243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act slide, blue"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4064DF13-4393-DF67-C6E8-7D11EA776AA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873839" y="6248172"/>
            <a:ext cx="2743200" cy="2473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8529E45-4B21-8D17-C8C9-D20228D3B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218" y="2240595"/>
            <a:ext cx="4436772" cy="46166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F6F6F6"/>
                </a:solidFill>
                <a:latin typeface="+mn-lt"/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EA4AB882-27A2-E501-F690-F69D9106F5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513" y="2799352"/>
            <a:ext cx="4435475" cy="401638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2E170021-AF1E-BC1A-A718-2215E7B4A4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513" y="3578396"/>
            <a:ext cx="4435474" cy="288210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+47 000 00 000</a:t>
            </a:r>
          </a:p>
        </p:txBody>
      </p:sp>
      <p:sp>
        <p:nvSpPr>
          <p:cNvPr id="32" name="Plassholder for tekst 16">
            <a:extLst>
              <a:ext uri="{FF2B5EF4-FFF2-40B4-BE49-F238E27FC236}">
                <a16:creationId xmlns:a16="http://schemas.microsoft.com/office/drawing/2014/main" id="{515218F7-5ACC-6907-F380-9AD6CF7149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4512" y="3926084"/>
            <a:ext cx="4435474" cy="288210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navn@offshore-wind.no</a:t>
            </a:r>
            <a:endParaRPr lang="en-GB" noProof="0"/>
          </a:p>
        </p:txBody>
      </p:sp>
      <p:pic>
        <p:nvPicPr>
          <p:cNvPr id="39" name="Picture 20">
            <a:extLst>
              <a:ext uri="{FF2B5EF4-FFF2-40B4-BE49-F238E27FC236}">
                <a16:creationId xmlns:a16="http://schemas.microsoft.com/office/drawing/2014/main" id="{1F119DA7-6823-1F7C-538B-CBA86CE90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  <p:sp>
        <p:nvSpPr>
          <p:cNvPr id="14" name="Friform 13">
            <a:extLst>
              <a:ext uri="{FF2B5EF4-FFF2-40B4-BE49-F238E27FC236}">
                <a16:creationId xmlns:a16="http://schemas.microsoft.com/office/drawing/2014/main" id="{4E32F71A-D106-BB99-99E2-89215105E6D9}"/>
              </a:ext>
            </a:extLst>
          </p:cNvPr>
          <p:cNvSpPr/>
          <p:nvPr userDrawn="1"/>
        </p:nvSpPr>
        <p:spPr>
          <a:xfrm>
            <a:off x="9372313" y="3162408"/>
            <a:ext cx="4227194" cy="2131059"/>
          </a:xfrm>
          <a:custGeom>
            <a:avLst/>
            <a:gdLst>
              <a:gd name="connsiteX0" fmla="*/ 2677160 w 4227194"/>
              <a:gd name="connsiteY0" fmla="*/ 2131060 h 2131059"/>
              <a:gd name="connsiteX1" fmla="*/ 1882140 w 4227194"/>
              <a:gd name="connsiteY1" fmla="*/ 2026920 h 2131059"/>
              <a:gd name="connsiteX2" fmla="*/ 0 w 4227194"/>
              <a:gd name="connsiteY2" fmla="*/ 593090 h 2131059"/>
              <a:gd name="connsiteX3" fmla="*/ 1018540 w 4227194"/>
              <a:gd name="connsiteY3" fmla="*/ 0 h 2131059"/>
              <a:gd name="connsiteX4" fmla="*/ 3634105 w 4227194"/>
              <a:gd name="connsiteY4" fmla="*/ 690880 h 2131059"/>
              <a:gd name="connsiteX5" fmla="*/ 4227195 w 4227194"/>
              <a:gd name="connsiteY5" fmla="*/ 1709420 h 2131059"/>
              <a:gd name="connsiteX6" fmla="*/ 2677160 w 4227194"/>
              <a:gd name="connsiteY6" fmla="*/ 2131060 h 213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194" h="2131059">
                <a:moveTo>
                  <a:pt x="2677160" y="2131060"/>
                </a:moveTo>
                <a:cubicBezTo>
                  <a:pt x="2412365" y="2131060"/>
                  <a:pt x="2145665" y="2096770"/>
                  <a:pt x="1882140" y="2026920"/>
                </a:cubicBezTo>
                <a:cubicBezTo>
                  <a:pt x="1083945" y="1816100"/>
                  <a:pt x="415290" y="1306830"/>
                  <a:pt x="0" y="593090"/>
                </a:cubicBezTo>
                <a:lnTo>
                  <a:pt x="1018540" y="0"/>
                </a:lnTo>
                <a:cubicBezTo>
                  <a:pt x="1549400" y="911860"/>
                  <a:pt x="2722245" y="1221740"/>
                  <a:pt x="3634105" y="690880"/>
                </a:cubicBezTo>
                <a:lnTo>
                  <a:pt x="4227195" y="1709420"/>
                </a:lnTo>
                <a:cubicBezTo>
                  <a:pt x="3748405" y="1988185"/>
                  <a:pt x="3216275" y="2131060"/>
                  <a:pt x="2677160" y="2131060"/>
                </a:cubicBezTo>
                <a:close/>
              </a:path>
            </a:pathLst>
          </a:custGeom>
          <a:solidFill>
            <a:srgbClr val="01153F">
              <a:alpha val="6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iform 14">
            <a:extLst>
              <a:ext uri="{FF2B5EF4-FFF2-40B4-BE49-F238E27FC236}">
                <a16:creationId xmlns:a16="http://schemas.microsoft.com/office/drawing/2014/main" id="{35F5877B-6172-45E4-9C30-ADA852518D25}"/>
              </a:ext>
            </a:extLst>
          </p:cNvPr>
          <p:cNvSpPr/>
          <p:nvPr userDrawn="1"/>
        </p:nvSpPr>
        <p:spPr>
          <a:xfrm>
            <a:off x="6897700" y="745597"/>
            <a:ext cx="3084847" cy="3101975"/>
          </a:xfrm>
          <a:custGeom>
            <a:avLst/>
            <a:gdLst>
              <a:gd name="connsiteX0" fmla="*/ 18 w 3084847"/>
              <a:gd name="connsiteY0" fmla="*/ 3101975 h 3101975"/>
              <a:gd name="connsiteX1" fmla="*/ 3080403 w 3084847"/>
              <a:gd name="connsiteY1" fmla="*/ 0 h 3101975"/>
              <a:gd name="connsiteX2" fmla="*/ 3084848 w 3084847"/>
              <a:gd name="connsiteY2" fmla="*/ 1178560 h 3101975"/>
              <a:gd name="connsiteX3" fmla="*/ 1179213 w 3084847"/>
              <a:gd name="connsiteY3" fmla="*/ 3097530 h 3101975"/>
              <a:gd name="connsiteX4" fmla="*/ 18 w 3084847"/>
              <a:gd name="connsiteY4" fmla="*/ 3101975 h 310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4847" h="3101975">
                <a:moveTo>
                  <a:pt x="18" y="3101975"/>
                </a:moveTo>
                <a:cubicBezTo>
                  <a:pt x="-5697" y="1397635"/>
                  <a:pt x="1376063" y="5715"/>
                  <a:pt x="3080403" y="0"/>
                </a:cubicBezTo>
                <a:lnTo>
                  <a:pt x="3084848" y="1178560"/>
                </a:lnTo>
                <a:cubicBezTo>
                  <a:pt x="2030113" y="1182370"/>
                  <a:pt x="1175403" y="2043430"/>
                  <a:pt x="1179213" y="3097530"/>
                </a:cubicBezTo>
                <a:lnTo>
                  <a:pt x="18" y="3101975"/>
                </a:lnTo>
                <a:close/>
              </a:path>
            </a:pathLst>
          </a:custGeom>
          <a:solidFill>
            <a:srgbClr val="01153F">
              <a:alpha val="6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iform 15">
            <a:extLst>
              <a:ext uri="{FF2B5EF4-FFF2-40B4-BE49-F238E27FC236}">
                <a16:creationId xmlns:a16="http://schemas.microsoft.com/office/drawing/2014/main" id="{4B8DFF7B-D83C-84DE-1D69-1E6A569F206B}"/>
              </a:ext>
            </a:extLst>
          </p:cNvPr>
          <p:cNvSpPr/>
          <p:nvPr userDrawn="1"/>
        </p:nvSpPr>
        <p:spPr>
          <a:xfrm>
            <a:off x="10548967" y="-1443247"/>
            <a:ext cx="2139525" cy="4217034"/>
          </a:xfrm>
          <a:custGeom>
            <a:avLst/>
            <a:gdLst>
              <a:gd name="connsiteX0" fmla="*/ 1731645 w 2139525"/>
              <a:gd name="connsiteY0" fmla="*/ 4217035 h 4217034"/>
              <a:gd name="connsiteX1" fmla="*/ 708660 w 2139525"/>
              <a:gd name="connsiteY1" fmla="*/ 3630930 h 4217034"/>
              <a:gd name="connsiteX2" fmla="*/ 0 w 2139525"/>
              <a:gd name="connsiteY2" fmla="*/ 1022985 h 4217034"/>
              <a:gd name="connsiteX3" fmla="*/ 586105 w 2139525"/>
              <a:gd name="connsiteY3" fmla="*/ 0 h 4217034"/>
              <a:gd name="connsiteX4" fmla="*/ 1731645 w 2139525"/>
              <a:gd name="connsiteY4" fmla="*/ 4217035 h 421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525" h="4217034">
                <a:moveTo>
                  <a:pt x="1731645" y="4217035"/>
                </a:moveTo>
                <a:lnTo>
                  <a:pt x="708660" y="3630930"/>
                </a:lnTo>
                <a:cubicBezTo>
                  <a:pt x="1232535" y="2716530"/>
                  <a:pt x="914400" y="1546860"/>
                  <a:pt x="0" y="1022985"/>
                </a:cubicBezTo>
                <a:lnTo>
                  <a:pt x="586105" y="0"/>
                </a:lnTo>
                <a:cubicBezTo>
                  <a:pt x="2064385" y="847090"/>
                  <a:pt x="2578100" y="2738755"/>
                  <a:pt x="1731645" y="4217035"/>
                </a:cubicBezTo>
                <a:close/>
              </a:path>
            </a:pathLst>
          </a:custGeom>
          <a:solidFill>
            <a:srgbClr val="01153F">
              <a:alpha val="6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0" name="Plassholder for bilde 14">
            <a:extLst>
              <a:ext uri="{FF2B5EF4-FFF2-40B4-BE49-F238E27FC236}">
                <a16:creationId xmlns:a16="http://schemas.microsoft.com/office/drawing/2014/main" id="{B248CD6A-58ED-2CFB-FA09-5D19FB3595A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4501" y="1501667"/>
            <a:ext cx="3239641" cy="370027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B4FA462D-A88A-A0AF-A39C-C1F2DA4B809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512" y="4277950"/>
            <a:ext cx="4435474" cy="28821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offshore-</a:t>
            </a:r>
            <a:r>
              <a:rPr lang="en-GB" noProof="0" err="1"/>
              <a:t>wind.no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1983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B3B750C-F66F-D95D-6B5F-723D81DE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839" y="6248172"/>
            <a:ext cx="2743200" cy="247313"/>
          </a:xfrm>
        </p:spPr>
        <p:txBody>
          <a:bodyPr/>
          <a:lstStyle/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73D3F82-D791-0447-B283-F033605B6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218" y="2240595"/>
            <a:ext cx="4436772" cy="46166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29" name="Plassholder for tekst 7">
            <a:extLst>
              <a:ext uri="{FF2B5EF4-FFF2-40B4-BE49-F238E27FC236}">
                <a16:creationId xmlns:a16="http://schemas.microsoft.com/office/drawing/2014/main" id="{7F30B67C-89D8-439D-B4AD-EFD4DD96CC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513" y="2799352"/>
            <a:ext cx="4435475" cy="401638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Job title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91DDA1E5-CC33-B980-A2F8-B3C8EFF9DF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513" y="3578396"/>
            <a:ext cx="4435474" cy="288210"/>
          </a:xfrm>
        </p:spPr>
        <p:txBody>
          <a:bodyPr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+47 000 00 000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9124A6B8-7637-822A-30BF-3B7065C9A9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4512" y="3926084"/>
            <a:ext cx="4435474" cy="288210"/>
          </a:xfrm>
        </p:spPr>
        <p:txBody>
          <a:bodyPr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 err="1"/>
              <a:t>navn@offshore-wind.no</a:t>
            </a:r>
            <a:endParaRPr lang="en-GB" noProof="0"/>
          </a:p>
        </p:txBody>
      </p:sp>
      <p:sp>
        <p:nvSpPr>
          <p:cNvPr id="32" name="Plassholder for tekst 16">
            <a:extLst>
              <a:ext uri="{FF2B5EF4-FFF2-40B4-BE49-F238E27FC236}">
                <a16:creationId xmlns:a16="http://schemas.microsoft.com/office/drawing/2014/main" id="{F0828351-E1D8-F672-2E05-14A32FD8AA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512" y="4277950"/>
            <a:ext cx="4435474" cy="28821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offshore-</a:t>
            </a:r>
            <a:r>
              <a:rPr lang="en-GB" noProof="0" err="1"/>
              <a:t>wind.no</a:t>
            </a:r>
            <a:endParaRPr lang="en-GB" noProof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6798A604-CA5E-56CC-EEBA-1CF9803B7739}"/>
              </a:ext>
            </a:extLst>
          </p:cNvPr>
          <p:cNvGrpSpPr/>
          <p:nvPr userDrawn="1"/>
        </p:nvGrpSpPr>
        <p:grpSpPr>
          <a:xfrm>
            <a:off x="6897700" y="-1443247"/>
            <a:ext cx="6701807" cy="6736714"/>
            <a:chOff x="6897700" y="-1443247"/>
            <a:chExt cx="6701807" cy="6736714"/>
          </a:xfrm>
        </p:grpSpPr>
        <p:sp>
          <p:nvSpPr>
            <p:cNvPr id="18" name="Friform 17">
              <a:extLst>
                <a:ext uri="{FF2B5EF4-FFF2-40B4-BE49-F238E27FC236}">
                  <a16:creationId xmlns:a16="http://schemas.microsoft.com/office/drawing/2014/main" id="{2ABCE318-1CA1-DD32-22F0-51CFE4F2C9B8}"/>
                </a:ext>
              </a:extLst>
            </p:cNvPr>
            <p:cNvSpPr/>
            <p:nvPr userDrawn="1"/>
          </p:nvSpPr>
          <p:spPr>
            <a:xfrm>
              <a:off x="9372313" y="3162408"/>
              <a:ext cx="4227194" cy="2131059"/>
            </a:xfrm>
            <a:custGeom>
              <a:avLst/>
              <a:gdLst>
                <a:gd name="connsiteX0" fmla="*/ 2677160 w 4227194"/>
                <a:gd name="connsiteY0" fmla="*/ 2131060 h 2131059"/>
                <a:gd name="connsiteX1" fmla="*/ 1882140 w 4227194"/>
                <a:gd name="connsiteY1" fmla="*/ 2026920 h 2131059"/>
                <a:gd name="connsiteX2" fmla="*/ 0 w 4227194"/>
                <a:gd name="connsiteY2" fmla="*/ 593090 h 2131059"/>
                <a:gd name="connsiteX3" fmla="*/ 1018540 w 4227194"/>
                <a:gd name="connsiteY3" fmla="*/ 0 h 2131059"/>
                <a:gd name="connsiteX4" fmla="*/ 3634105 w 4227194"/>
                <a:gd name="connsiteY4" fmla="*/ 690880 h 2131059"/>
                <a:gd name="connsiteX5" fmla="*/ 4227195 w 4227194"/>
                <a:gd name="connsiteY5" fmla="*/ 1709420 h 2131059"/>
                <a:gd name="connsiteX6" fmla="*/ 2677160 w 4227194"/>
                <a:gd name="connsiteY6" fmla="*/ 2131060 h 21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7194" h="2131059">
                  <a:moveTo>
                    <a:pt x="2677160" y="2131060"/>
                  </a:moveTo>
                  <a:cubicBezTo>
                    <a:pt x="2412365" y="2131060"/>
                    <a:pt x="2145665" y="2096770"/>
                    <a:pt x="1882140" y="2026920"/>
                  </a:cubicBezTo>
                  <a:cubicBezTo>
                    <a:pt x="1083945" y="1816100"/>
                    <a:pt x="415290" y="1306830"/>
                    <a:pt x="0" y="593090"/>
                  </a:cubicBezTo>
                  <a:lnTo>
                    <a:pt x="1018540" y="0"/>
                  </a:lnTo>
                  <a:cubicBezTo>
                    <a:pt x="1549400" y="911860"/>
                    <a:pt x="2722245" y="1221740"/>
                    <a:pt x="3634105" y="690880"/>
                  </a:cubicBezTo>
                  <a:lnTo>
                    <a:pt x="4227195" y="1709420"/>
                  </a:lnTo>
                  <a:cubicBezTo>
                    <a:pt x="3748405" y="1988185"/>
                    <a:pt x="3216275" y="2131060"/>
                    <a:pt x="2677160" y="2131060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form 18">
              <a:extLst>
                <a:ext uri="{FF2B5EF4-FFF2-40B4-BE49-F238E27FC236}">
                  <a16:creationId xmlns:a16="http://schemas.microsoft.com/office/drawing/2014/main" id="{EB8D4A93-9573-D166-462B-621E04FFE871}"/>
                </a:ext>
              </a:extLst>
            </p:cNvPr>
            <p:cNvSpPr/>
            <p:nvPr userDrawn="1"/>
          </p:nvSpPr>
          <p:spPr>
            <a:xfrm>
              <a:off x="6897700" y="745597"/>
              <a:ext cx="3084847" cy="3101975"/>
            </a:xfrm>
            <a:custGeom>
              <a:avLst/>
              <a:gdLst>
                <a:gd name="connsiteX0" fmla="*/ 18 w 3084847"/>
                <a:gd name="connsiteY0" fmla="*/ 3101975 h 3101975"/>
                <a:gd name="connsiteX1" fmla="*/ 3080403 w 3084847"/>
                <a:gd name="connsiteY1" fmla="*/ 0 h 3101975"/>
                <a:gd name="connsiteX2" fmla="*/ 3084848 w 3084847"/>
                <a:gd name="connsiteY2" fmla="*/ 1178560 h 3101975"/>
                <a:gd name="connsiteX3" fmla="*/ 1179213 w 3084847"/>
                <a:gd name="connsiteY3" fmla="*/ 3097530 h 3101975"/>
                <a:gd name="connsiteX4" fmla="*/ 18 w 3084847"/>
                <a:gd name="connsiteY4" fmla="*/ 3101975 h 310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4847" h="3101975">
                  <a:moveTo>
                    <a:pt x="18" y="3101975"/>
                  </a:moveTo>
                  <a:cubicBezTo>
                    <a:pt x="-5697" y="1397635"/>
                    <a:pt x="1376063" y="5715"/>
                    <a:pt x="3080403" y="0"/>
                  </a:cubicBezTo>
                  <a:lnTo>
                    <a:pt x="3084848" y="1178560"/>
                  </a:lnTo>
                  <a:cubicBezTo>
                    <a:pt x="2030113" y="1182370"/>
                    <a:pt x="1175403" y="2043430"/>
                    <a:pt x="1179213" y="3097530"/>
                  </a:cubicBezTo>
                  <a:lnTo>
                    <a:pt x="18" y="3101975"/>
                  </a:ln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Friform 19">
              <a:extLst>
                <a:ext uri="{FF2B5EF4-FFF2-40B4-BE49-F238E27FC236}">
                  <a16:creationId xmlns:a16="http://schemas.microsoft.com/office/drawing/2014/main" id="{553A9F14-FE7A-EB44-CA23-D1B78F063E20}"/>
                </a:ext>
              </a:extLst>
            </p:cNvPr>
            <p:cNvSpPr/>
            <p:nvPr userDrawn="1"/>
          </p:nvSpPr>
          <p:spPr>
            <a:xfrm>
              <a:off x="10548967" y="-1443247"/>
              <a:ext cx="2139525" cy="4217034"/>
            </a:xfrm>
            <a:custGeom>
              <a:avLst/>
              <a:gdLst>
                <a:gd name="connsiteX0" fmla="*/ 1731645 w 2139525"/>
                <a:gd name="connsiteY0" fmla="*/ 4217035 h 4217034"/>
                <a:gd name="connsiteX1" fmla="*/ 708660 w 2139525"/>
                <a:gd name="connsiteY1" fmla="*/ 3630930 h 4217034"/>
                <a:gd name="connsiteX2" fmla="*/ 0 w 2139525"/>
                <a:gd name="connsiteY2" fmla="*/ 1022985 h 4217034"/>
                <a:gd name="connsiteX3" fmla="*/ 586105 w 2139525"/>
                <a:gd name="connsiteY3" fmla="*/ 0 h 4217034"/>
                <a:gd name="connsiteX4" fmla="*/ 1731645 w 2139525"/>
                <a:gd name="connsiteY4" fmla="*/ 4217035 h 421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9525" h="4217034">
                  <a:moveTo>
                    <a:pt x="1731645" y="4217035"/>
                  </a:moveTo>
                  <a:lnTo>
                    <a:pt x="708660" y="3630930"/>
                  </a:lnTo>
                  <a:cubicBezTo>
                    <a:pt x="1232535" y="2716530"/>
                    <a:pt x="914400" y="1546860"/>
                    <a:pt x="0" y="1022985"/>
                  </a:cubicBezTo>
                  <a:lnTo>
                    <a:pt x="586105" y="0"/>
                  </a:lnTo>
                  <a:cubicBezTo>
                    <a:pt x="2064385" y="847090"/>
                    <a:pt x="2578100" y="2738755"/>
                    <a:pt x="1731645" y="4217035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5" name="Plassholder for bilde 14">
            <a:extLst>
              <a:ext uri="{FF2B5EF4-FFF2-40B4-BE49-F238E27FC236}">
                <a16:creationId xmlns:a16="http://schemas.microsoft.com/office/drawing/2014/main" id="{1387BB84-0981-48F7-392F-173AFA4688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4501" y="1501667"/>
            <a:ext cx="3239641" cy="370027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45645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, blue"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3C730352-DDB8-DD01-5A82-952E6B6E4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62" y="2322256"/>
            <a:ext cx="6318275" cy="221348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39C56AF1-9C13-CEE4-B16C-877AD8B9CC50}"/>
              </a:ext>
            </a:extLst>
          </p:cNvPr>
          <p:cNvSpPr txBox="1"/>
          <p:nvPr userDrawn="1"/>
        </p:nvSpPr>
        <p:spPr>
          <a:xfrm>
            <a:off x="3563111" y="4535744"/>
            <a:ext cx="50657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0">
                <a:solidFill>
                  <a:schemeClr val="accent4"/>
                </a:solidFill>
                <a:latin typeface="+mn-lt"/>
              </a:rPr>
              <a:t>offshore-</a:t>
            </a:r>
            <a:r>
              <a:rPr lang="nb-NO" sz="1500" b="0" err="1">
                <a:solidFill>
                  <a:schemeClr val="accent4"/>
                </a:solidFill>
                <a:latin typeface="+mn-lt"/>
              </a:rPr>
              <a:t>wind.no</a:t>
            </a:r>
            <a:endParaRPr lang="nb-NO" sz="1500" b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3984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BF90D-B49E-1C44-807C-BECE5994FE5C}"/>
              </a:ext>
            </a:extLst>
          </p:cNvPr>
          <p:cNvSpPr/>
          <p:nvPr userDrawn="1"/>
        </p:nvSpPr>
        <p:spPr>
          <a:xfrm>
            <a:off x="-1546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C730352-DDB8-DD01-5A82-952E6B6E4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6863" y="2322256"/>
            <a:ext cx="6318273" cy="221348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39C56AF1-9C13-CEE4-B16C-877AD8B9CC50}"/>
              </a:ext>
            </a:extLst>
          </p:cNvPr>
          <p:cNvSpPr txBox="1"/>
          <p:nvPr userDrawn="1"/>
        </p:nvSpPr>
        <p:spPr>
          <a:xfrm>
            <a:off x="3563111" y="4535744"/>
            <a:ext cx="50657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0">
                <a:solidFill>
                  <a:schemeClr val="accent4"/>
                </a:solidFill>
                <a:latin typeface="+mn-lt"/>
              </a:rPr>
              <a:t>offshore-</a:t>
            </a:r>
            <a:r>
              <a:rPr lang="nb-NO" sz="1500" b="0" err="1">
                <a:solidFill>
                  <a:schemeClr val="accent4"/>
                </a:solidFill>
                <a:latin typeface="+mn-lt"/>
              </a:rPr>
              <a:t>wind.no</a:t>
            </a:r>
            <a:endParaRPr lang="nb-NO" sz="1500" b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137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(H1) slide w/ picture in a fo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A5D9EFA7-7D92-474E-9309-8BEE61529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621558"/>
            <a:ext cx="3548063" cy="365125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nb-NO" err="1"/>
              <a:t>Name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speaker, Date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181A62-C94B-0166-0286-49BE7FEDBB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420944"/>
            <a:ext cx="5644374" cy="1938992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nb-NO"/>
              <a:t>First </a:t>
            </a:r>
            <a:r>
              <a:rPr lang="nb-NO" err="1"/>
              <a:t>page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presentation</a:t>
            </a:r>
            <a:endParaRPr lang="en-US"/>
          </a:p>
        </p:txBody>
      </p:sp>
      <p:sp>
        <p:nvSpPr>
          <p:cNvPr id="12" name="Plassholder for bilde 26">
            <a:extLst>
              <a:ext uri="{FF2B5EF4-FFF2-40B4-BE49-F238E27FC236}">
                <a16:creationId xmlns:a16="http://schemas.microsoft.com/office/drawing/2014/main" id="{76BD5D84-641E-4C42-F305-AAD8A76688F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00744" y="0"/>
            <a:ext cx="6555573" cy="6883400"/>
          </a:xfrm>
          <a:custGeom>
            <a:avLst/>
            <a:gdLst>
              <a:gd name="connsiteX0" fmla="*/ 0 w 7308608"/>
              <a:gd name="connsiteY0" fmla="*/ 0 h 6837363"/>
              <a:gd name="connsiteX1" fmla="*/ 7308608 w 7308608"/>
              <a:gd name="connsiteY1" fmla="*/ 0 h 6837363"/>
              <a:gd name="connsiteX2" fmla="*/ 7308608 w 7308608"/>
              <a:gd name="connsiteY2" fmla="*/ 6837363 h 6837363"/>
              <a:gd name="connsiteX3" fmla="*/ 3138994 w 7308608"/>
              <a:gd name="connsiteY3" fmla="*/ 6837363 h 6837363"/>
              <a:gd name="connsiteX4" fmla="*/ 3117908 w 7308608"/>
              <a:gd name="connsiteY4" fmla="*/ 6419791 h 6837363"/>
              <a:gd name="connsiteX5" fmla="*/ 234289 w 7308608"/>
              <a:gd name="connsiteY5" fmla="*/ 217145 h 6837363"/>
              <a:gd name="connsiteX0" fmla="*/ 0 w 7308608"/>
              <a:gd name="connsiteY0" fmla="*/ 6678 h 6844041"/>
              <a:gd name="connsiteX1" fmla="*/ 6279908 w 7308608"/>
              <a:gd name="connsiteY1" fmla="*/ 0 h 6844041"/>
              <a:gd name="connsiteX2" fmla="*/ 7308608 w 7308608"/>
              <a:gd name="connsiteY2" fmla="*/ 6844041 h 6844041"/>
              <a:gd name="connsiteX3" fmla="*/ 3138994 w 7308608"/>
              <a:gd name="connsiteY3" fmla="*/ 6844041 h 6844041"/>
              <a:gd name="connsiteX4" fmla="*/ 3117908 w 7308608"/>
              <a:gd name="connsiteY4" fmla="*/ 6426469 h 6844041"/>
              <a:gd name="connsiteX5" fmla="*/ 234289 w 7308608"/>
              <a:gd name="connsiteY5" fmla="*/ 223823 h 6844041"/>
              <a:gd name="connsiteX6" fmla="*/ 0 w 7308608"/>
              <a:gd name="connsiteY6" fmla="*/ 6678 h 6844041"/>
              <a:gd name="connsiteX0" fmla="*/ 0 w 7308608"/>
              <a:gd name="connsiteY0" fmla="*/ 0 h 6837363"/>
              <a:gd name="connsiteX1" fmla="*/ 6555573 w 7308608"/>
              <a:gd name="connsiteY1" fmla="*/ 6679 h 6837363"/>
              <a:gd name="connsiteX2" fmla="*/ 7308608 w 7308608"/>
              <a:gd name="connsiteY2" fmla="*/ 6837363 h 6837363"/>
              <a:gd name="connsiteX3" fmla="*/ 3138994 w 7308608"/>
              <a:gd name="connsiteY3" fmla="*/ 6837363 h 6837363"/>
              <a:gd name="connsiteX4" fmla="*/ 3117908 w 7308608"/>
              <a:gd name="connsiteY4" fmla="*/ 6419791 h 6837363"/>
              <a:gd name="connsiteX5" fmla="*/ 234289 w 7308608"/>
              <a:gd name="connsiteY5" fmla="*/ 217145 h 6837363"/>
              <a:gd name="connsiteX6" fmla="*/ 0 w 7308608"/>
              <a:gd name="connsiteY6" fmla="*/ 0 h 6837363"/>
              <a:gd name="connsiteX0" fmla="*/ 0 w 6555573"/>
              <a:gd name="connsiteY0" fmla="*/ 0 h 6837363"/>
              <a:gd name="connsiteX1" fmla="*/ 6555573 w 6555573"/>
              <a:gd name="connsiteY1" fmla="*/ 6679 h 6837363"/>
              <a:gd name="connsiteX2" fmla="*/ 6326973 w 6555573"/>
              <a:gd name="connsiteY2" fmla="*/ 6770577 h 6837363"/>
              <a:gd name="connsiteX3" fmla="*/ 3138994 w 6555573"/>
              <a:gd name="connsiteY3" fmla="*/ 6837363 h 6837363"/>
              <a:gd name="connsiteX4" fmla="*/ 3117908 w 6555573"/>
              <a:gd name="connsiteY4" fmla="*/ 6419791 h 6837363"/>
              <a:gd name="connsiteX5" fmla="*/ 234289 w 6555573"/>
              <a:gd name="connsiteY5" fmla="*/ 217145 h 6837363"/>
              <a:gd name="connsiteX6" fmla="*/ 0 w 6555573"/>
              <a:gd name="connsiteY6" fmla="*/ 0 h 6837363"/>
              <a:gd name="connsiteX0" fmla="*/ 0 w 6555573"/>
              <a:gd name="connsiteY0" fmla="*/ 0 h 6837363"/>
              <a:gd name="connsiteX1" fmla="*/ 6555573 w 6555573"/>
              <a:gd name="connsiteY1" fmla="*/ 6679 h 6837363"/>
              <a:gd name="connsiteX2" fmla="*/ 6535402 w 6555573"/>
              <a:gd name="connsiteY2" fmla="*/ 6830685 h 6837363"/>
              <a:gd name="connsiteX3" fmla="*/ 3138994 w 6555573"/>
              <a:gd name="connsiteY3" fmla="*/ 6837363 h 6837363"/>
              <a:gd name="connsiteX4" fmla="*/ 3117908 w 6555573"/>
              <a:gd name="connsiteY4" fmla="*/ 6419791 h 6837363"/>
              <a:gd name="connsiteX5" fmla="*/ 234289 w 6555573"/>
              <a:gd name="connsiteY5" fmla="*/ 217145 h 6837363"/>
              <a:gd name="connsiteX6" fmla="*/ 0 w 6555573"/>
              <a:gd name="connsiteY6" fmla="*/ 0 h 683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5573" h="6837363">
                <a:moveTo>
                  <a:pt x="0" y="0"/>
                </a:moveTo>
                <a:lnTo>
                  <a:pt x="6555573" y="6679"/>
                </a:lnTo>
                <a:cubicBezTo>
                  <a:pt x="6548849" y="2281348"/>
                  <a:pt x="6542126" y="4556016"/>
                  <a:pt x="6535402" y="6830685"/>
                </a:cubicBezTo>
                <a:lnTo>
                  <a:pt x="3138994" y="6837363"/>
                </a:lnTo>
                <a:lnTo>
                  <a:pt x="3117908" y="6419791"/>
                </a:lnTo>
                <a:cubicBezTo>
                  <a:pt x="2945141" y="4104429"/>
                  <a:pt x="1941484" y="1880737"/>
                  <a:pt x="234289" y="21714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01E4881-B1F7-0D59-A3D3-D9676E670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142" y="5825049"/>
            <a:ext cx="2055128" cy="71997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0037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H1) slide,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BF90D-B49E-1C44-807C-BECE5994FE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805665"/>
            <a:ext cx="11068471" cy="116955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Chapter 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DF73A-CE1C-B44E-80CE-6DB09F58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BA3F3-DA93-3440-882D-E58DB75E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4AB474-820E-F84F-BDBB-4D4C767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6305550"/>
            <a:ext cx="786788" cy="1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3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 - Title (H1) and illustr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0290" y="1766959"/>
            <a:ext cx="4379697" cy="1631216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5000" b="0" i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/>
              <a:t>Chapter page</a:t>
            </a: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FF456B11-2DEC-262A-92DD-DDE9E9B3D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75" y="6094455"/>
            <a:ext cx="1287753" cy="45113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0997E01-078A-E93E-4D02-4636A200F0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92" y="1329094"/>
            <a:ext cx="5357300" cy="396613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948987-3751-C14E-A81E-7DDB1673E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5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32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 - Title (H1) slide, blue"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959552"/>
            <a:ext cx="8322976" cy="861774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5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Chapter page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FE529D56-BD32-FAFF-44DB-711DE005A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AF88-77A8-7CE5-E188-3C6AB27FF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551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 - Title (H1) slide, red">
    <p:bg>
      <p:bgPr>
        <a:solidFill>
          <a:srgbClr val="C81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959553"/>
            <a:ext cx="8322976" cy="861774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5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Chapter page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02EF7140-17D9-DB60-63EF-F11EA2CD7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5973B-C7D1-AAA6-9185-039FE0091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45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hapter - Title (H1)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658586"/>
            <a:ext cx="8322975" cy="784830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4500" b="0" i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/>
              <a:t>Sub chapter page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1BF6A46-7AA6-8C28-114A-8EFE8815DC49}"/>
              </a:ext>
            </a:extLst>
          </p:cNvPr>
          <p:cNvGrpSpPr/>
          <p:nvPr userDrawn="1"/>
        </p:nvGrpSpPr>
        <p:grpSpPr>
          <a:xfrm>
            <a:off x="6897700" y="-1443247"/>
            <a:ext cx="6701807" cy="6736714"/>
            <a:chOff x="6897700" y="-1443247"/>
            <a:chExt cx="6701807" cy="6736714"/>
          </a:xfrm>
        </p:grpSpPr>
        <p:sp>
          <p:nvSpPr>
            <p:cNvPr id="8" name="Friform 7">
              <a:extLst>
                <a:ext uri="{FF2B5EF4-FFF2-40B4-BE49-F238E27FC236}">
                  <a16:creationId xmlns:a16="http://schemas.microsoft.com/office/drawing/2014/main" id="{8D11B345-424C-4AF5-057D-C59A08C3624C}"/>
                </a:ext>
              </a:extLst>
            </p:cNvPr>
            <p:cNvSpPr/>
            <p:nvPr userDrawn="1"/>
          </p:nvSpPr>
          <p:spPr>
            <a:xfrm>
              <a:off x="9372313" y="3162408"/>
              <a:ext cx="4227194" cy="2131059"/>
            </a:xfrm>
            <a:custGeom>
              <a:avLst/>
              <a:gdLst>
                <a:gd name="connsiteX0" fmla="*/ 2677160 w 4227194"/>
                <a:gd name="connsiteY0" fmla="*/ 2131060 h 2131059"/>
                <a:gd name="connsiteX1" fmla="*/ 1882140 w 4227194"/>
                <a:gd name="connsiteY1" fmla="*/ 2026920 h 2131059"/>
                <a:gd name="connsiteX2" fmla="*/ 0 w 4227194"/>
                <a:gd name="connsiteY2" fmla="*/ 593090 h 2131059"/>
                <a:gd name="connsiteX3" fmla="*/ 1018540 w 4227194"/>
                <a:gd name="connsiteY3" fmla="*/ 0 h 2131059"/>
                <a:gd name="connsiteX4" fmla="*/ 3634105 w 4227194"/>
                <a:gd name="connsiteY4" fmla="*/ 690880 h 2131059"/>
                <a:gd name="connsiteX5" fmla="*/ 4227195 w 4227194"/>
                <a:gd name="connsiteY5" fmla="*/ 1709420 h 2131059"/>
                <a:gd name="connsiteX6" fmla="*/ 2677160 w 4227194"/>
                <a:gd name="connsiteY6" fmla="*/ 2131060 h 21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7194" h="2131059">
                  <a:moveTo>
                    <a:pt x="2677160" y="2131060"/>
                  </a:moveTo>
                  <a:cubicBezTo>
                    <a:pt x="2412365" y="2131060"/>
                    <a:pt x="2145665" y="2096770"/>
                    <a:pt x="1882140" y="2026920"/>
                  </a:cubicBezTo>
                  <a:cubicBezTo>
                    <a:pt x="1083945" y="1816100"/>
                    <a:pt x="415290" y="1306830"/>
                    <a:pt x="0" y="593090"/>
                  </a:cubicBezTo>
                  <a:lnTo>
                    <a:pt x="1018540" y="0"/>
                  </a:lnTo>
                  <a:cubicBezTo>
                    <a:pt x="1549400" y="911860"/>
                    <a:pt x="2722245" y="1221740"/>
                    <a:pt x="3634105" y="690880"/>
                  </a:cubicBezTo>
                  <a:lnTo>
                    <a:pt x="4227195" y="1709420"/>
                  </a:lnTo>
                  <a:cubicBezTo>
                    <a:pt x="3748405" y="1988185"/>
                    <a:pt x="3216275" y="2131060"/>
                    <a:pt x="2677160" y="2131060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form 8">
              <a:extLst>
                <a:ext uri="{FF2B5EF4-FFF2-40B4-BE49-F238E27FC236}">
                  <a16:creationId xmlns:a16="http://schemas.microsoft.com/office/drawing/2014/main" id="{EC9064BA-4766-DC9B-6864-B7F666BEDFA7}"/>
                </a:ext>
              </a:extLst>
            </p:cNvPr>
            <p:cNvSpPr/>
            <p:nvPr userDrawn="1"/>
          </p:nvSpPr>
          <p:spPr>
            <a:xfrm>
              <a:off x="6897700" y="745597"/>
              <a:ext cx="3084847" cy="3101975"/>
            </a:xfrm>
            <a:custGeom>
              <a:avLst/>
              <a:gdLst>
                <a:gd name="connsiteX0" fmla="*/ 18 w 3084847"/>
                <a:gd name="connsiteY0" fmla="*/ 3101975 h 3101975"/>
                <a:gd name="connsiteX1" fmla="*/ 3080403 w 3084847"/>
                <a:gd name="connsiteY1" fmla="*/ 0 h 3101975"/>
                <a:gd name="connsiteX2" fmla="*/ 3084848 w 3084847"/>
                <a:gd name="connsiteY2" fmla="*/ 1178560 h 3101975"/>
                <a:gd name="connsiteX3" fmla="*/ 1179213 w 3084847"/>
                <a:gd name="connsiteY3" fmla="*/ 3097530 h 3101975"/>
                <a:gd name="connsiteX4" fmla="*/ 18 w 3084847"/>
                <a:gd name="connsiteY4" fmla="*/ 3101975 h 310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4847" h="3101975">
                  <a:moveTo>
                    <a:pt x="18" y="3101975"/>
                  </a:moveTo>
                  <a:cubicBezTo>
                    <a:pt x="-5697" y="1397635"/>
                    <a:pt x="1376063" y="5715"/>
                    <a:pt x="3080403" y="0"/>
                  </a:cubicBezTo>
                  <a:lnTo>
                    <a:pt x="3084848" y="1178560"/>
                  </a:lnTo>
                  <a:cubicBezTo>
                    <a:pt x="2030113" y="1182370"/>
                    <a:pt x="1175403" y="2043430"/>
                    <a:pt x="1179213" y="3097530"/>
                  </a:cubicBezTo>
                  <a:lnTo>
                    <a:pt x="18" y="3101975"/>
                  </a:ln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iform 9">
              <a:extLst>
                <a:ext uri="{FF2B5EF4-FFF2-40B4-BE49-F238E27FC236}">
                  <a16:creationId xmlns:a16="http://schemas.microsoft.com/office/drawing/2014/main" id="{F745784F-270E-A400-F889-40B349587539}"/>
                </a:ext>
              </a:extLst>
            </p:cNvPr>
            <p:cNvSpPr/>
            <p:nvPr userDrawn="1"/>
          </p:nvSpPr>
          <p:spPr>
            <a:xfrm>
              <a:off x="10548967" y="-1443247"/>
              <a:ext cx="2139525" cy="4217034"/>
            </a:xfrm>
            <a:custGeom>
              <a:avLst/>
              <a:gdLst>
                <a:gd name="connsiteX0" fmla="*/ 1731645 w 2139525"/>
                <a:gd name="connsiteY0" fmla="*/ 4217035 h 4217034"/>
                <a:gd name="connsiteX1" fmla="*/ 708660 w 2139525"/>
                <a:gd name="connsiteY1" fmla="*/ 3630930 h 4217034"/>
                <a:gd name="connsiteX2" fmla="*/ 0 w 2139525"/>
                <a:gd name="connsiteY2" fmla="*/ 1022985 h 4217034"/>
                <a:gd name="connsiteX3" fmla="*/ 586105 w 2139525"/>
                <a:gd name="connsiteY3" fmla="*/ 0 h 4217034"/>
                <a:gd name="connsiteX4" fmla="*/ 1731645 w 2139525"/>
                <a:gd name="connsiteY4" fmla="*/ 4217035 h 421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9525" h="4217034">
                  <a:moveTo>
                    <a:pt x="1731645" y="4217035"/>
                  </a:moveTo>
                  <a:lnTo>
                    <a:pt x="708660" y="3630930"/>
                  </a:lnTo>
                  <a:cubicBezTo>
                    <a:pt x="1232535" y="2716530"/>
                    <a:pt x="914400" y="1546860"/>
                    <a:pt x="0" y="1022985"/>
                  </a:cubicBezTo>
                  <a:lnTo>
                    <a:pt x="586105" y="0"/>
                  </a:lnTo>
                  <a:cubicBezTo>
                    <a:pt x="2064385" y="847090"/>
                    <a:pt x="2578100" y="2738755"/>
                    <a:pt x="1731645" y="4217035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8C4CB-57EB-4441-79AF-8600F04D3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5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24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- Title (H1) and picture slide, blue"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7E4E6C0-B141-050B-C4ED-B457BC0DD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9442" y="563571"/>
            <a:ext cx="6648794" cy="5099171"/>
          </a:xfrm>
          <a:solidFill>
            <a:srgbClr val="F6F7F6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3D6229-77C4-2FB4-136C-9347FD936C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2651777"/>
            <a:ext cx="4429123" cy="1477328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Sub chapter page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EC2B43CE-EEB4-4DA1-3226-6D42C458C0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74" y="6098461"/>
            <a:ext cx="1287753" cy="45114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6A51D6-06D5-468E-CD5D-DF84724E9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425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2997200"/>
            <a:ext cx="11086954" cy="30077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</a:t>
            </a:r>
          </a:p>
          <a:p>
            <a:pPr lvl="0"/>
            <a:r>
              <a:rPr lang="en-GB" noProof="0"/>
              <a:t>First level</a:t>
            </a:r>
          </a:p>
          <a:p>
            <a:pPr lvl="1"/>
            <a:r>
              <a:rPr lang="en-GB" noProof="0"/>
              <a:t>Indent bullet goes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4" y="2138302"/>
            <a:ext cx="4351074" cy="70788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GB" noProof="0"/>
              <a:t>Title goes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F688B-8655-1741-A084-FCF4243590F5}"/>
              </a:ext>
            </a:extLst>
          </p:cNvPr>
          <p:cNvSpPr/>
          <p:nvPr userDrawn="1"/>
        </p:nvSpPr>
        <p:spPr>
          <a:xfrm>
            <a:off x="3325090" y="6815488"/>
            <a:ext cx="554182" cy="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BAB247-4A0A-734B-B32E-EC59DD2C1E10}"/>
              </a:ext>
            </a:extLst>
          </p:cNvPr>
          <p:cNvSpPr/>
          <p:nvPr userDrawn="1"/>
        </p:nvSpPr>
        <p:spPr>
          <a:xfrm>
            <a:off x="4987636" y="6815488"/>
            <a:ext cx="554182" cy="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B9587-8C11-E342-8804-EBBDB214C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5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00F90428-D17A-CBCF-55C3-22048C37055B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75" y="6094455"/>
            <a:ext cx="1287753" cy="4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39" r:id="rId2"/>
    <p:sldLayoutId id="2147483748" r:id="rId3"/>
    <p:sldLayoutId id="2147483740" r:id="rId4"/>
    <p:sldLayoutId id="2147483741" r:id="rId5"/>
    <p:sldLayoutId id="2147483703" r:id="rId6"/>
    <p:sldLayoutId id="2147483716" r:id="rId7"/>
    <p:sldLayoutId id="2147483737" r:id="rId8"/>
    <p:sldLayoutId id="2147483736" r:id="rId9"/>
    <p:sldLayoutId id="2147483735" r:id="rId10"/>
    <p:sldLayoutId id="2147483715" r:id="rId11"/>
    <p:sldLayoutId id="2147483688" r:id="rId12"/>
    <p:sldLayoutId id="2147483678" r:id="rId13"/>
    <p:sldLayoutId id="2147483679" r:id="rId14"/>
    <p:sldLayoutId id="2147483711" r:id="rId15"/>
    <p:sldLayoutId id="2147483714" r:id="rId16"/>
    <p:sldLayoutId id="2147483717" r:id="rId17"/>
    <p:sldLayoutId id="2147483696" r:id="rId18"/>
    <p:sldLayoutId id="2147483697" r:id="rId19"/>
    <p:sldLayoutId id="2147483700" r:id="rId20"/>
    <p:sldLayoutId id="2147483704" r:id="rId21"/>
    <p:sldLayoutId id="2147483682" r:id="rId22"/>
    <p:sldLayoutId id="2147483750" r:id="rId23"/>
    <p:sldLayoutId id="2147483709" r:id="rId24"/>
    <p:sldLayoutId id="2147483712" r:id="rId25"/>
    <p:sldLayoutId id="2147483708" r:id="rId26"/>
    <p:sldLayoutId id="2147483710" r:id="rId27"/>
    <p:sldLayoutId id="2147483705" r:id="rId28"/>
    <p:sldLayoutId id="2147483680" r:id="rId29"/>
    <p:sldLayoutId id="2147483718" r:id="rId30"/>
    <p:sldLayoutId id="2147483719" r:id="rId31"/>
    <p:sldLayoutId id="2147483706" r:id="rId32"/>
    <p:sldLayoutId id="2147483720" r:id="rId33"/>
    <p:sldLayoutId id="2147483721" r:id="rId34"/>
    <p:sldLayoutId id="2147483749" r:id="rId35"/>
    <p:sldLayoutId id="2147483744" r:id="rId36"/>
    <p:sldLayoutId id="2147483729" r:id="rId37"/>
    <p:sldLayoutId id="2147483722" r:id="rId38"/>
    <p:sldLayoutId id="2147483724" r:id="rId39"/>
    <p:sldLayoutId id="2147483751" r:id="rId40"/>
  </p:sldLayoutIdLst>
  <p:hf hdr="0" dt="0"/>
  <p:txStyles>
    <p:titleStyle>
      <a:lvl1pPr algn="l" defTabSz="914446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accent5"/>
          </a:solidFill>
          <a:latin typeface="Norway Sans Display" panose="020B0500030000000000" pitchFamily="34" charset="0"/>
          <a:ea typeface="+mj-ea"/>
          <a:cs typeface="+mj-cs"/>
        </a:defRPr>
      </a:lvl1pPr>
    </p:titleStyle>
    <p:bodyStyle>
      <a:lvl1pPr marL="135027" indent="-135027" algn="l" defTabSz="914446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accent5"/>
          </a:solidFill>
          <a:latin typeface="Norway Sans Text" panose="020B0500030000000000" pitchFamily="34" charset="0"/>
          <a:ea typeface="+mn-ea"/>
          <a:cs typeface="+mn-cs"/>
        </a:defRPr>
      </a:lvl1pPr>
      <a:lvl2pPr marL="450090" marR="0" indent="-144029" algn="l" defTabSz="914446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tx1"/>
        </a:buClr>
        <a:buSzPct val="100000"/>
        <a:buFontTx/>
        <a:buChar char="◦"/>
        <a:tabLst/>
        <a:defRPr sz="1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rway Sans Display Fine" panose="020B0500030000000000" pitchFamily="34" charset="0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rway Sans Display Superfine" panose="020B0500030000000000" pitchFamily="34" charset="0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44" userDrawn="1">
          <p15:clr>
            <a:srgbClr val="F26B43"/>
          </p15:clr>
        </p15:guide>
        <p15:guide id="2" pos="3477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pos="3137" userDrawn="1">
          <p15:clr>
            <a:srgbClr val="F26B43"/>
          </p15:clr>
        </p15:guide>
        <p15:guide id="7" pos="2797" userDrawn="1">
          <p15:clr>
            <a:srgbClr val="F26B43"/>
          </p15:clr>
        </p15:guide>
        <p15:guide id="8" pos="2434" userDrawn="1">
          <p15:clr>
            <a:srgbClr val="F26B43"/>
          </p15:clr>
        </p15:guide>
        <p15:guide id="9" pos="2094" userDrawn="1">
          <p15:clr>
            <a:srgbClr val="F26B43"/>
          </p15:clr>
        </p15:guide>
        <p15:guide id="10" pos="1753" userDrawn="1">
          <p15:clr>
            <a:srgbClr val="F26B43"/>
          </p15:clr>
        </p15:guide>
        <p15:guide id="11" pos="1391" userDrawn="1">
          <p15:clr>
            <a:srgbClr val="F26B43"/>
          </p15:clr>
        </p15:guide>
        <p15:guide id="12" pos="1050" userDrawn="1">
          <p15:clr>
            <a:srgbClr val="F26B43"/>
          </p15:clr>
        </p15:guide>
        <p15:guide id="13" pos="688" userDrawn="1">
          <p15:clr>
            <a:srgbClr val="F26B43"/>
          </p15:clr>
        </p15:guide>
        <p15:guide id="14" pos="347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80" userDrawn="1">
          <p15:clr>
            <a:srgbClr val="F26B43"/>
          </p15:clr>
        </p15:guide>
        <p15:guide id="17" pos="4543" userDrawn="1">
          <p15:clr>
            <a:srgbClr val="F26B43"/>
          </p15:clr>
        </p15:guide>
        <p15:guide id="18" pos="4883" userDrawn="1">
          <p15:clr>
            <a:srgbClr val="F26B43"/>
          </p15:clr>
        </p15:guide>
        <p15:guide id="19" pos="5223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5927" userDrawn="1">
          <p15:clr>
            <a:srgbClr val="F26B43"/>
          </p15:clr>
        </p15:guide>
        <p15:guide id="22" pos="6289" userDrawn="1">
          <p15:clr>
            <a:srgbClr val="F26B43"/>
          </p15:clr>
        </p15:guide>
        <p15:guide id="23" pos="6630" userDrawn="1">
          <p15:clr>
            <a:srgbClr val="F26B43"/>
          </p15:clr>
        </p15:guide>
        <p15:guide id="24" pos="6970" userDrawn="1">
          <p15:clr>
            <a:srgbClr val="F26B43"/>
          </p15:clr>
        </p15:guide>
        <p15:guide id="25" pos="7333" userDrawn="1">
          <p15:clr>
            <a:srgbClr val="F26B43"/>
          </p15:clr>
        </p15:guide>
        <p15:guide id="26" userDrawn="1">
          <p15:clr>
            <a:srgbClr val="F26B43"/>
          </p15:clr>
        </p15:guide>
        <p15:guide id="27" orient="horz" pos="527" userDrawn="1">
          <p15:clr>
            <a:srgbClr val="F26B43"/>
          </p15:clr>
        </p15:guide>
        <p15:guide id="28" orient="horz" pos="3793" userDrawn="1">
          <p15:clr>
            <a:srgbClr val="F26B43"/>
          </p15:clr>
        </p15:guide>
        <p15:guide id="29" orient="horz" pos="1888" userDrawn="1">
          <p15:clr>
            <a:srgbClr val="F26B43"/>
          </p15:clr>
        </p15:guide>
        <p15:guide id="30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himmel, vann, utendørs, båt&#10;&#10;Automatisk generert beskrivelse">
            <a:extLst>
              <a:ext uri="{FF2B5EF4-FFF2-40B4-BE49-F238E27FC236}">
                <a16:creationId xmlns:a16="http://schemas.microsoft.com/office/drawing/2014/main" id="{E26F26ED-D737-95B9-DD29-A86F0933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7"/>
            <a:ext cx="12202340" cy="685219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A14A93F-D57B-BCB1-0E95-670DB239B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42" y="504297"/>
            <a:ext cx="6841829" cy="2308324"/>
          </a:xfrm>
        </p:spPr>
        <p:txBody>
          <a:bodyPr/>
          <a:lstStyle/>
          <a:p>
            <a:pPr algn="ctr"/>
            <a:r>
              <a:rPr lang="en-US" sz="4800" dirty="0"/>
              <a:t>Competence  and skill needs</a:t>
            </a:r>
            <a:br>
              <a:rPr lang="en-US" sz="4800" dirty="0"/>
            </a:br>
            <a:r>
              <a:rPr lang="en-US" sz="4800" dirty="0"/>
              <a:t>Case Norway </a:t>
            </a:r>
            <a:endParaRPr lang="nb-NO" sz="48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B6030E8-7BBC-DD0F-0FC6-562B5A4BC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45D7403-6020-28FC-E653-9AF57CCC6803}"/>
              </a:ext>
            </a:extLst>
          </p:cNvPr>
          <p:cNvSpPr txBox="1"/>
          <p:nvPr/>
        </p:nvSpPr>
        <p:spPr>
          <a:xfrm>
            <a:off x="-1180618" y="4444678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01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1CC9B2-52BF-1117-59F8-3E067E10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aways</a:t>
            </a:r>
            <a:r>
              <a:rPr lang="nb-NO" dirty="0"/>
              <a:t>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2BC7AF8-EF68-5848-AC45-96EE5B53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2E5777A-A25E-8EFB-E27B-FE3875277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48" y="2133600"/>
            <a:ext cx="8122752" cy="3500033"/>
          </a:xfrm>
        </p:spPr>
        <p:txBody>
          <a:bodyPr/>
          <a:lstStyle/>
          <a:p>
            <a:r>
              <a:rPr lang="en-US" b="1" dirty="0"/>
              <a:t>Scope</a:t>
            </a:r>
            <a:r>
              <a:rPr lang="en-US" dirty="0"/>
              <a:t>: Education system is relevant compared to the skills demanded by the industry </a:t>
            </a:r>
          </a:p>
          <a:p>
            <a:pPr lvl="1"/>
            <a:r>
              <a:rPr lang="en-US" dirty="0"/>
              <a:t>Generic fields such as engineering, technology, economics and information and computer technology,</a:t>
            </a:r>
          </a:p>
          <a:p>
            <a:pPr lvl="1"/>
            <a:r>
              <a:rPr lang="en-US" dirty="0"/>
              <a:t>Courses specifically aimed at the offshore wind industry</a:t>
            </a:r>
            <a:endParaRPr lang="nb-NO" dirty="0"/>
          </a:p>
          <a:p>
            <a:r>
              <a:rPr lang="nb-NO" b="1" dirty="0" err="1"/>
              <a:t>Scale</a:t>
            </a:r>
            <a:r>
              <a:rPr lang="nb-NO" dirty="0"/>
              <a:t>: </a:t>
            </a:r>
            <a:r>
              <a:rPr lang="en-US" dirty="0"/>
              <a:t>Significant gap, i.e. a deficit in relevant competence, as a result of too few admission to study (study places)</a:t>
            </a:r>
            <a:endParaRPr lang="nb-NO" dirty="0"/>
          </a:p>
          <a:p>
            <a:r>
              <a:rPr lang="en-US" dirty="0"/>
              <a:t>Expect a </a:t>
            </a:r>
            <a:r>
              <a:rPr lang="en-US" b="1" dirty="0"/>
              <a:t>5-fold</a:t>
            </a:r>
            <a:r>
              <a:rPr lang="en-US" dirty="0"/>
              <a:t> increase in offshore wind jobs by 2035. This is significant growth, but estimates do not differ significantly from the underlying trend. </a:t>
            </a:r>
          </a:p>
          <a:p>
            <a:r>
              <a:rPr lang="en-US" dirty="0"/>
              <a:t>Engineering and technological studies: Need to increase the number of study places by </a:t>
            </a:r>
            <a:r>
              <a:rPr lang="en-US" b="1" dirty="0"/>
              <a:t>380 annually </a:t>
            </a:r>
            <a:r>
              <a:rPr lang="en-US" dirty="0"/>
              <a:t>in the period 2024 - 2028. In 2028 there will be a need for around 1,900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163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73B118-B2E9-EAF3-CB47-FDF92EAE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Expected economic activity 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147A494-CE43-BEE0-A117-61811C39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F833D4-F88C-BB5B-447D-26B3A4C0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48" y="2133600"/>
            <a:ext cx="5475709" cy="3500033"/>
          </a:xfrm>
        </p:spPr>
        <p:txBody>
          <a:bodyPr/>
          <a:lstStyle/>
          <a:p>
            <a:r>
              <a:rPr lang="en-US" dirty="0"/>
              <a:t>Offshore wind ambitions - </a:t>
            </a:r>
            <a:r>
              <a:rPr lang="en-US" b="1" dirty="0"/>
              <a:t>30 GW</a:t>
            </a:r>
            <a:r>
              <a:rPr lang="en-US" dirty="0"/>
              <a:t> offshore wind power in Norway by 2040</a:t>
            </a:r>
          </a:p>
          <a:p>
            <a:r>
              <a:rPr lang="en-US" dirty="0"/>
              <a:t>Export ambitions - </a:t>
            </a:r>
            <a:r>
              <a:rPr lang="en-US" b="1" dirty="0"/>
              <a:t>10 percent </a:t>
            </a:r>
            <a:r>
              <a:rPr lang="en-US" dirty="0"/>
              <a:t>share of the global offshore wind market by 2030,</a:t>
            </a:r>
          </a:p>
          <a:p>
            <a:r>
              <a:rPr lang="en-US" dirty="0"/>
              <a:t>Status today: Turnover – ca </a:t>
            </a:r>
            <a:r>
              <a:rPr lang="en-US" b="1" dirty="0"/>
              <a:t>3 BN Euros 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1.5 BN Euros – in Norway </a:t>
            </a:r>
          </a:p>
          <a:p>
            <a:pPr lvl="1"/>
            <a:r>
              <a:rPr lang="en-US" dirty="0"/>
              <a:t>1.4 BN Euros – outside Norway  </a:t>
            </a:r>
          </a:p>
          <a:p>
            <a:r>
              <a:rPr lang="en-US" dirty="0"/>
              <a:t>2030 – </a:t>
            </a:r>
            <a:r>
              <a:rPr lang="en-US" b="1" dirty="0"/>
              <a:t>8.5</a:t>
            </a:r>
            <a:r>
              <a:rPr lang="en-US" dirty="0"/>
              <a:t> Bn Euros annually 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9ADEA90-C884-EBB5-8E97-D3B5821F0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657" y="1793936"/>
            <a:ext cx="3087517" cy="39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4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E9E39-B0E5-BF9B-924B-C954CF0A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836613"/>
            <a:ext cx="10427338" cy="800219"/>
          </a:xfrm>
        </p:spPr>
        <p:txBody>
          <a:bodyPr/>
          <a:lstStyle/>
          <a:p>
            <a:r>
              <a:rPr lang="en-US" dirty="0"/>
              <a:t>Expected need for employees by education level for the offshore wind industry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14EC11F-994D-3608-88B0-EC4B165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BC5783-136F-C049-FA0B-E17637CDB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48" y="2667000"/>
            <a:ext cx="4515751" cy="2966633"/>
          </a:xfrm>
        </p:spPr>
        <p:txBody>
          <a:bodyPr/>
          <a:lstStyle/>
          <a:p>
            <a:pPr marL="0" indent="0">
              <a:buNone/>
            </a:pPr>
            <a:r>
              <a:rPr lang="nb-NO" sz="1800" b="1" dirty="0" err="1"/>
              <a:t>Scale</a:t>
            </a:r>
            <a:r>
              <a:rPr lang="nb-NO" sz="1800" b="1" dirty="0"/>
              <a:t>: </a:t>
            </a:r>
          </a:p>
          <a:p>
            <a:r>
              <a:rPr lang="nb-NO" dirty="0" err="1"/>
              <a:t>Today</a:t>
            </a:r>
            <a:r>
              <a:rPr lang="nb-NO" dirty="0"/>
              <a:t>: 4300 (FTE)  in offshore </a:t>
            </a:r>
            <a:r>
              <a:rPr lang="nb-NO" dirty="0" err="1"/>
              <a:t>wind</a:t>
            </a:r>
            <a:endParaRPr lang="nb-NO" dirty="0"/>
          </a:p>
          <a:p>
            <a:r>
              <a:rPr lang="nb-NO" dirty="0"/>
              <a:t>2030: 16 000 (FTE)</a:t>
            </a:r>
          </a:p>
          <a:p>
            <a:r>
              <a:rPr lang="nb-NO" b="1" dirty="0"/>
              <a:t>2035: 25 000 (FTE)</a:t>
            </a:r>
          </a:p>
          <a:p>
            <a:r>
              <a:rPr lang="nb-NO" dirty="0"/>
              <a:t>2050: 100 000 (FTE)????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40DA75DC-D105-2A5C-1198-49F30459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899" y="2667000"/>
            <a:ext cx="5586451" cy="233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5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B8A8C4A-AA77-AE4D-9D8D-F05419210A0F}"/>
              </a:ext>
            </a:extLst>
          </p:cNvPr>
          <p:cNvSpPr txBox="1"/>
          <p:nvPr/>
        </p:nvSpPr>
        <p:spPr>
          <a:xfrm>
            <a:off x="244929" y="6248172"/>
            <a:ext cx="1420585" cy="438551"/>
          </a:xfrm>
          <a:prstGeom prst="rect">
            <a:avLst/>
          </a:prstGeom>
          <a:solidFill>
            <a:srgbClr val="00205B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CCA4D3D-F930-CE4D-B9B7-A6A0EBFE3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14" y="5314950"/>
            <a:ext cx="2743200" cy="1543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18850-33AF-A52A-6FA6-8FB070889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59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E246D5C-625E-DB36-83E7-B8859D990A4D}"/>
              </a:ext>
            </a:extLst>
          </p:cNvPr>
          <p:cNvSpPr/>
          <p:nvPr/>
        </p:nvSpPr>
        <p:spPr>
          <a:xfrm rot="2201640">
            <a:off x="10444599" y="2524218"/>
            <a:ext cx="61691" cy="168246"/>
          </a:xfrm>
          <a:prstGeom prst="rect">
            <a:avLst/>
          </a:prstGeom>
          <a:solidFill>
            <a:srgbClr val="001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05833E0-DA36-62EB-834C-15C7E77739DB}"/>
              </a:ext>
            </a:extLst>
          </p:cNvPr>
          <p:cNvSpPr txBox="1">
            <a:spLocks/>
          </p:cNvSpPr>
          <p:nvPr/>
        </p:nvSpPr>
        <p:spPr>
          <a:xfrm>
            <a:off x="558000" y="528861"/>
            <a:ext cx="9580787" cy="584775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GB" sz="3200" dirty="0">
                <a:latin typeface="Norway Sans Display-2018-01-12" charset="0"/>
                <a:ea typeface="Norway Sans Display-2018-01-12" charset="0"/>
                <a:cs typeface="Norway Sans Display-2018-01-12" charset="0"/>
              </a:rPr>
              <a:t>Supply chain 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1094F-1FE6-5EEE-F698-AC5326EA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542" y="2614188"/>
            <a:ext cx="987723" cy="1162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63E0A-7C07-CFAD-511A-FB0E49095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748" y="1403349"/>
            <a:ext cx="527050" cy="512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9D50C-A6A2-8BB8-4072-454B17DC7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001" y="3584751"/>
            <a:ext cx="496846" cy="5260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1FBEBF2-00B4-086D-E6E2-F5114B7B2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696" y="4663440"/>
            <a:ext cx="457200" cy="457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B9BE00-7010-63C4-6079-B604142DC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802" y="2914153"/>
            <a:ext cx="457200" cy="45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029179-AAF5-AC8F-CA29-6C2507999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975" y="1075800"/>
            <a:ext cx="469900" cy="444500"/>
          </a:xfrm>
          <a:prstGeom prst="rect">
            <a:avLst/>
          </a:prstGeom>
        </p:spPr>
      </p:pic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C5529451-E721-3BD4-7A6E-8148B6D2E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4813" y="6272472"/>
            <a:ext cx="1143031" cy="400061"/>
          </a:xfrm>
          <a:prstGeom prst="rect">
            <a:avLst/>
          </a:prstGeom>
        </p:spPr>
      </p:pic>
      <p:graphicFrame>
        <p:nvGraphicFramePr>
          <p:cNvPr id="14" name="Tabell 20">
            <a:extLst>
              <a:ext uri="{FF2B5EF4-FFF2-40B4-BE49-F238E27FC236}">
                <a16:creationId xmlns:a16="http://schemas.microsoft.com/office/drawing/2014/main" id="{A2BDCBBD-6AC0-BEAF-D4F0-E7FD27197D2E}"/>
              </a:ext>
            </a:extLst>
          </p:cNvPr>
          <p:cNvGraphicFramePr>
            <a:graphicFrameLocks noGrp="1"/>
          </p:cNvGraphicFramePr>
          <p:nvPr/>
        </p:nvGraphicFramePr>
        <p:xfrm>
          <a:off x="561654" y="1330072"/>
          <a:ext cx="9719997" cy="4713339"/>
        </p:xfrm>
        <a:graphic>
          <a:graphicData uri="http://schemas.openxmlformats.org/drawingml/2006/table">
            <a:tbl>
              <a:tblPr firstRow="1" bandRow="1" bandCol="1">
                <a:tableStyleId>{2D5ABB26-0587-4C30-8999-92F81FD0307C}</a:tableStyleId>
              </a:tblPr>
              <a:tblGrid>
                <a:gridCol w="1388571">
                  <a:extLst>
                    <a:ext uri="{9D8B030D-6E8A-4147-A177-3AD203B41FA5}">
                      <a16:colId xmlns:a16="http://schemas.microsoft.com/office/drawing/2014/main" val="927025270"/>
                    </a:ext>
                  </a:extLst>
                </a:gridCol>
                <a:gridCol w="1388571">
                  <a:extLst>
                    <a:ext uri="{9D8B030D-6E8A-4147-A177-3AD203B41FA5}">
                      <a16:colId xmlns:a16="http://schemas.microsoft.com/office/drawing/2014/main" val="55439361"/>
                    </a:ext>
                  </a:extLst>
                </a:gridCol>
                <a:gridCol w="1388571">
                  <a:extLst>
                    <a:ext uri="{9D8B030D-6E8A-4147-A177-3AD203B41FA5}">
                      <a16:colId xmlns:a16="http://schemas.microsoft.com/office/drawing/2014/main" val="2474328109"/>
                    </a:ext>
                  </a:extLst>
                </a:gridCol>
                <a:gridCol w="1388571">
                  <a:extLst>
                    <a:ext uri="{9D8B030D-6E8A-4147-A177-3AD203B41FA5}">
                      <a16:colId xmlns:a16="http://schemas.microsoft.com/office/drawing/2014/main" val="3081939568"/>
                    </a:ext>
                  </a:extLst>
                </a:gridCol>
                <a:gridCol w="1388571">
                  <a:extLst>
                    <a:ext uri="{9D8B030D-6E8A-4147-A177-3AD203B41FA5}">
                      <a16:colId xmlns:a16="http://schemas.microsoft.com/office/drawing/2014/main" val="4012309966"/>
                    </a:ext>
                  </a:extLst>
                </a:gridCol>
                <a:gridCol w="1388571">
                  <a:extLst>
                    <a:ext uri="{9D8B030D-6E8A-4147-A177-3AD203B41FA5}">
                      <a16:colId xmlns:a16="http://schemas.microsoft.com/office/drawing/2014/main" val="1920755814"/>
                    </a:ext>
                  </a:extLst>
                </a:gridCol>
                <a:gridCol w="1388571">
                  <a:extLst>
                    <a:ext uri="{9D8B030D-6E8A-4147-A177-3AD203B41FA5}">
                      <a16:colId xmlns:a16="http://schemas.microsoft.com/office/drawing/2014/main" val="3969760766"/>
                    </a:ext>
                  </a:extLst>
                </a:gridCol>
              </a:tblGrid>
              <a:tr h="351913">
                <a:tc gridSpan="7">
                  <a:txBody>
                    <a:bodyPr/>
                    <a:lstStyle/>
                    <a:p>
                      <a:pPr algn="ctr"/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Offshore Wind Developers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6C8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51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2522">
                        <a:alpha val="8431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18294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F5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EPCI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F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F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942701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Development &amp; </a:t>
                      </a:r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engineering</a:t>
                      </a:r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9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Turbine</a:t>
                      </a:r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supply</a:t>
                      </a:r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Balance </a:t>
                      </a:r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plant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6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Installation &amp; </a:t>
                      </a:r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commissioning</a:t>
                      </a:r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Operation</a:t>
                      </a:r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maintenance</a:t>
                      </a:r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5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Life time </a:t>
                      </a:r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extension</a:t>
                      </a:r>
                      <a:r>
                        <a:rPr lang="nb-NO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decommissioning</a:t>
                      </a:r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Ecosystem</a:t>
                      </a:r>
                      <a:endParaRPr lang="nb-NO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2522">
                        <a:alpha val="8431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469128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Site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investigation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and surveys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D0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Marshalling yards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Turbine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foundations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Turbine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Maintenance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services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Life time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extension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8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Law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7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351349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Design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engineering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D0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Turbine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logistics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Assembly yards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Foundation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Inspection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services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Decommissioning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8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Finance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7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029932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Project management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D0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Drive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chain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Electrical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cables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Offshore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onshore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cable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Vessels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Marketing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7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76440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Consenting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development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services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D0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Power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conversions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supplies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to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turbine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Electrical systems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Offshore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onshore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substation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 &amp; M ports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Digitalisation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and systems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7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14918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endParaRPr lang="nb-NO" sz="900" i="0" strike="sngStrike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HVAC/HVDC/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Substations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Installation port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Training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certification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Universities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research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institutions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7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960084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endParaRPr lang="nb-NO" sz="900" i="0" strike="sngStrike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Secondary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steel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Installation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logistics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Monitoring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Government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other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public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institutions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7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415739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endParaRPr lang="nb-NO" sz="900" i="0" strike="sngStrike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Mooring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Commissioning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043122"/>
                  </a:ext>
                </a:extLst>
              </a:tr>
              <a:tr h="351913">
                <a:tc>
                  <a:txBody>
                    <a:bodyPr/>
                    <a:lstStyle/>
                    <a:p>
                      <a:pPr algn="ctr"/>
                      <a:endParaRPr lang="nb-NO" sz="900" i="0" strike="sngStrike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Equipment for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foundation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transition</a:t>
                      </a:r>
                      <a:r>
                        <a:rPr lang="nb-NO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piece</a:t>
                      </a:r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A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0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9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1F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15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017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A0F918-C4D9-7078-C455-15A707F8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836613"/>
            <a:ext cx="10427338" cy="800219"/>
          </a:xfrm>
        </p:spPr>
        <p:txBody>
          <a:bodyPr/>
          <a:lstStyle/>
          <a:p>
            <a:r>
              <a:rPr lang="en-US" dirty="0"/>
              <a:t>Scope: Expected need for employees by education level for the offshore wind industry, today and in 2035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BAC0A56-C97D-CCDB-53EF-A501C13B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5DCD8B7-25C2-FB57-5E87-897D4D686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810" y="2253344"/>
            <a:ext cx="7810380" cy="3612208"/>
          </a:xfrm>
        </p:spPr>
      </p:pic>
    </p:spTree>
    <p:extLst>
      <p:ext uri="{BB962C8B-B14F-4D97-AF65-F5344CB8AC3E}">
        <p14:creationId xmlns:p14="http://schemas.microsoft.com/office/powerpoint/2010/main" val="1940174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54F02B-861E-EA80-D3C4-110B703D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836613"/>
            <a:ext cx="10427338" cy="400110"/>
          </a:xfrm>
        </p:spPr>
        <p:txBody>
          <a:bodyPr/>
          <a:lstStyle/>
          <a:p>
            <a:r>
              <a:rPr lang="nb-NO" dirty="0"/>
              <a:t>Breakdown: </a:t>
            </a:r>
            <a:r>
              <a:rPr lang="nb-NO" dirty="0" err="1"/>
              <a:t>Education</a:t>
            </a:r>
            <a:r>
              <a:rPr lang="nb-NO" dirty="0"/>
              <a:t> </a:t>
            </a:r>
            <a:r>
              <a:rPr lang="nb-NO" dirty="0" err="1"/>
              <a:t>levels</a:t>
            </a:r>
            <a:r>
              <a:rPr lang="nb-NO" dirty="0"/>
              <a:t> - </a:t>
            </a:r>
            <a:r>
              <a:rPr lang="nb-NO" dirty="0" err="1"/>
              <a:t>supply</a:t>
            </a:r>
            <a:r>
              <a:rPr lang="nb-NO" dirty="0"/>
              <a:t> </a:t>
            </a:r>
            <a:r>
              <a:rPr lang="nb-NO" dirty="0" err="1"/>
              <a:t>chain</a:t>
            </a:r>
            <a:r>
              <a:rPr lang="nb-NO" dirty="0"/>
              <a:t> </a:t>
            </a:r>
            <a:r>
              <a:rPr lang="nb-NO" dirty="0" err="1"/>
              <a:t>differences</a:t>
            </a:r>
            <a:r>
              <a:rPr lang="nb-NO" dirty="0"/>
              <a:t>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B48F0B2-F0CF-2B17-F73B-3D8B16BD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7</a:t>
            </a:fld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1D36E2F-7C8E-CB72-1FD1-CF327075B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969" y="2258593"/>
            <a:ext cx="7669327" cy="3499949"/>
          </a:xfrm>
        </p:spPr>
      </p:pic>
    </p:spTree>
    <p:extLst>
      <p:ext uri="{BB962C8B-B14F-4D97-AF65-F5344CB8AC3E}">
        <p14:creationId xmlns:p14="http://schemas.microsoft.com/office/powerpoint/2010/main" val="816613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A734105-E4C4-1536-E651-0C9CDED2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A3FEF8-C8A2-11BA-ECD6-36B35266D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2000" dirty="0" err="1"/>
              <a:t>Higher</a:t>
            </a:r>
            <a:r>
              <a:rPr lang="nb-NO" sz="2000" dirty="0"/>
              <a:t> </a:t>
            </a:r>
            <a:r>
              <a:rPr lang="nb-NO" sz="2000" dirty="0" err="1"/>
              <a:t>Education</a:t>
            </a:r>
            <a:r>
              <a:rPr lang="nb-NO" sz="2000" dirty="0"/>
              <a:t> </a:t>
            </a:r>
          </a:p>
          <a:p>
            <a:endParaRPr lang="nb-NO" sz="20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256F911-5F3C-3A3D-E6F6-0096D62062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2960914"/>
            <a:ext cx="3304759" cy="3060473"/>
          </a:xfrm>
        </p:spPr>
        <p:txBody>
          <a:bodyPr/>
          <a:lstStyle/>
          <a:p>
            <a:r>
              <a:rPr lang="nb-NO" sz="1600" b="1" dirty="0"/>
              <a:t>Engineering  -		40</a:t>
            </a:r>
          </a:p>
          <a:p>
            <a:r>
              <a:rPr lang="en-GB" sz="1600" b="1" dirty="0"/>
              <a:t>Economical  - 		19 </a:t>
            </a:r>
          </a:p>
          <a:p>
            <a:r>
              <a:rPr lang="en-GB" sz="1600" b="1" dirty="0"/>
              <a:t>ICT - 			17 </a:t>
            </a:r>
          </a:p>
          <a:p>
            <a:r>
              <a:rPr lang="en-GB" sz="1600" b="1" dirty="0"/>
              <a:t>Juridical - 		16</a:t>
            </a:r>
          </a:p>
          <a:p>
            <a:r>
              <a:rPr lang="en-GB" sz="1600" b="1" dirty="0"/>
              <a:t>Environmental etc - </a:t>
            </a:r>
            <a:r>
              <a:rPr lang="nb-NO" sz="1600" b="1" dirty="0"/>
              <a:t>	  7</a:t>
            </a:r>
          </a:p>
          <a:p>
            <a:r>
              <a:rPr lang="nb-NO" dirty="0"/>
              <a:t> 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0D5675-A9B3-1AF1-953E-DDBC4CB180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b-NO" sz="1800" dirty="0" err="1"/>
              <a:t>Vocational</a:t>
            </a:r>
            <a:r>
              <a:rPr lang="nb-NO" sz="1800" dirty="0"/>
              <a:t> </a:t>
            </a:r>
            <a:r>
              <a:rPr lang="nb-NO" sz="1800" dirty="0" err="1"/>
              <a:t>level</a:t>
            </a:r>
            <a:r>
              <a:rPr lang="nb-NO" sz="1800" dirty="0"/>
              <a:t>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C4A80B8-D8B3-641B-FEB3-D68CF0F57A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91513" y="2960914"/>
            <a:ext cx="3579150" cy="3060474"/>
          </a:xfrm>
        </p:spPr>
        <p:txBody>
          <a:bodyPr/>
          <a:lstStyle/>
          <a:p>
            <a:r>
              <a:rPr lang="en-GB" sz="1600" b="1" dirty="0"/>
              <a:t>Technological and industrial  30</a:t>
            </a:r>
          </a:p>
          <a:p>
            <a:r>
              <a:rPr lang="en-GB" sz="1600" b="1" dirty="0"/>
              <a:t>Electro 			      38</a:t>
            </a:r>
          </a:p>
          <a:p>
            <a:r>
              <a:rPr lang="en-GB" sz="1600" b="1" dirty="0"/>
              <a:t>Construction	                      11</a:t>
            </a:r>
          </a:p>
          <a:p>
            <a:r>
              <a:rPr lang="en-GB" sz="1600" b="1" dirty="0"/>
              <a:t>ICT 		                      21</a:t>
            </a:r>
            <a:endParaRPr lang="nb-NO" sz="1600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7E3DBFC-BDD7-61A4-61B9-22FF47AF43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b-NO" sz="1800" dirty="0" err="1"/>
              <a:t>Higher</a:t>
            </a:r>
            <a:r>
              <a:rPr lang="nb-NO" sz="1800" dirty="0"/>
              <a:t> </a:t>
            </a:r>
            <a:r>
              <a:rPr lang="nb-NO" sz="1800" dirty="0" err="1"/>
              <a:t>vocational</a:t>
            </a:r>
            <a:r>
              <a:rPr lang="nb-NO" sz="1800" dirty="0"/>
              <a:t> </a:t>
            </a:r>
            <a:r>
              <a:rPr lang="nb-NO" sz="1800" dirty="0" err="1"/>
              <a:t>level</a:t>
            </a:r>
            <a:r>
              <a:rPr lang="nb-NO" sz="1800" dirty="0"/>
              <a:t>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274F306-7356-355E-A486-44B541B8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43620" y="2960914"/>
            <a:ext cx="3579151" cy="3060473"/>
          </a:xfrm>
        </p:spPr>
        <p:txBody>
          <a:bodyPr/>
          <a:lstStyle/>
          <a:p>
            <a:r>
              <a:rPr lang="en-GB" sz="1600" b="1" dirty="0"/>
              <a:t>Technological and industrial   37</a:t>
            </a:r>
          </a:p>
          <a:p>
            <a:r>
              <a:rPr lang="en-GB" sz="1600" b="1" dirty="0"/>
              <a:t>Electro 			      17</a:t>
            </a:r>
          </a:p>
          <a:p>
            <a:r>
              <a:rPr lang="en-GB" sz="1600" b="1" dirty="0"/>
              <a:t>Construction	                      19</a:t>
            </a:r>
          </a:p>
          <a:p>
            <a:r>
              <a:rPr lang="en-GB" sz="1600" b="1" dirty="0"/>
              <a:t>ICT 	                                      14 </a:t>
            </a:r>
          </a:p>
          <a:p>
            <a:r>
              <a:rPr lang="nb-NO" dirty="0"/>
              <a:t> </a:t>
            </a:r>
          </a:p>
          <a:p>
            <a:endParaRPr lang="nb-NO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DB1ACCC0-1F16-67A7-FDE6-93D7449A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Breakdown: </a:t>
            </a:r>
            <a:r>
              <a:rPr lang="nb-NO" dirty="0" err="1"/>
              <a:t>Education</a:t>
            </a:r>
            <a:r>
              <a:rPr lang="nb-NO" dirty="0"/>
              <a:t> </a:t>
            </a:r>
            <a:r>
              <a:rPr lang="nb-NO" dirty="0" err="1"/>
              <a:t>levels</a:t>
            </a:r>
            <a:r>
              <a:rPr lang="nb-NO" dirty="0"/>
              <a:t> - types</a:t>
            </a:r>
          </a:p>
        </p:txBody>
      </p:sp>
    </p:spTree>
    <p:extLst>
      <p:ext uri="{BB962C8B-B14F-4D97-AF65-F5344CB8AC3E}">
        <p14:creationId xmlns:p14="http://schemas.microsoft.com/office/powerpoint/2010/main" val="311570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22B22F7B-2F82-E8C6-0C88-BE310F9D5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63" y="2692400"/>
            <a:ext cx="5499852" cy="2244404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C766C32D-9328-754A-744A-71D51C72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836613"/>
            <a:ext cx="4400197" cy="800219"/>
          </a:xfrm>
        </p:spPr>
        <p:txBody>
          <a:bodyPr/>
          <a:lstStyle/>
          <a:p>
            <a:r>
              <a:rPr lang="nb-NO" dirty="0"/>
              <a:t>Gap in </a:t>
            </a:r>
            <a:r>
              <a:rPr lang="nb-NO" dirty="0" err="1"/>
              <a:t>supply</a:t>
            </a:r>
            <a:r>
              <a:rPr lang="nb-NO" dirty="0"/>
              <a:t> for </a:t>
            </a:r>
            <a:r>
              <a:rPr lang="nb-NO" dirty="0" err="1"/>
              <a:t>admission</a:t>
            </a:r>
            <a:r>
              <a:rPr lang="nb-NO" dirty="0"/>
              <a:t> 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13ABA460-F186-5708-07AA-BFBE7ED9481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259171" y="2779806"/>
            <a:ext cx="5510554" cy="2331810"/>
          </a:xfr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566D0E-2357-8442-A1B9-0E7351A281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9</a:t>
            </a:fld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71C92AE-5ECA-C734-6493-C6539DED4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4364" y="847727"/>
            <a:ext cx="4436772" cy="400109"/>
          </a:xfrm>
        </p:spPr>
        <p:txBody>
          <a:bodyPr/>
          <a:lstStyle/>
          <a:p>
            <a:r>
              <a:rPr lang="nb-NO" dirty="0"/>
              <a:t>Gap in </a:t>
            </a:r>
            <a:r>
              <a:rPr lang="nb-NO" dirty="0" err="1"/>
              <a:t>demand</a:t>
            </a:r>
            <a:r>
              <a:rPr lang="nb-NO" dirty="0"/>
              <a:t> for </a:t>
            </a:r>
            <a:r>
              <a:rPr lang="nb-NO" dirty="0" err="1"/>
              <a:t>admission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1619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shore Wind">
      <a:dk1>
        <a:srgbClr val="000000"/>
      </a:dk1>
      <a:lt1>
        <a:srgbClr val="FFFFFF"/>
      </a:lt1>
      <a:dk2>
        <a:srgbClr val="C8102E"/>
      </a:dk2>
      <a:lt2>
        <a:srgbClr val="F6F6F6"/>
      </a:lt2>
      <a:accent1>
        <a:srgbClr val="C8102E"/>
      </a:accent1>
      <a:accent2>
        <a:srgbClr val="004DE8"/>
      </a:accent2>
      <a:accent3>
        <a:srgbClr val="005505"/>
      </a:accent3>
      <a:accent4>
        <a:srgbClr val="FF0031"/>
      </a:accent4>
      <a:accent5>
        <a:srgbClr val="00205B"/>
      </a:accent5>
      <a:accent6>
        <a:srgbClr val="868686"/>
      </a:accent6>
      <a:hlink>
        <a:srgbClr val="0563C1"/>
      </a:hlink>
      <a:folHlink>
        <a:srgbClr val="954F72"/>
      </a:folHlink>
    </a:clrScheme>
    <a:fontScheme name="Brand Norway">
      <a:majorFont>
        <a:latin typeface="Norway Sans Display"/>
        <a:ea typeface=""/>
        <a:cs typeface=""/>
      </a:majorFont>
      <a:minorFont>
        <a:latin typeface="Norway Sans Tex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2F17139C-63A8-0C47-8E41-BBCCB28E4C63}" vid="{3364FE20-F22E-EA44-9D03-1374DDAB1A3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4bfa6b-c697-4179-b83f-0bb428a1f199">
      <Terms xmlns="http://schemas.microsoft.com/office/infopath/2007/PartnerControls"/>
    </lcf76f155ced4ddcb4097134ff3c332f>
    <TaxCatchAll xmlns="77303d7e-cff4-4103-ace0-c39b06ed541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383BF6C236A240A8FEA352CB5EC498" ma:contentTypeVersion="14" ma:contentTypeDescription="Opprett et nytt dokument." ma:contentTypeScope="" ma:versionID="927c2a303d63ecdf57c2ef6db60f7a9a">
  <xsd:schema xmlns:xsd="http://www.w3.org/2001/XMLSchema" xmlns:xs="http://www.w3.org/2001/XMLSchema" xmlns:p="http://schemas.microsoft.com/office/2006/metadata/properties" xmlns:ns2="f64bfa6b-c697-4179-b83f-0bb428a1f199" xmlns:ns3="77303d7e-cff4-4103-ace0-c39b06ed5414" targetNamespace="http://schemas.microsoft.com/office/2006/metadata/properties" ma:root="true" ma:fieldsID="605df17b1d8e4b7c3b3856c96493a892" ns2:_="" ns3:_="">
    <xsd:import namespace="f64bfa6b-c697-4179-b83f-0bb428a1f199"/>
    <xsd:import namespace="77303d7e-cff4-4103-ace0-c39b06ed54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bfa6b-c697-4179-b83f-0bb428a1f1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cb22ea39-c0bb-438d-9ac2-a58a6886e9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03d7e-cff4-4103-ace0-c39b06ed54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8b9c937-2edf-434c-8ded-0505acad2410}" ma:internalName="TaxCatchAll" ma:showField="CatchAllData" ma:web="77303d7e-cff4-4103-ace0-c39b06ed54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51420C-B059-487D-A424-82320E9F59C1}">
  <ds:schemaRefs>
    <ds:schemaRef ds:uri="77303d7e-cff4-4103-ace0-c39b06ed5414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f64bfa6b-c697-4179-b83f-0bb428a1f199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085CD4-8CFC-4514-8ECF-08B6E2DF5A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581521-3B0E-461D-8398-6E2A4FF6F2C8}">
  <ds:schemaRefs>
    <ds:schemaRef ds:uri="77303d7e-cff4-4103-ace0-c39b06ed5414"/>
    <ds:schemaRef ds:uri="f64bfa6b-c697-4179-b83f-0bb428a1f1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1853</TotalTime>
  <Words>544</Words>
  <Application>Microsoft Office PowerPoint</Application>
  <PresentationFormat>Widescreen</PresentationFormat>
  <Paragraphs>104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Norway Sans Display</vt:lpstr>
      <vt:lpstr>Norway Sans Text</vt:lpstr>
      <vt:lpstr>Calibri</vt:lpstr>
      <vt:lpstr>Arial</vt:lpstr>
      <vt:lpstr>Norway Sans Display Fine</vt:lpstr>
      <vt:lpstr>Norway Sans Display-2018-01-12</vt:lpstr>
      <vt:lpstr>Norway Sans Display Superfine</vt:lpstr>
      <vt:lpstr>Office-tema</vt:lpstr>
      <vt:lpstr>Competence  and skill needs Case Norway </vt:lpstr>
      <vt:lpstr>Expected economic activity  </vt:lpstr>
      <vt:lpstr>Expected need for employees by education level for the offshore wind industry</vt:lpstr>
      <vt:lpstr>PowerPoint Presentation</vt:lpstr>
      <vt:lpstr>PowerPoint Presentation</vt:lpstr>
      <vt:lpstr>Scope: Expected need for employees by education level for the offshore wind industry, today and in 2035</vt:lpstr>
      <vt:lpstr>Breakdown: Education levels - supply chain differences </vt:lpstr>
      <vt:lpstr>Breakdown: Education levels - types</vt:lpstr>
      <vt:lpstr>Gap in supply for admission </vt:lpstr>
      <vt:lpstr>Some take aways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/ heading here</dc:title>
  <dc:creator>Arne Vatnoy</dc:creator>
  <cp:lastModifiedBy>Info ELETAEN</cp:lastModifiedBy>
  <cp:revision>27</cp:revision>
  <cp:lastPrinted>2019-01-25T16:46:47Z</cp:lastPrinted>
  <dcterms:created xsi:type="dcterms:W3CDTF">2022-08-01T09:55:47Z</dcterms:created>
  <dcterms:modified xsi:type="dcterms:W3CDTF">2023-11-30T08:24:27Z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800.000000000000</vt:lpwstr>
  </property>
  <property fmtid="{D5CDD505-2E9C-101B-9397-08002B2CF9AE}" pid="3" name="ContentTypeId">
    <vt:lpwstr>0x01010015383BF6C236A240A8FEA352CB5EC498</vt:lpwstr>
  </property>
  <property fmtid="{D5CDD505-2E9C-101B-9397-08002B2CF9AE}" pid="4" name="MediaServiceImageTags">
    <vt:lpwstr/>
  </property>
</Properties>
</file>