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6471B-D18D-47C6-8CA5-F1D5BB72F4C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4BCBB-49F0-4EFE-9BC9-0804CBB67C3F}">
      <dgm:prSet/>
      <dgm:spPr/>
      <dgm:t>
        <a:bodyPr/>
        <a:lstStyle/>
        <a:p>
          <a:r>
            <a:rPr lang="en-US" b="1"/>
            <a:t>Objectives</a:t>
          </a:r>
          <a:r>
            <a:rPr lang="en-US"/>
            <a:t>:</a:t>
          </a:r>
        </a:p>
      </dgm:t>
    </dgm:pt>
    <dgm:pt modelId="{D1461B2F-CEAE-43D1-8621-9230983F6016}" type="parTrans" cxnId="{BABBDB9A-001C-4435-A78D-BEBF693B5CFE}">
      <dgm:prSet/>
      <dgm:spPr/>
      <dgm:t>
        <a:bodyPr/>
        <a:lstStyle/>
        <a:p>
          <a:endParaRPr lang="en-US"/>
        </a:p>
      </dgm:t>
    </dgm:pt>
    <dgm:pt modelId="{99F3FC7A-A65A-40AE-B4D1-2B94378381DB}" type="sibTrans" cxnId="{BABBDB9A-001C-4435-A78D-BEBF693B5CFE}">
      <dgm:prSet/>
      <dgm:spPr/>
      <dgm:t>
        <a:bodyPr/>
        <a:lstStyle/>
        <a:p>
          <a:endParaRPr lang="en-US"/>
        </a:p>
      </dgm:t>
    </dgm:pt>
    <dgm:pt modelId="{F48DB527-BA48-40A0-893F-AEAEFEE04DF8}">
      <dgm:prSet/>
      <dgm:spPr/>
      <dgm:t>
        <a:bodyPr/>
        <a:lstStyle/>
        <a:p>
          <a:r>
            <a:rPr lang="en-US" dirty="0"/>
            <a:t>Concept selection, including floater: From 5 concepts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2 concepts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1</a:t>
          </a:r>
        </a:p>
      </dgm:t>
    </dgm:pt>
    <dgm:pt modelId="{565D65C4-884A-499D-8E5D-411E5D7EC2CF}" type="parTrans" cxnId="{0B6B661B-9C8C-47C3-A416-066BAF3F0B26}">
      <dgm:prSet/>
      <dgm:spPr/>
      <dgm:t>
        <a:bodyPr/>
        <a:lstStyle/>
        <a:p>
          <a:endParaRPr lang="en-US"/>
        </a:p>
      </dgm:t>
    </dgm:pt>
    <dgm:pt modelId="{A38C50C7-F77D-4604-95B9-1ECE73491DDB}" type="sibTrans" cxnId="{0B6B661B-9C8C-47C3-A416-066BAF3F0B26}">
      <dgm:prSet/>
      <dgm:spPr/>
      <dgm:t>
        <a:bodyPr/>
        <a:lstStyle/>
        <a:p>
          <a:endParaRPr lang="en-US"/>
        </a:p>
      </dgm:t>
    </dgm:pt>
    <dgm:pt modelId="{E8D6AFCE-0D08-4C71-806A-8C4C19754E3F}">
      <dgm:prSet/>
      <dgm:spPr/>
      <dgm:t>
        <a:bodyPr/>
        <a:lstStyle/>
        <a:p>
          <a:r>
            <a:rPr lang="en-US" dirty="0"/>
            <a:t>Design basis development for integrating </a:t>
          </a:r>
          <a:r>
            <a:rPr lang="en-US" dirty="0" err="1"/>
            <a:t>BlueWind</a:t>
          </a:r>
          <a:r>
            <a:rPr lang="en-US" dirty="0"/>
            <a:t> into existing power plants</a:t>
          </a:r>
        </a:p>
      </dgm:t>
    </dgm:pt>
    <dgm:pt modelId="{B0E859AF-7D75-4435-A895-EA3C424EE416}" type="parTrans" cxnId="{C3DA03EE-5485-4CEE-85F9-96509EA8587B}">
      <dgm:prSet/>
      <dgm:spPr/>
      <dgm:t>
        <a:bodyPr/>
        <a:lstStyle/>
        <a:p>
          <a:endParaRPr lang="en-US"/>
        </a:p>
      </dgm:t>
    </dgm:pt>
    <dgm:pt modelId="{D6CA0149-50B2-4A33-80E1-D64B79DBAE63}" type="sibTrans" cxnId="{C3DA03EE-5485-4CEE-85F9-96509EA8587B}">
      <dgm:prSet/>
      <dgm:spPr/>
      <dgm:t>
        <a:bodyPr/>
        <a:lstStyle/>
        <a:p>
          <a:endParaRPr lang="en-US"/>
        </a:p>
      </dgm:t>
    </dgm:pt>
    <dgm:pt modelId="{8C2D001E-022B-48BC-B19A-3C451F804C5B}">
      <dgm:prSet/>
      <dgm:spPr/>
      <dgm:t>
        <a:bodyPr/>
        <a:lstStyle/>
        <a:p>
          <a:r>
            <a:rPr lang="en-US" dirty="0"/>
            <a:t>Dynamic and Transient analysis plus short circuit calculation of the best 2 concepts</a:t>
          </a:r>
        </a:p>
      </dgm:t>
    </dgm:pt>
    <dgm:pt modelId="{2BD5DC0D-54FC-40A3-8FEE-6924A7007F86}" type="parTrans" cxnId="{F47DDC32-FBBC-4879-BB81-FF674C47E788}">
      <dgm:prSet/>
      <dgm:spPr/>
      <dgm:t>
        <a:bodyPr/>
        <a:lstStyle/>
        <a:p>
          <a:endParaRPr lang="en-US"/>
        </a:p>
      </dgm:t>
    </dgm:pt>
    <dgm:pt modelId="{53D89599-96CA-4EA0-B8AF-3187A7EA8D96}" type="sibTrans" cxnId="{F47DDC32-FBBC-4879-BB81-FF674C47E788}">
      <dgm:prSet/>
      <dgm:spPr/>
      <dgm:t>
        <a:bodyPr/>
        <a:lstStyle/>
        <a:p>
          <a:endParaRPr lang="en-US"/>
        </a:p>
      </dgm:t>
    </dgm:pt>
    <dgm:pt modelId="{791F589D-9AB2-4211-9E63-74A1B2DFA123}">
      <dgm:prSet/>
      <dgm:spPr/>
      <dgm:t>
        <a:bodyPr/>
        <a:lstStyle/>
        <a:p>
          <a:r>
            <a:rPr lang="en-US" dirty="0"/>
            <a:t>Emissions reduction calculation in percentage and in CAD (Canada has CO2-taxes)</a:t>
          </a:r>
        </a:p>
      </dgm:t>
    </dgm:pt>
    <dgm:pt modelId="{8AC7932F-41D0-424D-962D-E241207F8093}" type="parTrans" cxnId="{842FB931-F023-4B04-A882-93CAB969F242}">
      <dgm:prSet/>
      <dgm:spPr/>
      <dgm:t>
        <a:bodyPr/>
        <a:lstStyle/>
        <a:p>
          <a:endParaRPr lang="en-US"/>
        </a:p>
      </dgm:t>
    </dgm:pt>
    <dgm:pt modelId="{556796B2-4907-4917-8F62-8763136E1D4B}" type="sibTrans" cxnId="{842FB931-F023-4B04-A882-93CAB969F242}">
      <dgm:prSet/>
      <dgm:spPr/>
      <dgm:t>
        <a:bodyPr/>
        <a:lstStyle/>
        <a:p>
          <a:endParaRPr lang="en-US"/>
        </a:p>
      </dgm:t>
    </dgm:pt>
    <dgm:pt modelId="{5FA3819E-97D7-4A07-9418-6C8D462A41A6}">
      <dgm:prSet/>
      <dgm:spPr/>
      <dgm:t>
        <a:bodyPr/>
        <a:lstStyle/>
        <a:p>
          <a:r>
            <a:rPr lang="en-US" dirty="0" err="1"/>
            <a:t>OPeX</a:t>
          </a:r>
          <a:r>
            <a:rPr lang="en-US" dirty="0"/>
            <a:t> reduction – maintenance saving, fuel saving</a:t>
          </a:r>
        </a:p>
      </dgm:t>
    </dgm:pt>
    <dgm:pt modelId="{E34715F4-F581-4029-A774-A26A15CBFA43}" type="parTrans" cxnId="{B945292D-26D7-4F20-A241-FB530B034B53}">
      <dgm:prSet/>
      <dgm:spPr/>
      <dgm:t>
        <a:bodyPr/>
        <a:lstStyle/>
        <a:p>
          <a:endParaRPr lang="en-US"/>
        </a:p>
      </dgm:t>
    </dgm:pt>
    <dgm:pt modelId="{42253684-D0F4-4A55-8C30-6439E9E3D50E}" type="sibTrans" cxnId="{B945292D-26D7-4F20-A241-FB530B034B53}">
      <dgm:prSet/>
      <dgm:spPr/>
      <dgm:t>
        <a:bodyPr/>
        <a:lstStyle/>
        <a:p>
          <a:endParaRPr lang="en-US"/>
        </a:p>
      </dgm:t>
    </dgm:pt>
    <dgm:pt modelId="{A1D817F8-0912-466A-BFFB-E53B75AA0566}" type="pres">
      <dgm:prSet presAssocID="{38D6471B-D18D-47C6-8CA5-F1D5BB72F4CD}" presName="Name0" presStyleCnt="0">
        <dgm:presLayoutVars>
          <dgm:dir/>
          <dgm:resizeHandles val="exact"/>
        </dgm:presLayoutVars>
      </dgm:prSet>
      <dgm:spPr/>
    </dgm:pt>
    <dgm:pt modelId="{2799DD8B-9A10-4C8E-B216-314943B4ABFC}" type="pres">
      <dgm:prSet presAssocID="{D4E4BCBB-49F0-4EFE-9BC9-0804CBB67C3F}" presName="parAndChTx" presStyleLbl="node1" presStyleIdx="0" presStyleCnt="1">
        <dgm:presLayoutVars>
          <dgm:bulletEnabled val="1"/>
        </dgm:presLayoutVars>
      </dgm:prSet>
      <dgm:spPr/>
    </dgm:pt>
  </dgm:ptLst>
  <dgm:cxnLst>
    <dgm:cxn modelId="{0B6B661B-9C8C-47C3-A416-066BAF3F0B26}" srcId="{D4E4BCBB-49F0-4EFE-9BC9-0804CBB67C3F}" destId="{F48DB527-BA48-40A0-893F-AEAEFEE04DF8}" srcOrd="0" destOrd="0" parTransId="{565D65C4-884A-499D-8E5D-411E5D7EC2CF}" sibTransId="{A38C50C7-F77D-4604-95B9-1ECE73491DDB}"/>
    <dgm:cxn modelId="{96396A2A-2B5D-4394-B36D-477ADA6D6763}" type="presOf" srcId="{5FA3819E-97D7-4A07-9418-6C8D462A41A6}" destId="{2799DD8B-9A10-4C8E-B216-314943B4ABFC}" srcOrd="0" destOrd="5" presId="urn:microsoft.com/office/officeart/2005/8/layout/hChevron3"/>
    <dgm:cxn modelId="{B945292D-26D7-4F20-A241-FB530B034B53}" srcId="{D4E4BCBB-49F0-4EFE-9BC9-0804CBB67C3F}" destId="{5FA3819E-97D7-4A07-9418-6C8D462A41A6}" srcOrd="4" destOrd="0" parTransId="{E34715F4-F581-4029-A774-A26A15CBFA43}" sibTransId="{42253684-D0F4-4A55-8C30-6439E9E3D50E}"/>
    <dgm:cxn modelId="{842FB931-F023-4B04-A882-93CAB969F242}" srcId="{D4E4BCBB-49F0-4EFE-9BC9-0804CBB67C3F}" destId="{791F589D-9AB2-4211-9E63-74A1B2DFA123}" srcOrd="3" destOrd="0" parTransId="{8AC7932F-41D0-424D-962D-E241207F8093}" sibTransId="{556796B2-4907-4917-8F62-8763136E1D4B}"/>
    <dgm:cxn modelId="{F47DDC32-FBBC-4879-BB81-FF674C47E788}" srcId="{D4E4BCBB-49F0-4EFE-9BC9-0804CBB67C3F}" destId="{8C2D001E-022B-48BC-B19A-3C451F804C5B}" srcOrd="2" destOrd="0" parTransId="{2BD5DC0D-54FC-40A3-8FEE-6924A7007F86}" sibTransId="{53D89599-96CA-4EA0-B8AF-3187A7EA8D96}"/>
    <dgm:cxn modelId="{D303EF5B-1E81-4430-AA11-4ABA7C343175}" type="presOf" srcId="{791F589D-9AB2-4211-9E63-74A1B2DFA123}" destId="{2799DD8B-9A10-4C8E-B216-314943B4ABFC}" srcOrd="0" destOrd="4" presId="urn:microsoft.com/office/officeart/2005/8/layout/hChevron3"/>
    <dgm:cxn modelId="{ED70A55D-EF25-4502-AFAF-3BDBECEBC4A5}" type="presOf" srcId="{D4E4BCBB-49F0-4EFE-9BC9-0804CBB67C3F}" destId="{2799DD8B-9A10-4C8E-B216-314943B4ABFC}" srcOrd="0" destOrd="0" presId="urn:microsoft.com/office/officeart/2005/8/layout/hChevron3"/>
    <dgm:cxn modelId="{C053EB44-0E03-4DF0-8A5A-FDD2A7FCB58B}" type="presOf" srcId="{38D6471B-D18D-47C6-8CA5-F1D5BB72F4CD}" destId="{A1D817F8-0912-466A-BFFB-E53B75AA0566}" srcOrd="0" destOrd="0" presId="urn:microsoft.com/office/officeart/2005/8/layout/hChevron3"/>
    <dgm:cxn modelId="{475D0678-03E2-492F-8C50-16219A1B531A}" type="presOf" srcId="{8C2D001E-022B-48BC-B19A-3C451F804C5B}" destId="{2799DD8B-9A10-4C8E-B216-314943B4ABFC}" srcOrd="0" destOrd="3" presId="urn:microsoft.com/office/officeart/2005/8/layout/hChevron3"/>
    <dgm:cxn modelId="{5E61EE83-C4BB-4E72-9F6B-10BFCC795F29}" type="presOf" srcId="{E8D6AFCE-0D08-4C71-806A-8C4C19754E3F}" destId="{2799DD8B-9A10-4C8E-B216-314943B4ABFC}" srcOrd="0" destOrd="2" presId="urn:microsoft.com/office/officeart/2005/8/layout/hChevron3"/>
    <dgm:cxn modelId="{47EDF08C-C819-4EF8-BBC2-7266FF2D29BE}" type="presOf" srcId="{F48DB527-BA48-40A0-893F-AEAEFEE04DF8}" destId="{2799DD8B-9A10-4C8E-B216-314943B4ABFC}" srcOrd="0" destOrd="1" presId="urn:microsoft.com/office/officeart/2005/8/layout/hChevron3"/>
    <dgm:cxn modelId="{BABBDB9A-001C-4435-A78D-BEBF693B5CFE}" srcId="{38D6471B-D18D-47C6-8CA5-F1D5BB72F4CD}" destId="{D4E4BCBB-49F0-4EFE-9BC9-0804CBB67C3F}" srcOrd="0" destOrd="0" parTransId="{D1461B2F-CEAE-43D1-8621-9230983F6016}" sibTransId="{99F3FC7A-A65A-40AE-B4D1-2B94378381DB}"/>
    <dgm:cxn modelId="{C3DA03EE-5485-4CEE-85F9-96509EA8587B}" srcId="{D4E4BCBB-49F0-4EFE-9BC9-0804CBB67C3F}" destId="{E8D6AFCE-0D08-4C71-806A-8C4C19754E3F}" srcOrd="1" destOrd="0" parTransId="{B0E859AF-7D75-4435-A895-EA3C424EE416}" sibTransId="{D6CA0149-50B2-4A33-80E1-D64B79DBAE63}"/>
    <dgm:cxn modelId="{DC8677F1-50EC-4C3C-BEBF-7F5FA0058CBF}" type="presParOf" srcId="{A1D817F8-0912-466A-BFFB-E53B75AA0566}" destId="{2799DD8B-9A10-4C8E-B216-314943B4ABF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DD8B-9A10-4C8E-B216-314943B4ABFC}">
      <dsp:nvSpPr>
        <dsp:cNvPr id="0" name=""/>
        <dsp:cNvSpPr/>
      </dsp:nvSpPr>
      <dsp:spPr>
        <a:xfrm>
          <a:off x="5234" y="0"/>
          <a:ext cx="10710398" cy="1938992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39" tIns="55880" rIns="1511356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Objectives</a:t>
          </a:r>
          <a:r>
            <a:rPr lang="en-US" sz="2200" kern="1200"/>
            <a:t>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Concept selection, including floater: From 5 concepts </a:t>
          </a:r>
          <a:r>
            <a:rPr lang="en-US" sz="1700" kern="1200" dirty="0">
              <a:sym typeface="Wingdings" panose="05000000000000000000" pitchFamily="2" charset="2"/>
            </a:rPr>
            <a:t></a:t>
          </a:r>
          <a:r>
            <a:rPr lang="en-US" sz="1700" kern="1200" dirty="0"/>
            <a:t> 2 concepts </a:t>
          </a:r>
          <a:r>
            <a:rPr lang="en-US" sz="1700" kern="1200" dirty="0">
              <a:sym typeface="Wingdings" panose="05000000000000000000" pitchFamily="2" charset="2"/>
            </a:rPr>
            <a:t></a:t>
          </a:r>
          <a:r>
            <a:rPr lang="en-US" sz="1700" kern="1200" dirty="0"/>
            <a:t>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 basis development for integrating </a:t>
          </a:r>
          <a:r>
            <a:rPr lang="en-US" sz="1700" kern="1200" dirty="0" err="1"/>
            <a:t>BlueWind</a:t>
          </a:r>
          <a:r>
            <a:rPr lang="en-US" sz="1700" kern="1200" dirty="0"/>
            <a:t> into existing power plants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Dynamic and Transient analysis plus short circuit calculation of the best 2 concepts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Emissions reduction calculation in percentage and in CAD (Canada has CO2-taxes)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OPeX</a:t>
          </a:r>
          <a:r>
            <a:rPr lang="en-US" sz="1700" kern="1200" dirty="0"/>
            <a:t> reduction – maintenance saving, fuel saving</a:t>
          </a:r>
        </a:p>
      </dsp:txBody>
      <dsp:txXfrm>
        <a:off x="5234" y="0"/>
        <a:ext cx="10468024" cy="193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325EC-60BC-424A-95FC-398654C87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EA46AF-9CE5-644F-9F8C-5ADD68E3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373C13-728C-1549-902E-18A41B7B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CE1B14-4C54-D44E-B842-633C5E61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E5C89-EF94-8249-BB92-F1D61973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6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A71A3-8EF3-DC4D-B209-720E4D29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26259B-548D-364C-AFCE-05917963D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98069-A0BD-7943-9A9E-84D18FB2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33149-6E02-C041-98D9-A151520E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9A6F15-706F-DC48-9376-1255090C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D75EAE-D65E-AB47-972C-8566B15CB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DE4A50-D123-FA4F-950A-E2C3D438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5C2B5-E6D5-C747-B7A0-B53AADEF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FBE92F-DCD3-4744-A100-338158A5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EC689-65A6-FA40-9081-6B07BCB8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1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8985C-560A-6046-AC8E-8CFCC47E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799D7-80DE-724A-A4B5-85C696A08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3EBB0-4432-4943-91FE-173A5DD7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FA1514-6FB9-3D47-8773-7ABB9E40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29F7CF-2D03-3641-BECB-67B40099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1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F775D-6D0F-5C42-A1AF-13F83226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899D3B-590E-CF49-8159-A2A8FB6E9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AC5D55-A4C0-E640-BBE4-A5E1E7F5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82B59-193E-B54A-8FF3-A1BC2F5C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F4F88E-6CD0-C74B-816E-9F4166C5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1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54B61-9DC9-F64E-A45B-7E762698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F47F0-C1CB-5149-82EC-0BE7085B6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AB271-333B-B643-AA9D-A842CE986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CB278B-B11B-1F45-B8C8-ACEB17F9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21B300-5745-EE4C-828A-33409607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DCA21D-4137-C247-B45B-B23BBC07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6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B0504-11BB-9245-A725-B8122A3E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6A0CE8-6EE6-CA41-9A77-3106563E1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938D18-50F3-3747-AB9A-C10A9ADF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22A8A0-B222-0B44-8B7E-ED53CDEAD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A802AA-B037-1D42-9E0B-EDF69F93B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C616E66-4313-9F4D-B2D6-75EB8B20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02B56B6-074F-A440-A458-584C6105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8052536-8B7F-1B45-A64A-61AB06A3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9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B6B-A7B1-0F47-B8DF-87DEAF78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E9969B-3A1C-0E40-B34A-0B182290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C88A74-91FA-5A4E-8E33-AAD0F36E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EC469C-8DB7-3A45-A9D6-78263ED1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6FC214-D47E-E44E-87D3-2D99E3D8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CED8C7-D84E-1D40-9806-155549E2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D68931-E2E7-0E44-94F1-AD9E2996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2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DAC2E-D4AB-4147-B40E-CAF4C2EC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5154A9-72A3-DC4E-9F14-5EF18D4C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C78911-8F41-A941-91C4-731B58992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333EDB-0366-B34E-87DD-410143B3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D148AD-727C-9248-9224-8C64838C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95B82B-3E52-B84E-A7B3-8A1B2216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1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E9F7E-FB8B-C147-B77B-3BFDEEDE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1383AD-DD23-DA44-B7B1-A59B64E6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17D2A3-A06E-7C44-B2A1-CCB34A1C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3EFE81-A61F-E845-8EB1-D2B8E639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3A6216-9FAE-754F-B902-F4747DDE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C840E7-DF38-A349-AA63-7B25BACF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8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FD1E02-A813-FF4F-86E1-E31C937D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D47A6E-E0E3-DF40-A503-560EBD517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E509E-B7A0-E740-88D7-52B0938C3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C846-BA0A-FA4F-A3F6-AD513A8263C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21143-E9EC-754B-A389-891CA8E6F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104F7-E343-D24F-9CA7-8B63DCBCF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0E1B-5091-3246-A82F-4418261A2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4A9A753-1818-F6E0-D658-CB129D90C053}"/>
              </a:ext>
            </a:extLst>
          </p:cNvPr>
          <p:cNvSpPr txBox="1"/>
          <p:nvPr/>
        </p:nvSpPr>
        <p:spPr>
          <a:xfrm>
            <a:off x="170121" y="180753"/>
            <a:ext cx="1167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BlueWind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case study: pre-FEED in Canada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83984C-4A9B-6936-C501-2B57FEA13DFA}"/>
              </a:ext>
            </a:extLst>
          </p:cNvPr>
          <p:cNvGrpSpPr/>
          <p:nvPr/>
        </p:nvGrpSpPr>
        <p:grpSpPr>
          <a:xfrm>
            <a:off x="836023" y="3704292"/>
            <a:ext cx="4255495" cy="2478806"/>
            <a:chOff x="4890606" y="856265"/>
            <a:chExt cx="6666285" cy="56489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32D09F-FEF5-2064-5C6E-5A806167E18A}"/>
                </a:ext>
              </a:extLst>
            </p:cNvPr>
            <p:cNvGrpSpPr/>
            <p:nvPr/>
          </p:nvGrpSpPr>
          <p:grpSpPr>
            <a:xfrm>
              <a:off x="4890606" y="856265"/>
              <a:ext cx="6666285" cy="5648940"/>
              <a:chOff x="4890606" y="856265"/>
              <a:chExt cx="6666285" cy="5648940"/>
            </a:xfrm>
          </p:grpSpPr>
          <p:pic>
            <p:nvPicPr>
              <p:cNvPr id="24" name="Picture 23" descr="A diagram of a power supply system&#10;&#10;Description automatically generated">
                <a:extLst>
                  <a:ext uri="{FF2B5EF4-FFF2-40B4-BE49-F238E27FC236}">
                    <a16:creationId xmlns:a16="http://schemas.microsoft.com/office/drawing/2014/main" id="{43901BAC-0F71-0203-296B-ED1BB924C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0606" y="856265"/>
                <a:ext cx="6666285" cy="564894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7A24CE1-B829-7213-32F1-2FC0645A0DA9}"/>
                  </a:ext>
                </a:extLst>
              </p:cNvPr>
              <p:cNvSpPr/>
              <p:nvPr/>
            </p:nvSpPr>
            <p:spPr>
              <a:xfrm>
                <a:off x="5026224" y="4199860"/>
                <a:ext cx="2023162" cy="967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F02CB7-5A7F-D80E-77D3-FEED967B7E6F}"/>
                  </a:ext>
                </a:extLst>
              </p:cNvPr>
              <p:cNvSpPr/>
              <p:nvPr/>
            </p:nvSpPr>
            <p:spPr>
              <a:xfrm>
                <a:off x="9218996" y="2461437"/>
                <a:ext cx="2023162" cy="967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CDE35B-6DDB-B4D1-C4A1-8B63DED288AC}"/>
                  </a:ext>
                </a:extLst>
              </p:cNvPr>
              <p:cNvSpPr/>
              <p:nvPr/>
            </p:nvSpPr>
            <p:spPr>
              <a:xfrm>
                <a:off x="9265095" y="955593"/>
                <a:ext cx="2023162" cy="967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E8B7C9-2388-60E7-89F0-294DB71AB981}"/>
                </a:ext>
              </a:extLst>
            </p:cNvPr>
            <p:cNvSpPr/>
            <p:nvPr/>
          </p:nvSpPr>
          <p:spPr>
            <a:xfrm>
              <a:off x="5948916" y="2658140"/>
              <a:ext cx="186070" cy="111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81DF08-A499-C168-06E4-E3FF36AA6FFF}"/>
                </a:ext>
              </a:extLst>
            </p:cNvPr>
            <p:cNvSpPr/>
            <p:nvPr/>
          </p:nvSpPr>
          <p:spPr>
            <a:xfrm>
              <a:off x="9084341" y="5250711"/>
              <a:ext cx="245728" cy="111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diagram of a power line&#10;&#10;Description automatically generated">
            <a:extLst>
              <a:ext uri="{FF2B5EF4-FFF2-40B4-BE49-F238E27FC236}">
                <a16:creationId xmlns:a16="http://schemas.microsoft.com/office/drawing/2014/main" id="{CAA1DAC9-F5E9-AF92-D7EB-7C5A23F1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04" y="3733500"/>
            <a:ext cx="4584589" cy="24812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74C7F2-930E-41B3-078D-9F7BDBE5FC93}"/>
              </a:ext>
            </a:extLst>
          </p:cNvPr>
          <p:cNvSpPr txBox="1"/>
          <p:nvPr/>
        </p:nvSpPr>
        <p:spPr>
          <a:xfrm>
            <a:off x="836023" y="1028206"/>
            <a:ext cx="10720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Goal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total CO2 footprint on both assets by 2030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36" name="Picture 3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C0FC712-78AB-63F3-6D55-D6D8AA53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465" y="1272869"/>
            <a:ext cx="2088400" cy="506809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F3BD129B-2E16-0EA1-E7D6-97C1F6BB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465" y="513687"/>
            <a:ext cx="1444877" cy="499915"/>
          </a:xfrm>
          <a:prstGeom prst="rect">
            <a:avLst/>
          </a:prstGeom>
        </p:spPr>
      </p:pic>
      <p:graphicFrame>
        <p:nvGraphicFramePr>
          <p:cNvPr id="39" name="TextBox 33">
            <a:extLst>
              <a:ext uri="{FF2B5EF4-FFF2-40B4-BE49-F238E27FC236}">
                <a16:creationId xmlns:a16="http://schemas.microsoft.com/office/drawing/2014/main" id="{90108900-CE96-E961-1571-24E6FF6BD358}"/>
              </a:ext>
            </a:extLst>
          </p:cNvPr>
          <p:cNvGraphicFramePr/>
          <p:nvPr/>
        </p:nvGraphicFramePr>
        <p:xfrm>
          <a:off x="836023" y="1765300"/>
          <a:ext cx="10720868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197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6FFE0C-A1B6-0B5B-D5E4-A3280257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87" y="4785841"/>
            <a:ext cx="3861941" cy="1805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BFFA1-CC24-9979-6D8D-9CCF61E3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989" y="2529603"/>
            <a:ext cx="3955842" cy="16317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6536BF4-ECFE-CF4F-9D3F-8DA8A4200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40636" y="4611592"/>
            <a:ext cx="3597364" cy="11688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Estimated CO2 reduction: </a:t>
            </a:r>
            <a:r>
              <a:rPr lang="en-US" altLang="en-US" sz="3700" b="1" kern="12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47,6%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59B8563-11D6-A7F4-4026-65151763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1" y="68897"/>
            <a:ext cx="2931273" cy="203723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77A609-1420-093C-14CA-CEBC88B14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127" y="1471904"/>
            <a:ext cx="4255377" cy="247519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C2658F2-5D5A-274F-B218-131C5D23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620" y="174796"/>
            <a:ext cx="3855646" cy="8872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Methodology Solution1 Platforms separated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1F042-AAD5-B298-31DA-17480659642E}"/>
              </a:ext>
            </a:extLst>
          </p:cNvPr>
          <p:cNvGrpSpPr/>
          <p:nvPr/>
        </p:nvGrpSpPr>
        <p:grpSpPr>
          <a:xfrm>
            <a:off x="46350" y="2614367"/>
            <a:ext cx="3906848" cy="1611574"/>
            <a:chOff x="46350" y="2614367"/>
            <a:chExt cx="3906848" cy="1611574"/>
          </a:xfrm>
        </p:grpSpPr>
        <p:pic>
          <p:nvPicPr>
            <p:cNvPr id="2" name="Picture 1" descr="A graph of a sound wave&#10;&#10;Description automatically generated with medium confidence">
              <a:extLst>
                <a:ext uri="{FF2B5EF4-FFF2-40B4-BE49-F238E27FC236}">
                  <a16:creationId xmlns:a16="http://schemas.microsoft.com/office/drawing/2014/main" id="{B24E144B-C140-4511-229C-0DA2D1C8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50" y="2614367"/>
              <a:ext cx="3906848" cy="161157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B80496-3923-A74E-9E17-5033D371BB5B}"/>
                </a:ext>
              </a:extLst>
            </p:cNvPr>
            <p:cNvSpPr/>
            <p:nvPr/>
          </p:nvSpPr>
          <p:spPr>
            <a:xfrm>
              <a:off x="1606550" y="2614367"/>
              <a:ext cx="127000" cy="81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0514C2-CE3B-1A86-1D6F-B1FF10583697}"/>
              </a:ext>
            </a:extLst>
          </p:cNvPr>
          <p:cNvGrpSpPr/>
          <p:nvPr/>
        </p:nvGrpSpPr>
        <p:grpSpPr>
          <a:xfrm>
            <a:off x="71156" y="4900142"/>
            <a:ext cx="3882042" cy="1601342"/>
            <a:chOff x="71156" y="4900142"/>
            <a:chExt cx="3882042" cy="1601342"/>
          </a:xfrm>
        </p:grpSpPr>
        <p:pic>
          <p:nvPicPr>
            <p:cNvPr id="3" name="Picture 2" descr="A graph with blue and pink lines&#10;&#10;Description automatically generated">
              <a:extLst>
                <a:ext uri="{FF2B5EF4-FFF2-40B4-BE49-F238E27FC236}">
                  <a16:creationId xmlns:a16="http://schemas.microsoft.com/office/drawing/2014/main" id="{A0998A44-C210-E839-BD1F-D9A0ECA5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56" y="4900142"/>
              <a:ext cx="3882042" cy="160134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E771D3-F373-075C-D72A-2644529A0DBC}"/>
                </a:ext>
              </a:extLst>
            </p:cNvPr>
            <p:cNvSpPr/>
            <p:nvPr/>
          </p:nvSpPr>
          <p:spPr>
            <a:xfrm>
              <a:off x="1606550" y="4900142"/>
              <a:ext cx="184150" cy="81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9A93CA-B96C-A26D-C7AB-4282069F5877}"/>
              </a:ext>
            </a:extLst>
          </p:cNvPr>
          <p:cNvGrpSpPr/>
          <p:nvPr/>
        </p:nvGrpSpPr>
        <p:grpSpPr>
          <a:xfrm>
            <a:off x="4050029" y="175224"/>
            <a:ext cx="3921203" cy="1882176"/>
            <a:chOff x="4050029" y="175224"/>
            <a:chExt cx="3921203" cy="1882176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AAC1C86-7D36-95EF-8190-57A14E9D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029" y="175224"/>
              <a:ext cx="3921203" cy="188217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5D6732-2E37-6F3A-2012-6E7B07249A15}"/>
                </a:ext>
              </a:extLst>
            </p:cNvPr>
            <p:cNvSpPr/>
            <p:nvPr/>
          </p:nvSpPr>
          <p:spPr>
            <a:xfrm>
              <a:off x="4533900" y="374650"/>
              <a:ext cx="160532" cy="8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BABA88-4F85-0257-58FA-25F296D74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3900" y="1042280"/>
              <a:ext cx="158510" cy="9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0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C98FFF-B17D-D305-6DF9-902CC137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64" y="309035"/>
            <a:ext cx="3901778" cy="1609483"/>
          </a:xfrm>
          <a:prstGeom prst="rect">
            <a:avLst/>
          </a:prstGeom>
        </p:spPr>
      </p:pic>
      <p:pic>
        <p:nvPicPr>
          <p:cNvPr id="5" name="Picture 4" descr="A graph on a screen&#10;&#10;Description automatically generated">
            <a:extLst>
              <a:ext uri="{FF2B5EF4-FFF2-40B4-BE49-F238E27FC236}">
                <a16:creationId xmlns:a16="http://schemas.microsoft.com/office/drawing/2014/main" id="{459B8563-11D6-A7F4-4026-65151763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4" y="131062"/>
            <a:ext cx="2911721" cy="202364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6536BF4-ECFE-CF4F-9D3F-8DA8A4200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2475" y="3122949"/>
            <a:ext cx="6465287" cy="8555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Methodology Solution 2</a:t>
            </a:r>
            <a:b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Platforms connected via</a:t>
            </a:r>
            <a:b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inter-tie cable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C4F6C14-9F40-43DF-4EC3-E409D259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22" y="2494181"/>
            <a:ext cx="4467079" cy="2417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DE3FE-EE9F-2980-B583-18A5361FF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067" y="303805"/>
            <a:ext cx="3877392" cy="1603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A23BE-B962-39BA-07B7-2BECD1159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94181"/>
            <a:ext cx="3926164" cy="1883827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6EDEA592-9498-85EC-62BE-6FFE2089D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60" y="5380142"/>
            <a:ext cx="3597364" cy="11688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Estimated CO2 reduction: </a:t>
            </a:r>
            <a:r>
              <a:rPr kumimoji="0" lang="en-US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j-ea"/>
                <a:cs typeface="+mj-cs"/>
              </a:rPr>
              <a:t>67,0%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29030-3513-6DCE-DE90-8F8EDEC4D8F1}"/>
              </a:ext>
            </a:extLst>
          </p:cNvPr>
          <p:cNvGrpSpPr/>
          <p:nvPr/>
        </p:nvGrpSpPr>
        <p:grpSpPr>
          <a:xfrm>
            <a:off x="-30428" y="4726174"/>
            <a:ext cx="4146659" cy="2000763"/>
            <a:chOff x="-30428" y="4726174"/>
            <a:chExt cx="4146659" cy="2000763"/>
          </a:xfrm>
        </p:grpSpPr>
        <p:pic>
          <p:nvPicPr>
            <p:cNvPr id="9" name="Picture 8" descr="A computer screen shot of a diagram&#10;&#10;Description automatically generated">
              <a:extLst>
                <a:ext uri="{FF2B5EF4-FFF2-40B4-BE49-F238E27FC236}">
                  <a16:creationId xmlns:a16="http://schemas.microsoft.com/office/drawing/2014/main" id="{E3124E39-5F3A-3455-1012-C2BBB192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0428" y="4726174"/>
              <a:ext cx="4146659" cy="200076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04421B-AD18-3E09-6EDA-86A7F233334D}"/>
                </a:ext>
              </a:extLst>
            </p:cNvPr>
            <p:cNvSpPr/>
            <p:nvPr/>
          </p:nvSpPr>
          <p:spPr>
            <a:xfrm>
              <a:off x="2881423" y="5336249"/>
              <a:ext cx="648583" cy="40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3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Kantoorthema</vt:lpstr>
      <vt:lpstr>PowerPoint Presentation</vt:lpstr>
      <vt:lpstr>Estimated CO2 reduction: 47,6%</vt:lpstr>
      <vt:lpstr>Methodology Solution 2 Platforms connected via inter-tie cable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Ventrelli, Saverio Struksnæs</dc:creator>
  <cp:lastModifiedBy>Ventrelli, Saverio Struksnæs</cp:lastModifiedBy>
  <cp:revision>1</cp:revision>
  <dcterms:created xsi:type="dcterms:W3CDTF">2023-11-23T10:16:52Z</dcterms:created>
  <dcterms:modified xsi:type="dcterms:W3CDTF">2023-11-23T10:18:22Z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791f77-3d39-4d72-9277-ac879ec799ed_Enabled">
    <vt:lpwstr>true</vt:lpwstr>
  </property>
  <property fmtid="{D5CDD505-2E9C-101B-9397-08002B2CF9AE}" pid="3" name="MSIP_Label_36791f77-3d39-4d72-9277-ac879ec799ed_SetDate">
    <vt:lpwstr>2023-11-23T10:17:36Z</vt:lpwstr>
  </property>
  <property fmtid="{D5CDD505-2E9C-101B-9397-08002B2CF9AE}" pid="4" name="MSIP_Label_36791f77-3d39-4d72-9277-ac879ec799ed_Method">
    <vt:lpwstr>Standard</vt:lpwstr>
  </property>
  <property fmtid="{D5CDD505-2E9C-101B-9397-08002B2CF9AE}" pid="5" name="MSIP_Label_36791f77-3d39-4d72-9277-ac879ec799ed_Name">
    <vt:lpwstr>restricted-default</vt:lpwstr>
  </property>
  <property fmtid="{D5CDD505-2E9C-101B-9397-08002B2CF9AE}" pid="6" name="MSIP_Label_36791f77-3d39-4d72-9277-ac879ec799ed_SiteId">
    <vt:lpwstr>254ba93e-1f6f-48f3-90e6-e2766664b477</vt:lpwstr>
  </property>
  <property fmtid="{D5CDD505-2E9C-101B-9397-08002B2CF9AE}" pid="7" name="MSIP_Label_36791f77-3d39-4d72-9277-ac879ec799ed_ActionId">
    <vt:lpwstr>d54aa4d4-065c-401d-a06c-4d83a8d59058</vt:lpwstr>
  </property>
  <property fmtid="{D5CDD505-2E9C-101B-9397-08002B2CF9AE}" pid="8" name="MSIP_Label_36791f77-3d39-4d72-9277-ac879ec799ed_ContentBits">
    <vt:lpwstr>0</vt:lpwstr>
  </property>
</Properties>
</file>