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xml" ContentType="application/vnd.openxmlformats-officedocument.presentationml.tags+xml"/>
  <Override PartName="/ppt/notesSlides/notesSlide23.xml" ContentType="application/vnd.openxmlformats-officedocument.presentationml.notesSlide+xml"/>
  <Override PartName="/ppt/tags/tag9.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5"/>
  </p:notesMasterIdLst>
  <p:sldIdLst>
    <p:sldId id="344" r:id="rId6"/>
    <p:sldId id="3833" r:id="rId7"/>
    <p:sldId id="3821" r:id="rId8"/>
    <p:sldId id="3827" r:id="rId9"/>
    <p:sldId id="3838" r:id="rId10"/>
    <p:sldId id="3861" r:id="rId11"/>
    <p:sldId id="3860" r:id="rId12"/>
    <p:sldId id="3834" r:id="rId13"/>
    <p:sldId id="362" r:id="rId14"/>
    <p:sldId id="3822" r:id="rId15"/>
    <p:sldId id="317" r:id="rId16"/>
    <p:sldId id="318" r:id="rId17"/>
    <p:sldId id="3835" r:id="rId18"/>
    <p:sldId id="389" r:id="rId19"/>
    <p:sldId id="3839" r:id="rId20"/>
    <p:sldId id="324" r:id="rId21"/>
    <p:sldId id="299" r:id="rId22"/>
    <p:sldId id="3813" r:id="rId23"/>
    <p:sldId id="3815" r:id="rId24"/>
    <p:sldId id="3814" r:id="rId25"/>
    <p:sldId id="3859" r:id="rId26"/>
    <p:sldId id="3862" r:id="rId27"/>
    <p:sldId id="276" r:id="rId28"/>
    <p:sldId id="278" r:id="rId29"/>
    <p:sldId id="358" r:id="rId30"/>
    <p:sldId id="3818" r:id="rId31"/>
    <p:sldId id="3841" r:id="rId32"/>
    <p:sldId id="393" r:id="rId33"/>
    <p:sldId id="3857" r:id="rId3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D61B64-EC69-46B6-B971-945E0222E6B8}" name="Vasilios Katsoulas" initials="VK" userId="Vasilios Katsoula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ORGIOS KOUMOUNDOUREAS" initials="GK" lastIdx="1" clrIdx="0">
    <p:extLst>
      <p:ext uri="{19B8F6BF-5375-455C-9EA6-DF929625EA0E}">
        <p15:presenceInfo xmlns:p15="http://schemas.microsoft.com/office/powerpoint/2012/main" userId="GEORGIOS KOUMOUNDOURE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B3FF"/>
    <a:srgbClr val="0F51A9"/>
    <a:srgbClr val="4D69F9"/>
    <a:srgbClr val="1BB1EC"/>
    <a:srgbClr val="4DC0B7"/>
    <a:srgbClr val="70B62F"/>
    <a:srgbClr val="0664D4"/>
    <a:srgbClr val="7881AA"/>
    <a:srgbClr val="21B4B4"/>
    <a:srgbClr val="03D9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BD6D12-65E3-4AE5-ADF7-FABC7B0EBEA2}" v="5" dt="2022-12-12T09:35:48.321"/>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1" autoAdjust="0"/>
    <p:restoredTop sz="94975" autoAdjust="0"/>
  </p:normalViewPr>
  <p:slideViewPr>
    <p:cSldViewPr snapToGrid="0">
      <p:cViewPr varScale="1">
        <p:scale>
          <a:sx n="81" d="100"/>
          <a:sy n="81" d="100"/>
        </p:scale>
        <p:origin x="926" y="48"/>
      </p:cViewPr>
      <p:guideLst>
        <p:guide pos="3840"/>
        <p:guide orient="horz" pos="2160"/>
      </p:guideLst>
    </p:cSldViewPr>
  </p:slideViewPr>
  <p:outlineViewPr>
    <p:cViewPr>
      <p:scale>
        <a:sx n="33" d="100"/>
        <a:sy n="33" d="100"/>
      </p:scale>
      <p:origin x="0" y="-68573"/>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85334645669293"/>
          <c:y val="7.0253994201895043E-2"/>
          <c:w val="0.53629330708661416"/>
          <c:h val="0.80443991114419833"/>
        </c:manualLayout>
      </c:layout>
      <c:doughnutChart>
        <c:varyColors val="1"/>
        <c:ser>
          <c:idx val="0"/>
          <c:order val="0"/>
          <c:tx>
            <c:strRef>
              <c:f>Φύλλο1!$B$1</c:f>
              <c:strCache>
                <c:ptCount val="1"/>
                <c:pt idx="0">
                  <c:v>Στήλη1</c:v>
                </c:pt>
              </c:strCache>
            </c:strRef>
          </c:tx>
          <c:spPr>
            <a:solidFill>
              <a:srgbClr val="70B62F"/>
            </a:solidFill>
            <a:ln>
              <a:noFill/>
            </a:ln>
            <a:effectLst>
              <a:outerShdw sx="1000" sy="1000" algn="ctr" rotWithShape="0">
                <a:srgbClr val="000000"/>
              </a:outerShdw>
            </a:effectLst>
          </c:spPr>
          <c:dPt>
            <c:idx val="0"/>
            <c:bubble3D val="0"/>
            <c:spPr>
              <a:solidFill>
                <a:srgbClr val="21B4B4"/>
              </a:solidFill>
              <a:ln w="19050">
                <a:noFill/>
              </a:ln>
              <a:effectLst>
                <a:outerShdw sx="1000" sy="1000" algn="ctr" rotWithShape="0">
                  <a:srgbClr val="000000"/>
                </a:outerShdw>
              </a:effectLst>
            </c:spPr>
            <c:extLst>
              <c:ext xmlns:c16="http://schemas.microsoft.com/office/drawing/2014/chart" uri="{C3380CC4-5D6E-409C-BE32-E72D297353CC}">
                <c16:uniqueId val="{00000001-E343-4932-B63B-4A346F5A9C30}"/>
              </c:ext>
            </c:extLst>
          </c:dPt>
          <c:dPt>
            <c:idx val="1"/>
            <c:bubble3D val="0"/>
            <c:spPr>
              <a:solidFill>
                <a:srgbClr val="70B62F"/>
              </a:solidFill>
              <a:ln w="19050">
                <a:noFill/>
              </a:ln>
              <a:effectLst>
                <a:outerShdw sx="1000" sy="1000" algn="ctr" rotWithShape="0">
                  <a:srgbClr val="000000"/>
                </a:outerShdw>
              </a:effectLst>
            </c:spPr>
            <c:extLst>
              <c:ext xmlns:c16="http://schemas.microsoft.com/office/drawing/2014/chart" uri="{C3380CC4-5D6E-409C-BE32-E72D297353CC}">
                <c16:uniqueId val="{00000002-E343-4932-B63B-4A346F5A9C30}"/>
              </c:ext>
            </c:extLst>
          </c:dPt>
          <c:cat>
            <c:strRef>
              <c:f>Φύλλο1!$A$3:$A$5</c:f>
              <c:strCache>
                <c:ptCount val="1"/>
                <c:pt idx="0">
                  <c:v>EEZ area intside 6/12 NM km2</c:v>
                </c:pt>
              </c:strCache>
            </c:strRef>
          </c:cat>
          <c:val>
            <c:numRef>
              <c:f>Φύλλο1!$B$2:$B$3</c:f>
              <c:numCache>
                <c:formatCode>General</c:formatCode>
                <c:ptCount val="2"/>
                <c:pt idx="0">
                  <c:v>124692</c:v>
                </c:pt>
                <c:pt idx="1">
                  <c:v>358115</c:v>
                </c:pt>
              </c:numCache>
            </c:numRef>
          </c:val>
          <c:extLst>
            <c:ext xmlns:c16="http://schemas.microsoft.com/office/drawing/2014/chart" uri="{C3380CC4-5D6E-409C-BE32-E72D297353CC}">
              <c16:uniqueId val="{00000000-E343-4932-B63B-4A346F5A9C30}"/>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85334645669293"/>
          <c:y val="7.0253994201895043E-2"/>
          <c:w val="0.53629330708661416"/>
          <c:h val="0.80443991114419833"/>
        </c:manualLayout>
      </c:layout>
      <c:doughnutChart>
        <c:varyColors val="1"/>
        <c:ser>
          <c:idx val="0"/>
          <c:order val="0"/>
          <c:tx>
            <c:strRef>
              <c:f>Φύλλο1!$B$1</c:f>
              <c:strCache>
                <c:ptCount val="1"/>
                <c:pt idx="0">
                  <c:v>Στήλη1</c:v>
                </c:pt>
              </c:strCache>
            </c:strRef>
          </c:tx>
          <c:spPr>
            <a:solidFill>
              <a:srgbClr val="70B62F"/>
            </a:solidFill>
            <a:ln>
              <a:noFill/>
            </a:ln>
            <a:effectLst>
              <a:outerShdw sx="1000" sy="1000" algn="ctr" rotWithShape="0">
                <a:srgbClr val="000000"/>
              </a:outerShdw>
            </a:effectLst>
          </c:spPr>
          <c:dPt>
            <c:idx val="0"/>
            <c:bubble3D val="0"/>
            <c:spPr>
              <a:solidFill>
                <a:srgbClr val="21B4B4"/>
              </a:solidFill>
              <a:ln w="19050">
                <a:noFill/>
              </a:ln>
              <a:effectLst>
                <a:outerShdw sx="1000" sy="1000" algn="ctr" rotWithShape="0">
                  <a:srgbClr val="000000"/>
                </a:outerShdw>
              </a:effectLst>
            </c:spPr>
            <c:extLst>
              <c:ext xmlns:c16="http://schemas.microsoft.com/office/drawing/2014/chart" uri="{C3380CC4-5D6E-409C-BE32-E72D297353CC}">
                <c16:uniqueId val="{00000001-F2A3-4732-B99A-6805F57BE1AB}"/>
              </c:ext>
            </c:extLst>
          </c:dPt>
          <c:dPt>
            <c:idx val="1"/>
            <c:bubble3D val="0"/>
            <c:spPr>
              <a:solidFill>
                <a:srgbClr val="70B62F"/>
              </a:solidFill>
              <a:ln w="19050">
                <a:noFill/>
              </a:ln>
              <a:effectLst>
                <a:outerShdw sx="1000" sy="1000" algn="ctr" rotWithShape="0">
                  <a:srgbClr val="000000"/>
                </a:outerShdw>
              </a:effectLst>
            </c:spPr>
            <c:extLst>
              <c:ext xmlns:c16="http://schemas.microsoft.com/office/drawing/2014/chart" uri="{C3380CC4-5D6E-409C-BE32-E72D297353CC}">
                <c16:uniqueId val="{00000003-F2A3-4732-B99A-6805F57BE1AB}"/>
              </c:ext>
            </c:extLst>
          </c:dPt>
          <c:cat>
            <c:strRef>
              <c:f>Φύλλο1!$A$3:$A$5</c:f>
              <c:strCache>
                <c:ptCount val="1"/>
                <c:pt idx="0">
                  <c:v>Unavailable area due to On/Off criteria (km2)</c:v>
                </c:pt>
              </c:strCache>
            </c:strRef>
          </c:cat>
          <c:val>
            <c:numRef>
              <c:f>Φύλλο1!$B$2:$B$3</c:f>
              <c:numCache>
                <c:formatCode>General</c:formatCode>
                <c:ptCount val="2"/>
                <c:pt idx="0">
                  <c:v>78486</c:v>
                </c:pt>
                <c:pt idx="1">
                  <c:v>48206</c:v>
                </c:pt>
              </c:numCache>
            </c:numRef>
          </c:val>
          <c:extLst>
            <c:ext xmlns:c16="http://schemas.microsoft.com/office/drawing/2014/chart" uri="{C3380CC4-5D6E-409C-BE32-E72D297353CC}">
              <c16:uniqueId val="{00000004-F2A3-4732-B99A-6805F57BE1AB}"/>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85334645669293"/>
          <c:y val="7.0253994201895043E-2"/>
          <c:w val="0.53629330708661416"/>
          <c:h val="0.80443991114419833"/>
        </c:manualLayout>
      </c:layout>
      <c:doughnutChart>
        <c:varyColors val="1"/>
        <c:ser>
          <c:idx val="0"/>
          <c:order val="0"/>
          <c:tx>
            <c:strRef>
              <c:f>Φύλλο1!$B$1</c:f>
              <c:strCache>
                <c:ptCount val="1"/>
                <c:pt idx="0">
                  <c:v>Στήλη1</c:v>
                </c:pt>
              </c:strCache>
            </c:strRef>
          </c:tx>
          <c:spPr>
            <a:solidFill>
              <a:srgbClr val="70B62F"/>
            </a:solidFill>
            <a:ln>
              <a:noFill/>
            </a:ln>
            <a:effectLst>
              <a:outerShdw sx="1000" sy="1000" algn="ctr" rotWithShape="0">
                <a:srgbClr val="000000"/>
              </a:outerShdw>
            </a:effectLst>
          </c:spPr>
          <c:dPt>
            <c:idx val="0"/>
            <c:bubble3D val="0"/>
            <c:spPr>
              <a:solidFill>
                <a:srgbClr val="70B62F"/>
              </a:solidFill>
              <a:ln w="19050">
                <a:noFill/>
              </a:ln>
              <a:effectLst>
                <a:outerShdw sx="1000" sy="1000" algn="ctr" rotWithShape="0">
                  <a:srgbClr val="000000"/>
                </a:outerShdw>
              </a:effectLst>
            </c:spPr>
            <c:extLst>
              <c:ext xmlns:c16="http://schemas.microsoft.com/office/drawing/2014/chart" uri="{C3380CC4-5D6E-409C-BE32-E72D297353CC}">
                <c16:uniqueId val="{00000001-F78D-4A3A-B378-D1A816CABA78}"/>
              </c:ext>
            </c:extLst>
          </c:dPt>
          <c:dPt>
            <c:idx val="1"/>
            <c:bubble3D val="0"/>
            <c:spPr>
              <a:solidFill>
                <a:srgbClr val="0664D4"/>
              </a:solidFill>
              <a:ln w="19050">
                <a:noFill/>
              </a:ln>
              <a:effectLst>
                <a:outerShdw sx="1000" sy="1000" algn="ctr" rotWithShape="0">
                  <a:srgbClr val="000000"/>
                </a:outerShdw>
              </a:effectLst>
            </c:spPr>
            <c:extLst>
              <c:ext xmlns:c16="http://schemas.microsoft.com/office/drawing/2014/chart" uri="{C3380CC4-5D6E-409C-BE32-E72D297353CC}">
                <c16:uniqueId val="{00000003-F78D-4A3A-B378-D1A816CABA78}"/>
              </c:ext>
            </c:extLst>
          </c:dPt>
          <c:cat>
            <c:strRef>
              <c:f>Φύλλο1!$A$3:$A$5</c:f>
              <c:strCache>
                <c:ptCount val="1"/>
                <c:pt idx="0">
                  <c:v>Available area inside EEZ for fixed OW projects (km2)</c:v>
                </c:pt>
              </c:strCache>
            </c:strRef>
          </c:cat>
          <c:val>
            <c:numRef>
              <c:f>Φύλλο1!$B$2:$B$3</c:f>
              <c:numCache>
                <c:formatCode>General</c:formatCode>
                <c:ptCount val="2"/>
                <c:pt idx="0">
                  <c:v>482000</c:v>
                </c:pt>
                <c:pt idx="1">
                  <c:v>750</c:v>
                </c:pt>
              </c:numCache>
            </c:numRef>
          </c:val>
          <c:extLst>
            <c:ext xmlns:c16="http://schemas.microsoft.com/office/drawing/2014/chart" uri="{C3380CC4-5D6E-409C-BE32-E72D297353CC}">
              <c16:uniqueId val="{00000004-F78D-4A3A-B378-D1A816CABA78}"/>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8100">
      <a:noFill/>
    </a:ln>
    <a:effectLst/>
  </c:spPr>
  <c:txPr>
    <a:bodyPr/>
    <a:lstStyle/>
    <a:p>
      <a:pPr>
        <a:defRPr/>
      </a:pPr>
      <a:endParaRPr lang="el-G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85334645669293"/>
          <c:y val="7.0253994201895043E-2"/>
          <c:w val="0.53629330708661416"/>
          <c:h val="0.80443991114419833"/>
        </c:manualLayout>
      </c:layout>
      <c:doughnutChart>
        <c:varyColors val="1"/>
        <c:ser>
          <c:idx val="0"/>
          <c:order val="0"/>
          <c:tx>
            <c:strRef>
              <c:f>Φύλλο1!$B$1</c:f>
              <c:strCache>
                <c:ptCount val="1"/>
                <c:pt idx="0">
                  <c:v>Στήλη1</c:v>
                </c:pt>
              </c:strCache>
            </c:strRef>
          </c:tx>
          <c:spPr>
            <a:solidFill>
              <a:srgbClr val="70B62F"/>
            </a:solidFill>
            <a:ln>
              <a:noFill/>
            </a:ln>
            <a:effectLst>
              <a:outerShdw sx="1000" sy="1000" algn="ctr" rotWithShape="0">
                <a:srgbClr val="000000"/>
              </a:outerShdw>
            </a:effectLst>
          </c:spPr>
          <c:dPt>
            <c:idx val="0"/>
            <c:bubble3D val="0"/>
            <c:spPr>
              <a:solidFill>
                <a:srgbClr val="70B62F"/>
              </a:solidFill>
              <a:ln w="19050">
                <a:noFill/>
              </a:ln>
              <a:effectLst>
                <a:outerShdw sx="1000" sy="1000" algn="ctr" rotWithShape="0">
                  <a:srgbClr val="000000"/>
                </a:outerShdw>
              </a:effectLst>
            </c:spPr>
            <c:extLst>
              <c:ext xmlns:c16="http://schemas.microsoft.com/office/drawing/2014/chart" uri="{C3380CC4-5D6E-409C-BE32-E72D297353CC}">
                <c16:uniqueId val="{00000001-BFEA-4988-A76C-0D0155E9CE53}"/>
              </c:ext>
            </c:extLst>
          </c:dPt>
          <c:dPt>
            <c:idx val="1"/>
            <c:bubble3D val="0"/>
            <c:spPr>
              <a:solidFill>
                <a:srgbClr val="FFC000"/>
              </a:solidFill>
              <a:ln w="19050">
                <a:noFill/>
              </a:ln>
              <a:effectLst>
                <a:outerShdw sx="1000" sy="1000" algn="ctr" rotWithShape="0">
                  <a:srgbClr val="000000"/>
                </a:outerShdw>
              </a:effectLst>
            </c:spPr>
            <c:extLst>
              <c:ext xmlns:c16="http://schemas.microsoft.com/office/drawing/2014/chart" uri="{C3380CC4-5D6E-409C-BE32-E72D297353CC}">
                <c16:uniqueId val="{00000003-BFEA-4988-A76C-0D0155E9CE53}"/>
              </c:ext>
            </c:extLst>
          </c:dPt>
          <c:cat>
            <c:strRef>
              <c:f>Φύλλο1!$A$3:$A$5</c:f>
              <c:strCache>
                <c:ptCount val="1"/>
                <c:pt idx="0">
                  <c:v>Available area inside EEZ for fixed OW projects (km2)</c:v>
                </c:pt>
              </c:strCache>
            </c:strRef>
          </c:cat>
          <c:val>
            <c:numRef>
              <c:f>Φύλλο1!$B$2:$B$3</c:f>
              <c:numCache>
                <c:formatCode>General</c:formatCode>
                <c:ptCount val="2"/>
                <c:pt idx="0">
                  <c:v>475100</c:v>
                </c:pt>
                <c:pt idx="1">
                  <c:v>7700</c:v>
                </c:pt>
              </c:numCache>
            </c:numRef>
          </c:val>
          <c:extLst>
            <c:ext xmlns:c16="http://schemas.microsoft.com/office/drawing/2014/chart" uri="{C3380CC4-5D6E-409C-BE32-E72D297353CC}">
              <c16:uniqueId val="{00000004-BFEA-4988-A76C-0D0155E9CE5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E8FC82-63EE-47D4-9FEC-4A6F2A707193}" type="doc">
      <dgm:prSet loTypeId="urn:microsoft.com/office/officeart/2005/8/layout/gear1" loCatId="relationship" qsTypeId="urn:microsoft.com/office/officeart/2005/8/quickstyle/simple1" qsCatId="simple" csTypeId="urn:microsoft.com/office/officeart/2005/8/colors/colorful5" csCatId="colorful" phldr="1"/>
      <dgm:spPr/>
    </dgm:pt>
    <dgm:pt modelId="{FD394FB3-5CBD-4CAC-A792-CDD110AA5AC1}">
      <dgm:prSet phldrT="[Κείμενο]"/>
      <dgm:spPr/>
      <dgm:t>
        <a:bodyPr/>
        <a:lstStyle/>
        <a:p>
          <a:r>
            <a:rPr lang="en-US" dirty="0"/>
            <a:t>National Bodies &amp; Authorities</a:t>
          </a:r>
          <a:endParaRPr lang="el-GR" dirty="0"/>
        </a:p>
      </dgm:t>
    </dgm:pt>
    <dgm:pt modelId="{22451097-7869-4767-9F8E-478C95E95793}" type="parTrans" cxnId="{A59FF8B2-66D3-46B3-BD9D-B616214170D6}">
      <dgm:prSet/>
      <dgm:spPr/>
      <dgm:t>
        <a:bodyPr/>
        <a:lstStyle/>
        <a:p>
          <a:endParaRPr lang="el-GR"/>
        </a:p>
      </dgm:t>
    </dgm:pt>
    <dgm:pt modelId="{112D935B-E3FE-428D-A6D3-919E9F32F424}" type="sibTrans" cxnId="{A59FF8B2-66D3-46B3-BD9D-B616214170D6}">
      <dgm:prSet/>
      <dgm:spPr/>
      <dgm:t>
        <a:bodyPr/>
        <a:lstStyle/>
        <a:p>
          <a:endParaRPr lang="el-GR"/>
        </a:p>
      </dgm:t>
    </dgm:pt>
    <dgm:pt modelId="{7B72913E-8EA1-4A26-93AE-BB91FF05E7DF}">
      <dgm:prSet phldrT="[Κείμενο]"/>
      <dgm:spPr/>
      <dgm:t>
        <a:bodyPr/>
        <a:lstStyle/>
        <a:p>
          <a:r>
            <a:rPr lang="en-US" dirty="0"/>
            <a:t>Ministry of Environment &amp; Energy</a:t>
          </a:r>
          <a:endParaRPr lang="el-GR" dirty="0"/>
        </a:p>
      </dgm:t>
    </dgm:pt>
    <dgm:pt modelId="{ACD0EF67-2E5F-4312-B509-02822E855AC7}" type="parTrans" cxnId="{FEEC4BD1-3B55-4B11-A1A6-FD1DADFC61AE}">
      <dgm:prSet/>
      <dgm:spPr/>
      <dgm:t>
        <a:bodyPr/>
        <a:lstStyle/>
        <a:p>
          <a:endParaRPr lang="el-GR"/>
        </a:p>
      </dgm:t>
    </dgm:pt>
    <dgm:pt modelId="{3A90655D-BD21-4184-912C-EC67B57AC6B7}" type="sibTrans" cxnId="{FEEC4BD1-3B55-4B11-A1A6-FD1DADFC61AE}">
      <dgm:prSet/>
      <dgm:spPr/>
      <dgm:t>
        <a:bodyPr/>
        <a:lstStyle/>
        <a:p>
          <a:endParaRPr lang="el-GR"/>
        </a:p>
      </dgm:t>
    </dgm:pt>
    <dgm:pt modelId="{C6942C62-E431-403B-860C-64E66132E933}">
      <dgm:prSet phldrT="[Κείμενο]"/>
      <dgm:spPr/>
      <dgm:t>
        <a:bodyPr/>
        <a:lstStyle/>
        <a:p>
          <a:r>
            <a:rPr lang="en-US" dirty="0"/>
            <a:t>Competent Ministries</a:t>
          </a:r>
          <a:endParaRPr lang="el-GR" dirty="0"/>
        </a:p>
      </dgm:t>
    </dgm:pt>
    <dgm:pt modelId="{CDB7EA17-BC25-4C77-8199-6996CA8835D2}" type="sibTrans" cxnId="{D7409463-412F-4B1B-B060-6B2F3B18D83B}">
      <dgm:prSet/>
      <dgm:spPr/>
      <dgm:t>
        <a:bodyPr/>
        <a:lstStyle/>
        <a:p>
          <a:endParaRPr lang="el-GR"/>
        </a:p>
      </dgm:t>
    </dgm:pt>
    <dgm:pt modelId="{26DC1881-8CBE-4B56-B43E-BDA481D46792}" type="parTrans" cxnId="{D7409463-412F-4B1B-B060-6B2F3B18D83B}">
      <dgm:prSet/>
      <dgm:spPr/>
      <dgm:t>
        <a:bodyPr/>
        <a:lstStyle/>
        <a:p>
          <a:endParaRPr lang="el-GR"/>
        </a:p>
      </dgm:t>
    </dgm:pt>
    <dgm:pt modelId="{AC87FF67-0337-41F6-83B1-77E5E1AF0A9C}" type="pres">
      <dgm:prSet presAssocID="{13E8FC82-63EE-47D4-9FEC-4A6F2A707193}" presName="composite" presStyleCnt="0">
        <dgm:presLayoutVars>
          <dgm:chMax val="3"/>
          <dgm:animLvl val="lvl"/>
          <dgm:resizeHandles val="exact"/>
        </dgm:presLayoutVars>
      </dgm:prSet>
      <dgm:spPr/>
    </dgm:pt>
    <dgm:pt modelId="{32149209-20C4-463E-9731-4C102BBF70C8}" type="pres">
      <dgm:prSet presAssocID="{C6942C62-E431-403B-860C-64E66132E933}" presName="gear1" presStyleLbl="node1" presStyleIdx="0" presStyleCnt="3">
        <dgm:presLayoutVars>
          <dgm:chMax val="1"/>
          <dgm:bulletEnabled val="1"/>
        </dgm:presLayoutVars>
      </dgm:prSet>
      <dgm:spPr/>
    </dgm:pt>
    <dgm:pt modelId="{3B1A7248-A00C-4205-BB1C-B79F8CD9C160}" type="pres">
      <dgm:prSet presAssocID="{C6942C62-E431-403B-860C-64E66132E933}" presName="gear1srcNode" presStyleLbl="node1" presStyleIdx="0" presStyleCnt="3"/>
      <dgm:spPr/>
    </dgm:pt>
    <dgm:pt modelId="{414A7FC0-9BA8-478D-9849-131D590D52FA}" type="pres">
      <dgm:prSet presAssocID="{C6942C62-E431-403B-860C-64E66132E933}" presName="gear1dstNode" presStyleLbl="node1" presStyleIdx="0" presStyleCnt="3"/>
      <dgm:spPr/>
    </dgm:pt>
    <dgm:pt modelId="{205B5C8F-264C-463F-8FDB-D81C3FCB6B3A}" type="pres">
      <dgm:prSet presAssocID="{FD394FB3-5CBD-4CAC-A792-CDD110AA5AC1}" presName="gear2" presStyleLbl="node1" presStyleIdx="1" presStyleCnt="3" custLinFactNeighborX="1123" custLinFactNeighborY="0">
        <dgm:presLayoutVars>
          <dgm:chMax val="1"/>
          <dgm:bulletEnabled val="1"/>
        </dgm:presLayoutVars>
      </dgm:prSet>
      <dgm:spPr/>
    </dgm:pt>
    <dgm:pt modelId="{6BB5D4AE-56E4-4FD2-BE3A-415B9364C96C}" type="pres">
      <dgm:prSet presAssocID="{FD394FB3-5CBD-4CAC-A792-CDD110AA5AC1}" presName="gear2srcNode" presStyleLbl="node1" presStyleIdx="1" presStyleCnt="3"/>
      <dgm:spPr/>
    </dgm:pt>
    <dgm:pt modelId="{AF34F8AE-702F-481F-AEEA-F4F961AF2352}" type="pres">
      <dgm:prSet presAssocID="{FD394FB3-5CBD-4CAC-A792-CDD110AA5AC1}" presName="gear2dstNode" presStyleLbl="node1" presStyleIdx="1" presStyleCnt="3"/>
      <dgm:spPr/>
    </dgm:pt>
    <dgm:pt modelId="{7A62A264-69D9-46BE-AA88-A071B2E5886B}" type="pres">
      <dgm:prSet presAssocID="{7B72913E-8EA1-4A26-93AE-BB91FF05E7DF}" presName="gear3" presStyleLbl="node1" presStyleIdx="2" presStyleCnt="3"/>
      <dgm:spPr/>
    </dgm:pt>
    <dgm:pt modelId="{DC25788B-9FEE-4DF2-A8FE-FB4AB058624B}" type="pres">
      <dgm:prSet presAssocID="{7B72913E-8EA1-4A26-93AE-BB91FF05E7DF}" presName="gear3tx" presStyleLbl="node1" presStyleIdx="2" presStyleCnt="3">
        <dgm:presLayoutVars>
          <dgm:chMax val="1"/>
          <dgm:bulletEnabled val="1"/>
        </dgm:presLayoutVars>
      </dgm:prSet>
      <dgm:spPr/>
    </dgm:pt>
    <dgm:pt modelId="{DE9C1BA8-059C-4A78-9966-C9D64493383C}" type="pres">
      <dgm:prSet presAssocID="{7B72913E-8EA1-4A26-93AE-BB91FF05E7DF}" presName="gear3srcNode" presStyleLbl="node1" presStyleIdx="2" presStyleCnt="3"/>
      <dgm:spPr/>
    </dgm:pt>
    <dgm:pt modelId="{B51D16A7-DE9F-466E-B4A3-19799AA48D64}" type="pres">
      <dgm:prSet presAssocID="{7B72913E-8EA1-4A26-93AE-BB91FF05E7DF}" presName="gear3dstNode" presStyleLbl="node1" presStyleIdx="2" presStyleCnt="3"/>
      <dgm:spPr/>
    </dgm:pt>
    <dgm:pt modelId="{1BE57815-83EE-4EA3-83C5-8F4DFAF44790}" type="pres">
      <dgm:prSet presAssocID="{CDB7EA17-BC25-4C77-8199-6996CA8835D2}" presName="connector1" presStyleLbl="sibTrans2D1" presStyleIdx="0" presStyleCnt="3"/>
      <dgm:spPr/>
    </dgm:pt>
    <dgm:pt modelId="{1BD24C54-A4A9-40C5-BA6C-138F15FB335D}" type="pres">
      <dgm:prSet presAssocID="{112D935B-E3FE-428D-A6D3-919E9F32F424}" presName="connector2" presStyleLbl="sibTrans2D1" presStyleIdx="1" presStyleCnt="3"/>
      <dgm:spPr/>
    </dgm:pt>
    <dgm:pt modelId="{D7E1112C-DC66-41D4-884C-20212ADF283E}" type="pres">
      <dgm:prSet presAssocID="{3A90655D-BD21-4184-912C-EC67B57AC6B7}" presName="connector3" presStyleLbl="sibTrans2D1" presStyleIdx="2" presStyleCnt="3"/>
      <dgm:spPr/>
    </dgm:pt>
  </dgm:ptLst>
  <dgm:cxnLst>
    <dgm:cxn modelId="{8A41A609-762E-4ACF-B24F-32DEBF296580}" type="presOf" srcId="{7B72913E-8EA1-4A26-93AE-BB91FF05E7DF}" destId="{7A62A264-69D9-46BE-AA88-A071B2E5886B}" srcOrd="0" destOrd="0" presId="urn:microsoft.com/office/officeart/2005/8/layout/gear1"/>
    <dgm:cxn modelId="{B5ED040C-8F71-4735-85A1-6FE068854195}" type="presOf" srcId="{7B72913E-8EA1-4A26-93AE-BB91FF05E7DF}" destId="{B51D16A7-DE9F-466E-B4A3-19799AA48D64}" srcOrd="3" destOrd="0" presId="urn:microsoft.com/office/officeart/2005/8/layout/gear1"/>
    <dgm:cxn modelId="{122D1418-895D-419A-B01D-32FD048D6611}" type="presOf" srcId="{C6942C62-E431-403B-860C-64E66132E933}" destId="{32149209-20C4-463E-9731-4C102BBF70C8}" srcOrd="0" destOrd="0" presId="urn:microsoft.com/office/officeart/2005/8/layout/gear1"/>
    <dgm:cxn modelId="{64C56840-D818-4B6F-8A84-257CA927E97A}" type="presOf" srcId="{C6942C62-E431-403B-860C-64E66132E933}" destId="{414A7FC0-9BA8-478D-9849-131D590D52FA}" srcOrd="2" destOrd="0" presId="urn:microsoft.com/office/officeart/2005/8/layout/gear1"/>
    <dgm:cxn modelId="{D7409463-412F-4B1B-B060-6B2F3B18D83B}" srcId="{13E8FC82-63EE-47D4-9FEC-4A6F2A707193}" destId="{C6942C62-E431-403B-860C-64E66132E933}" srcOrd="0" destOrd="0" parTransId="{26DC1881-8CBE-4B56-B43E-BDA481D46792}" sibTransId="{CDB7EA17-BC25-4C77-8199-6996CA8835D2}"/>
    <dgm:cxn modelId="{40D84168-12CA-4EFD-B95A-3CA90369B9DD}" type="presOf" srcId="{FD394FB3-5CBD-4CAC-A792-CDD110AA5AC1}" destId="{6BB5D4AE-56E4-4FD2-BE3A-415B9364C96C}" srcOrd="1" destOrd="0" presId="urn:microsoft.com/office/officeart/2005/8/layout/gear1"/>
    <dgm:cxn modelId="{2C0B7051-E83C-48FE-B305-31BC97A90B21}" type="presOf" srcId="{3A90655D-BD21-4184-912C-EC67B57AC6B7}" destId="{D7E1112C-DC66-41D4-884C-20212ADF283E}" srcOrd="0" destOrd="0" presId="urn:microsoft.com/office/officeart/2005/8/layout/gear1"/>
    <dgm:cxn modelId="{75C3167D-1F16-4F95-AB88-5A3F95A48E7E}" type="presOf" srcId="{CDB7EA17-BC25-4C77-8199-6996CA8835D2}" destId="{1BE57815-83EE-4EA3-83C5-8F4DFAF44790}" srcOrd="0" destOrd="0" presId="urn:microsoft.com/office/officeart/2005/8/layout/gear1"/>
    <dgm:cxn modelId="{F79AFE8D-9424-4D15-BB46-133F103E33C5}" type="presOf" srcId="{FD394FB3-5CBD-4CAC-A792-CDD110AA5AC1}" destId="{205B5C8F-264C-463F-8FDB-D81C3FCB6B3A}" srcOrd="0" destOrd="0" presId="urn:microsoft.com/office/officeart/2005/8/layout/gear1"/>
    <dgm:cxn modelId="{E8B676A1-1F3C-46A6-A492-0AB7EC6EDF25}" type="presOf" srcId="{C6942C62-E431-403B-860C-64E66132E933}" destId="{3B1A7248-A00C-4205-BB1C-B79F8CD9C160}" srcOrd="1" destOrd="0" presId="urn:microsoft.com/office/officeart/2005/8/layout/gear1"/>
    <dgm:cxn modelId="{A59FF8B2-66D3-46B3-BD9D-B616214170D6}" srcId="{13E8FC82-63EE-47D4-9FEC-4A6F2A707193}" destId="{FD394FB3-5CBD-4CAC-A792-CDD110AA5AC1}" srcOrd="1" destOrd="0" parTransId="{22451097-7869-4767-9F8E-478C95E95793}" sibTransId="{112D935B-E3FE-428D-A6D3-919E9F32F424}"/>
    <dgm:cxn modelId="{22FA8ABF-B2CF-4BBB-AD68-262386BF5EB2}" type="presOf" srcId="{13E8FC82-63EE-47D4-9FEC-4A6F2A707193}" destId="{AC87FF67-0337-41F6-83B1-77E5E1AF0A9C}" srcOrd="0" destOrd="0" presId="urn:microsoft.com/office/officeart/2005/8/layout/gear1"/>
    <dgm:cxn modelId="{863BC2BF-FD42-4D63-A692-C6AC15379A44}" type="presOf" srcId="{112D935B-E3FE-428D-A6D3-919E9F32F424}" destId="{1BD24C54-A4A9-40C5-BA6C-138F15FB335D}" srcOrd="0" destOrd="0" presId="urn:microsoft.com/office/officeart/2005/8/layout/gear1"/>
    <dgm:cxn modelId="{9C197BC1-A075-4DE9-8C3F-07B31BF240BE}" type="presOf" srcId="{FD394FB3-5CBD-4CAC-A792-CDD110AA5AC1}" destId="{AF34F8AE-702F-481F-AEEA-F4F961AF2352}" srcOrd="2" destOrd="0" presId="urn:microsoft.com/office/officeart/2005/8/layout/gear1"/>
    <dgm:cxn modelId="{99FA19CF-CB9F-4DD5-94CC-EFA6D839BF11}" type="presOf" srcId="{7B72913E-8EA1-4A26-93AE-BB91FF05E7DF}" destId="{DE9C1BA8-059C-4A78-9966-C9D64493383C}" srcOrd="2" destOrd="0" presId="urn:microsoft.com/office/officeart/2005/8/layout/gear1"/>
    <dgm:cxn modelId="{FEEC4BD1-3B55-4B11-A1A6-FD1DADFC61AE}" srcId="{13E8FC82-63EE-47D4-9FEC-4A6F2A707193}" destId="{7B72913E-8EA1-4A26-93AE-BB91FF05E7DF}" srcOrd="2" destOrd="0" parTransId="{ACD0EF67-2E5F-4312-B509-02822E855AC7}" sibTransId="{3A90655D-BD21-4184-912C-EC67B57AC6B7}"/>
    <dgm:cxn modelId="{7CF810E8-3A6F-4F53-9586-B55B58D83BCB}" type="presOf" srcId="{7B72913E-8EA1-4A26-93AE-BB91FF05E7DF}" destId="{DC25788B-9FEE-4DF2-A8FE-FB4AB058624B}" srcOrd="1" destOrd="0" presId="urn:microsoft.com/office/officeart/2005/8/layout/gear1"/>
    <dgm:cxn modelId="{AC720EAD-96C2-4E23-A73F-ED3B9BA7E01A}" type="presParOf" srcId="{AC87FF67-0337-41F6-83B1-77E5E1AF0A9C}" destId="{32149209-20C4-463E-9731-4C102BBF70C8}" srcOrd="0" destOrd="0" presId="urn:microsoft.com/office/officeart/2005/8/layout/gear1"/>
    <dgm:cxn modelId="{AB61459D-D60C-45EA-A3D3-29BE7E208A88}" type="presParOf" srcId="{AC87FF67-0337-41F6-83B1-77E5E1AF0A9C}" destId="{3B1A7248-A00C-4205-BB1C-B79F8CD9C160}" srcOrd="1" destOrd="0" presId="urn:microsoft.com/office/officeart/2005/8/layout/gear1"/>
    <dgm:cxn modelId="{93585B01-2C01-41B2-B96E-FCF3BE1383C1}" type="presParOf" srcId="{AC87FF67-0337-41F6-83B1-77E5E1AF0A9C}" destId="{414A7FC0-9BA8-478D-9849-131D590D52FA}" srcOrd="2" destOrd="0" presId="urn:microsoft.com/office/officeart/2005/8/layout/gear1"/>
    <dgm:cxn modelId="{E40979AE-D75C-4AE8-9E0A-D5FCA7B4FC5E}" type="presParOf" srcId="{AC87FF67-0337-41F6-83B1-77E5E1AF0A9C}" destId="{205B5C8F-264C-463F-8FDB-D81C3FCB6B3A}" srcOrd="3" destOrd="0" presId="urn:microsoft.com/office/officeart/2005/8/layout/gear1"/>
    <dgm:cxn modelId="{F56DEE98-EC7D-4AC9-8F14-419A479C2D67}" type="presParOf" srcId="{AC87FF67-0337-41F6-83B1-77E5E1AF0A9C}" destId="{6BB5D4AE-56E4-4FD2-BE3A-415B9364C96C}" srcOrd="4" destOrd="0" presId="urn:microsoft.com/office/officeart/2005/8/layout/gear1"/>
    <dgm:cxn modelId="{71791007-00AC-44EB-8566-069CDF019592}" type="presParOf" srcId="{AC87FF67-0337-41F6-83B1-77E5E1AF0A9C}" destId="{AF34F8AE-702F-481F-AEEA-F4F961AF2352}" srcOrd="5" destOrd="0" presId="urn:microsoft.com/office/officeart/2005/8/layout/gear1"/>
    <dgm:cxn modelId="{28E59101-64FA-4D9F-A6F5-CEF03B5D627F}" type="presParOf" srcId="{AC87FF67-0337-41F6-83B1-77E5E1AF0A9C}" destId="{7A62A264-69D9-46BE-AA88-A071B2E5886B}" srcOrd="6" destOrd="0" presId="urn:microsoft.com/office/officeart/2005/8/layout/gear1"/>
    <dgm:cxn modelId="{6C387869-7A44-46A4-826C-492052B6BB3A}" type="presParOf" srcId="{AC87FF67-0337-41F6-83B1-77E5E1AF0A9C}" destId="{DC25788B-9FEE-4DF2-A8FE-FB4AB058624B}" srcOrd="7" destOrd="0" presId="urn:microsoft.com/office/officeart/2005/8/layout/gear1"/>
    <dgm:cxn modelId="{237ACE26-8F1E-4A12-AA02-502D50BD2526}" type="presParOf" srcId="{AC87FF67-0337-41F6-83B1-77E5E1AF0A9C}" destId="{DE9C1BA8-059C-4A78-9966-C9D64493383C}" srcOrd="8" destOrd="0" presId="urn:microsoft.com/office/officeart/2005/8/layout/gear1"/>
    <dgm:cxn modelId="{1E942DFC-9DF5-4FF4-94FB-44D38868D7FC}" type="presParOf" srcId="{AC87FF67-0337-41F6-83B1-77E5E1AF0A9C}" destId="{B51D16A7-DE9F-466E-B4A3-19799AA48D64}" srcOrd="9" destOrd="0" presId="urn:microsoft.com/office/officeart/2005/8/layout/gear1"/>
    <dgm:cxn modelId="{80C8E43D-FEC5-4D7D-8F5D-6F20353EFE13}" type="presParOf" srcId="{AC87FF67-0337-41F6-83B1-77E5E1AF0A9C}" destId="{1BE57815-83EE-4EA3-83C5-8F4DFAF44790}" srcOrd="10" destOrd="0" presId="urn:microsoft.com/office/officeart/2005/8/layout/gear1"/>
    <dgm:cxn modelId="{8CACF951-8F63-4C04-ACE6-05DE717AB6B2}" type="presParOf" srcId="{AC87FF67-0337-41F6-83B1-77E5E1AF0A9C}" destId="{1BD24C54-A4A9-40C5-BA6C-138F15FB335D}" srcOrd="11" destOrd="0" presId="urn:microsoft.com/office/officeart/2005/8/layout/gear1"/>
    <dgm:cxn modelId="{FD27725D-45E7-4C16-8F51-D3E10455C458}" type="presParOf" srcId="{AC87FF67-0337-41F6-83B1-77E5E1AF0A9C}" destId="{D7E1112C-DC66-41D4-884C-20212ADF283E}"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D3CB40-627A-4580-BB9F-4ED9FD68E709}" type="doc">
      <dgm:prSet loTypeId="urn:microsoft.com/office/officeart/2011/layout/HexagonRadial" loCatId="cycle" qsTypeId="urn:microsoft.com/office/officeart/2005/8/quickstyle/simple2" qsCatId="simple" csTypeId="urn:microsoft.com/office/officeart/2005/8/colors/accent1_4" csCatId="accent1" phldr="1"/>
      <dgm:spPr/>
      <dgm:t>
        <a:bodyPr/>
        <a:lstStyle/>
        <a:p>
          <a:endParaRPr lang="en-GB"/>
        </a:p>
      </dgm:t>
    </dgm:pt>
    <dgm:pt modelId="{F844E4F8-04B4-4AB5-8D5A-8C3A46A38F1E}">
      <dgm:prSet phldrT="[Text]" custT="1"/>
      <dgm:spPr>
        <a:xfrm>
          <a:off x="2728721" y="1979299"/>
          <a:ext cx="1571591" cy="1225161"/>
        </a:xfrm>
        <a:prstGeom prst="hexagon">
          <a:avLst>
            <a:gd name="adj" fmla="val 28570"/>
            <a:gd name="vf" fmla="val 115470"/>
          </a:avLst>
        </a:prstGeom>
        <a:solidFill>
          <a:sysClr val="window" lastClr="FFFFFF"/>
        </a:solidFill>
        <a:ln w="38100" cap="flat" cmpd="sng" algn="ctr">
          <a:solidFill>
            <a:srgbClr val="8DE000"/>
          </a:solidFill>
          <a:prstDash val="solid"/>
          <a:miter lim="800000"/>
        </a:ln>
        <a:effectLst>
          <a:outerShdw blurRad="40000" dist="20000" dir="5400000" rotWithShape="0">
            <a:srgbClr val="000000">
              <a:alpha val="38000"/>
            </a:srgbClr>
          </a:outerShdw>
        </a:effectLst>
      </dgm:spPr>
      <dgm:t>
        <a:bodyPr/>
        <a:lstStyle/>
        <a:p>
          <a:pPr>
            <a:buNone/>
          </a:pPr>
          <a:r>
            <a:rPr lang="en-GB" sz="1400" b="1" dirty="0">
              <a:solidFill>
                <a:sysClr val="windowText" lastClr="000000"/>
              </a:solidFill>
              <a:latin typeface="Calibri"/>
              <a:ea typeface="+mn-ea"/>
              <a:cs typeface="+mn-cs"/>
            </a:rPr>
            <a:t>Opportunities</a:t>
          </a:r>
        </a:p>
      </dgm:t>
    </dgm:pt>
    <dgm:pt modelId="{3AEFCA62-7FE5-488A-9FCF-67883D8E630B}" type="parTrans" cxnId="{FD0BC083-2747-435D-9512-F36EE4F9EDCC}">
      <dgm:prSet/>
      <dgm:spPr/>
      <dgm:t>
        <a:bodyPr/>
        <a:lstStyle/>
        <a:p>
          <a:endParaRPr lang="en-GB" sz="1400">
            <a:latin typeface="Trebuchet MS" panose="020B0603020202020204" pitchFamily="34" charset="0"/>
          </a:endParaRPr>
        </a:p>
      </dgm:t>
    </dgm:pt>
    <dgm:pt modelId="{3B7E5347-62DB-4BB1-95BC-88FF2EB65E62}" type="sibTrans" cxnId="{FD0BC083-2747-435D-9512-F36EE4F9EDCC}">
      <dgm:prSet/>
      <dgm:spPr/>
      <dgm:t>
        <a:bodyPr/>
        <a:lstStyle/>
        <a:p>
          <a:endParaRPr lang="en-GB" sz="1400">
            <a:latin typeface="Trebuchet MS" panose="020B0603020202020204" pitchFamily="34" charset="0"/>
          </a:endParaRPr>
        </a:p>
      </dgm:t>
    </dgm:pt>
    <dgm:pt modelId="{33038CA1-D266-40DE-93C7-1AE623F82F8B}">
      <dgm:prSet phldrT="[Text]" custT="1"/>
      <dgm:spPr>
        <a:xfrm>
          <a:off x="2860092" y="656826"/>
          <a:ext cx="1308830" cy="1132291"/>
        </a:xfrm>
        <a:prstGeom prst="hexagon">
          <a:avLst>
            <a:gd name="adj" fmla="val 28570"/>
            <a:gd name="vf" fmla="val 115470"/>
          </a:avLst>
        </a:prstGeom>
        <a:solidFill>
          <a:sysClr val="window" lastClr="FFFFFF"/>
        </a:solidFill>
        <a:ln w="38100" cap="flat" cmpd="sng" algn="ctr">
          <a:solidFill>
            <a:srgbClr val="8DE000"/>
          </a:solidFill>
          <a:prstDash val="solid"/>
          <a:miter lim="800000"/>
        </a:ln>
        <a:effectLst>
          <a:outerShdw blurRad="40000" dist="20000" dir="5400000" rotWithShape="0">
            <a:srgbClr val="000000">
              <a:alpha val="38000"/>
            </a:srgbClr>
          </a:outerShdw>
        </a:effectLst>
      </dgm:spPr>
      <dgm:t>
        <a:bodyPr/>
        <a:lstStyle/>
        <a:p>
          <a:pPr>
            <a:buNone/>
          </a:pPr>
          <a:r>
            <a:rPr lang="en-GB" sz="1400">
              <a:solidFill>
                <a:sysClr val="window" lastClr="FFFFFF"/>
              </a:solidFill>
              <a:latin typeface="Trebuchet MS" panose="020B0603020202020204" pitchFamily="34" charset="0"/>
              <a:ea typeface="+mn-ea"/>
              <a:cs typeface="+mn-cs"/>
            </a:rPr>
            <a:t> </a:t>
          </a:r>
        </a:p>
      </dgm:t>
    </dgm:pt>
    <dgm:pt modelId="{78B4D016-5648-4233-840B-2937157360B3}" type="parTrans" cxnId="{322A0F86-5922-450E-8D20-28A69BBD64B7}">
      <dgm:prSet/>
      <dgm:spPr/>
      <dgm:t>
        <a:bodyPr/>
        <a:lstStyle/>
        <a:p>
          <a:endParaRPr lang="en-GB" sz="1400">
            <a:latin typeface="Trebuchet MS" panose="020B0603020202020204" pitchFamily="34" charset="0"/>
          </a:endParaRPr>
        </a:p>
      </dgm:t>
    </dgm:pt>
    <dgm:pt modelId="{AE8EC4CA-AD68-4549-8C0C-C8B4459D08EF}" type="sibTrans" cxnId="{322A0F86-5922-450E-8D20-28A69BBD64B7}">
      <dgm:prSet/>
      <dgm:spPr/>
      <dgm:t>
        <a:bodyPr/>
        <a:lstStyle/>
        <a:p>
          <a:endParaRPr lang="en-GB" sz="1400">
            <a:latin typeface="Trebuchet MS" panose="020B0603020202020204" pitchFamily="34" charset="0"/>
          </a:endParaRPr>
        </a:p>
      </dgm:t>
    </dgm:pt>
    <dgm:pt modelId="{D309654B-0E8E-4B56-8CF9-1ADDF65DE188}">
      <dgm:prSet phldrT="[Text]" custT="1"/>
      <dgm:spPr>
        <a:xfrm>
          <a:off x="4159822" y="1318440"/>
          <a:ext cx="1308830" cy="1132291"/>
        </a:xfrm>
        <a:prstGeom prst="hexagon">
          <a:avLst>
            <a:gd name="adj" fmla="val 28570"/>
            <a:gd name="vf" fmla="val 115470"/>
          </a:avLst>
        </a:prstGeom>
        <a:solidFill>
          <a:sysClr val="window" lastClr="FFFFFF"/>
        </a:solidFill>
        <a:ln w="38100" cap="flat" cmpd="sng" algn="ctr">
          <a:solidFill>
            <a:srgbClr val="8DE000"/>
          </a:solidFill>
          <a:prstDash val="solid"/>
          <a:miter lim="800000"/>
        </a:ln>
        <a:effectLst>
          <a:outerShdw blurRad="40000" dist="20000" dir="5400000" rotWithShape="0">
            <a:srgbClr val="000000">
              <a:alpha val="38000"/>
            </a:srgbClr>
          </a:outerShdw>
        </a:effectLst>
      </dgm:spPr>
      <dgm:t>
        <a:bodyPr/>
        <a:lstStyle/>
        <a:p>
          <a:pPr>
            <a:buNone/>
          </a:pPr>
          <a:endParaRPr lang="en-GB" sz="1400">
            <a:solidFill>
              <a:sysClr val="window" lastClr="FFFFFF"/>
            </a:solidFill>
            <a:latin typeface="Trebuchet MS" panose="020B0603020202020204" pitchFamily="34" charset="0"/>
            <a:ea typeface="+mn-ea"/>
            <a:cs typeface="+mn-cs"/>
          </a:endParaRPr>
        </a:p>
      </dgm:t>
    </dgm:pt>
    <dgm:pt modelId="{079E771F-43AF-461F-A99C-EC2F5E9D8A7E}" type="parTrans" cxnId="{A9053C18-B112-4E6A-AA12-0BA2D3CAB828}">
      <dgm:prSet/>
      <dgm:spPr/>
      <dgm:t>
        <a:bodyPr/>
        <a:lstStyle/>
        <a:p>
          <a:endParaRPr lang="en-GB" sz="1400">
            <a:latin typeface="Trebuchet MS" panose="020B0603020202020204" pitchFamily="34" charset="0"/>
          </a:endParaRPr>
        </a:p>
      </dgm:t>
    </dgm:pt>
    <dgm:pt modelId="{57EE95B8-806A-458C-94C0-4D77D4007F96}" type="sibTrans" cxnId="{A9053C18-B112-4E6A-AA12-0BA2D3CAB828}">
      <dgm:prSet/>
      <dgm:spPr/>
      <dgm:t>
        <a:bodyPr/>
        <a:lstStyle/>
        <a:p>
          <a:endParaRPr lang="en-GB" sz="1400">
            <a:latin typeface="Trebuchet MS" panose="020B0603020202020204" pitchFamily="34" charset="0"/>
          </a:endParaRPr>
        </a:p>
      </dgm:t>
    </dgm:pt>
    <dgm:pt modelId="{CAD1DB5A-61A1-4A75-ABDA-319B0F66B44E}">
      <dgm:prSet phldrT="[Text]" custT="1"/>
      <dgm:spPr>
        <a:xfrm>
          <a:off x="4115243" y="2696204"/>
          <a:ext cx="1308830" cy="1132291"/>
        </a:xfrm>
        <a:prstGeom prst="hexagon">
          <a:avLst>
            <a:gd name="adj" fmla="val 28570"/>
            <a:gd name="vf" fmla="val 115470"/>
          </a:avLst>
        </a:prstGeom>
        <a:solidFill>
          <a:sysClr val="window" lastClr="FFFFFF"/>
        </a:solidFill>
        <a:ln w="38100" cap="flat" cmpd="sng" algn="ctr">
          <a:solidFill>
            <a:srgbClr val="8DE000"/>
          </a:solidFill>
          <a:prstDash val="solid"/>
          <a:miter lim="800000"/>
        </a:ln>
        <a:effectLst>
          <a:outerShdw blurRad="40000" dist="20000" dir="5400000" rotWithShape="0">
            <a:srgbClr val="000000">
              <a:alpha val="38000"/>
            </a:srgbClr>
          </a:outerShdw>
        </a:effectLst>
      </dgm:spPr>
      <dgm:t>
        <a:bodyPr/>
        <a:lstStyle/>
        <a:p>
          <a:pPr>
            <a:buNone/>
          </a:pPr>
          <a:endParaRPr lang="en-GB" sz="1400">
            <a:solidFill>
              <a:sysClr val="window" lastClr="FFFFFF"/>
            </a:solidFill>
            <a:latin typeface="Trebuchet MS" panose="020B0603020202020204" pitchFamily="34" charset="0"/>
            <a:ea typeface="+mn-ea"/>
            <a:cs typeface="+mn-cs"/>
          </a:endParaRPr>
        </a:p>
      </dgm:t>
    </dgm:pt>
    <dgm:pt modelId="{2A4181DD-C3D0-4ECE-932F-CFB5AD42A9D1}" type="parTrans" cxnId="{83DB2038-1482-4DAA-8C7E-93393BDF81DB}">
      <dgm:prSet/>
      <dgm:spPr/>
      <dgm:t>
        <a:bodyPr/>
        <a:lstStyle/>
        <a:p>
          <a:endParaRPr lang="en-GB" sz="1400">
            <a:latin typeface="Trebuchet MS" panose="020B0603020202020204" pitchFamily="34" charset="0"/>
          </a:endParaRPr>
        </a:p>
      </dgm:t>
    </dgm:pt>
    <dgm:pt modelId="{5622A554-08AA-488F-857A-24C59559461A}" type="sibTrans" cxnId="{83DB2038-1482-4DAA-8C7E-93393BDF81DB}">
      <dgm:prSet/>
      <dgm:spPr/>
      <dgm:t>
        <a:bodyPr/>
        <a:lstStyle/>
        <a:p>
          <a:endParaRPr lang="en-GB" sz="1400">
            <a:latin typeface="Trebuchet MS" panose="020B0603020202020204" pitchFamily="34" charset="0"/>
          </a:endParaRPr>
        </a:p>
      </dgm:t>
    </dgm:pt>
    <dgm:pt modelId="{8725EB4E-CBAF-450D-81B7-C65726731C1F}">
      <dgm:prSet phldrT="[Text]" custT="1"/>
      <dgm:spPr>
        <a:xfrm>
          <a:off x="2822987" y="3415566"/>
          <a:ext cx="1308830" cy="1132291"/>
        </a:xfrm>
        <a:prstGeom prst="hexagon">
          <a:avLst>
            <a:gd name="adj" fmla="val 28570"/>
            <a:gd name="vf" fmla="val 115470"/>
          </a:avLst>
        </a:prstGeom>
        <a:solidFill>
          <a:sysClr val="window" lastClr="FFFFFF"/>
        </a:solidFill>
        <a:ln w="38100" cap="flat" cmpd="sng" algn="ctr">
          <a:solidFill>
            <a:srgbClr val="8DE000"/>
          </a:solidFill>
          <a:prstDash val="solid"/>
          <a:miter lim="800000"/>
        </a:ln>
        <a:effectLst>
          <a:outerShdw blurRad="40000" dist="20000" dir="5400000" rotWithShape="0">
            <a:srgbClr val="000000">
              <a:alpha val="38000"/>
            </a:srgbClr>
          </a:outerShdw>
        </a:effectLst>
      </dgm:spPr>
      <dgm:t>
        <a:bodyPr/>
        <a:lstStyle/>
        <a:p>
          <a:pPr>
            <a:buNone/>
          </a:pPr>
          <a:endParaRPr lang="en-GB" sz="1400">
            <a:solidFill>
              <a:sysClr val="window" lastClr="FFFFFF"/>
            </a:solidFill>
            <a:latin typeface="Trebuchet MS" panose="020B0603020202020204" pitchFamily="34" charset="0"/>
            <a:ea typeface="+mn-ea"/>
            <a:cs typeface="+mn-cs"/>
          </a:endParaRPr>
        </a:p>
      </dgm:t>
    </dgm:pt>
    <dgm:pt modelId="{9D1E8C8F-044F-48EA-B99D-8B274110AC26}" type="parTrans" cxnId="{AF95C88A-C5DD-4844-A292-84CD9165EB00}">
      <dgm:prSet/>
      <dgm:spPr/>
      <dgm:t>
        <a:bodyPr/>
        <a:lstStyle/>
        <a:p>
          <a:endParaRPr lang="en-GB" sz="1400">
            <a:latin typeface="Trebuchet MS" panose="020B0603020202020204" pitchFamily="34" charset="0"/>
          </a:endParaRPr>
        </a:p>
      </dgm:t>
    </dgm:pt>
    <dgm:pt modelId="{A3E59436-9DB4-4EB2-9359-62D45B64D013}" type="sibTrans" cxnId="{AF95C88A-C5DD-4844-A292-84CD9165EB00}">
      <dgm:prSet/>
      <dgm:spPr/>
      <dgm:t>
        <a:bodyPr/>
        <a:lstStyle/>
        <a:p>
          <a:endParaRPr lang="en-GB" sz="1400">
            <a:latin typeface="Trebuchet MS" panose="020B0603020202020204" pitchFamily="34" charset="0"/>
          </a:endParaRPr>
        </a:p>
      </dgm:t>
    </dgm:pt>
    <dgm:pt modelId="{A49C6338-B206-4390-A62A-0B45B1E156A8}">
      <dgm:prSet phldrT="[Text]" custT="1"/>
      <dgm:spPr>
        <a:xfrm>
          <a:off x="1595503" y="2794778"/>
          <a:ext cx="1308830" cy="1132291"/>
        </a:xfrm>
        <a:prstGeom prst="hexagon">
          <a:avLst>
            <a:gd name="adj" fmla="val 28570"/>
            <a:gd name="vf" fmla="val 115470"/>
          </a:avLst>
        </a:prstGeom>
        <a:solidFill>
          <a:sysClr val="window" lastClr="FFFFFF"/>
        </a:solidFill>
        <a:ln w="38100" cap="flat" cmpd="sng" algn="ctr">
          <a:solidFill>
            <a:srgbClr val="8DE000"/>
          </a:solidFill>
          <a:prstDash val="solid"/>
          <a:miter lim="800000"/>
        </a:ln>
        <a:effectLst>
          <a:outerShdw blurRad="40000" dist="20000" dir="5400000" rotWithShape="0">
            <a:srgbClr val="000000">
              <a:alpha val="38000"/>
            </a:srgbClr>
          </a:outerShdw>
        </a:effectLst>
      </dgm:spPr>
      <dgm:t>
        <a:bodyPr/>
        <a:lstStyle/>
        <a:p>
          <a:pPr>
            <a:buNone/>
          </a:pPr>
          <a:endParaRPr lang="en-GB" sz="1400">
            <a:solidFill>
              <a:sysClr val="window" lastClr="FFFFFF"/>
            </a:solidFill>
            <a:latin typeface="Trebuchet MS" panose="020B0603020202020204" pitchFamily="34" charset="0"/>
            <a:ea typeface="+mn-ea"/>
            <a:cs typeface="+mn-cs"/>
          </a:endParaRPr>
        </a:p>
      </dgm:t>
    </dgm:pt>
    <dgm:pt modelId="{E8E71393-E89B-48AA-BBCB-62B0C5A04AF3}" type="parTrans" cxnId="{77B7EC6D-D83C-4FB8-973B-5DE3C65D9A11}">
      <dgm:prSet/>
      <dgm:spPr/>
      <dgm:t>
        <a:bodyPr/>
        <a:lstStyle/>
        <a:p>
          <a:endParaRPr lang="en-GB" sz="1400">
            <a:latin typeface="Trebuchet MS" panose="020B0603020202020204" pitchFamily="34" charset="0"/>
          </a:endParaRPr>
        </a:p>
      </dgm:t>
    </dgm:pt>
    <dgm:pt modelId="{3578DDA6-D88E-4C18-A00D-80C64B8C291C}" type="sibTrans" cxnId="{77B7EC6D-D83C-4FB8-973B-5DE3C65D9A11}">
      <dgm:prSet/>
      <dgm:spPr/>
      <dgm:t>
        <a:bodyPr/>
        <a:lstStyle/>
        <a:p>
          <a:endParaRPr lang="en-GB" sz="1400">
            <a:latin typeface="Trebuchet MS" panose="020B0603020202020204" pitchFamily="34" charset="0"/>
          </a:endParaRPr>
        </a:p>
      </dgm:t>
    </dgm:pt>
    <dgm:pt modelId="{8DB6394F-C124-449F-BDD1-84B25AA29EC1}">
      <dgm:prSet phldrT="[Text]" custT="1"/>
      <dgm:spPr>
        <a:xfrm>
          <a:off x="1544479" y="1318672"/>
          <a:ext cx="1308830" cy="1132291"/>
        </a:xfrm>
        <a:prstGeom prst="hexagon">
          <a:avLst>
            <a:gd name="adj" fmla="val 28570"/>
            <a:gd name="vf" fmla="val 115470"/>
          </a:avLst>
        </a:prstGeom>
        <a:solidFill>
          <a:sysClr val="window" lastClr="FFFFFF"/>
        </a:solidFill>
        <a:ln w="38100" cap="flat" cmpd="sng" algn="ctr">
          <a:solidFill>
            <a:srgbClr val="8DE000"/>
          </a:solidFill>
          <a:prstDash val="solid"/>
          <a:miter lim="800000"/>
        </a:ln>
        <a:effectLst>
          <a:outerShdw blurRad="40000" dist="20000" dir="5400000" rotWithShape="0">
            <a:srgbClr val="000000">
              <a:alpha val="38000"/>
            </a:srgbClr>
          </a:outerShdw>
        </a:effectLst>
      </dgm:spPr>
      <dgm:t>
        <a:bodyPr/>
        <a:lstStyle/>
        <a:p>
          <a:pPr>
            <a:buNone/>
          </a:pPr>
          <a:endParaRPr lang="en-GB" sz="1400">
            <a:solidFill>
              <a:sysClr val="window" lastClr="FFFFFF"/>
            </a:solidFill>
            <a:latin typeface="Trebuchet MS" panose="020B0603020202020204" pitchFamily="34" charset="0"/>
            <a:ea typeface="+mn-ea"/>
            <a:cs typeface="+mn-cs"/>
          </a:endParaRPr>
        </a:p>
      </dgm:t>
    </dgm:pt>
    <dgm:pt modelId="{85C1381C-28CF-411A-815F-4F72EB6D2FCE}" type="parTrans" cxnId="{27A32084-9D09-402E-847A-741DF3926741}">
      <dgm:prSet/>
      <dgm:spPr/>
      <dgm:t>
        <a:bodyPr/>
        <a:lstStyle/>
        <a:p>
          <a:endParaRPr lang="en-GB" sz="1400">
            <a:latin typeface="Trebuchet MS" panose="020B0603020202020204" pitchFamily="34" charset="0"/>
          </a:endParaRPr>
        </a:p>
      </dgm:t>
    </dgm:pt>
    <dgm:pt modelId="{91AA431E-BF87-4E83-A494-DD98CF5B3808}" type="sibTrans" cxnId="{27A32084-9D09-402E-847A-741DF3926741}">
      <dgm:prSet/>
      <dgm:spPr/>
      <dgm:t>
        <a:bodyPr/>
        <a:lstStyle/>
        <a:p>
          <a:endParaRPr lang="en-GB" sz="1400">
            <a:latin typeface="Trebuchet MS" panose="020B0603020202020204" pitchFamily="34" charset="0"/>
          </a:endParaRPr>
        </a:p>
      </dgm:t>
    </dgm:pt>
    <dgm:pt modelId="{05F41FD2-115D-46BD-833E-AC8CDC5C97D4}" type="pres">
      <dgm:prSet presAssocID="{4DD3CB40-627A-4580-BB9F-4ED9FD68E709}" presName="Name0" presStyleCnt="0">
        <dgm:presLayoutVars>
          <dgm:chMax val="1"/>
          <dgm:chPref val="1"/>
          <dgm:dir/>
          <dgm:animOne val="branch"/>
          <dgm:animLvl val="lvl"/>
        </dgm:presLayoutVars>
      </dgm:prSet>
      <dgm:spPr/>
    </dgm:pt>
    <dgm:pt modelId="{60529FDB-6DA2-4AFB-9023-EE7073FC850D}" type="pres">
      <dgm:prSet presAssocID="{F844E4F8-04B4-4AB5-8D5A-8C3A46A38F1E}" presName="Parent" presStyleLbl="node0" presStyleIdx="0" presStyleCnt="1" custScaleX="77795" custScaleY="68931" custLinFactNeighborX="12">
        <dgm:presLayoutVars>
          <dgm:chMax val="6"/>
          <dgm:chPref val="6"/>
        </dgm:presLayoutVars>
      </dgm:prSet>
      <dgm:spPr/>
    </dgm:pt>
    <dgm:pt modelId="{B65934F4-647D-47CB-9506-876FDD130170}" type="pres">
      <dgm:prSet presAssocID="{33038CA1-D266-40DE-93C7-1AE623F82F8B}" presName="Accent1" presStyleCnt="0"/>
      <dgm:spPr/>
    </dgm:pt>
    <dgm:pt modelId="{EE8D400F-3F9F-4DB8-AFB3-9DD1DCD07F42}" type="pres">
      <dgm:prSet presAssocID="{33038CA1-D266-40DE-93C7-1AE623F82F8B}" presName="Accent" presStyleLbl="bgShp" presStyleIdx="0" presStyleCnt="6"/>
      <dgm:spPr/>
    </dgm:pt>
    <dgm:pt modelId="{EA260D94-E573-43F5-9A65-988E18E15A79}" type="pres">
      <dgm:prSet presAssocID="{33038CA1-D266-40DE-93C7-1AE623F82F8B}" presName="Child1" presStyleLbl="node1" presStyleIdx="0" presStyleCnt="6" custScaleX="75132" custScaleY="75132" custLinFactNeighborX="-213" custLinFactNeighborY="31149">
        <dgm:presLayoutVars>
          <dgm:chMax val="0"/>
          <dgm:chPref val="0"/>
          <dgm:bulletEnabled val="1"/>
        </dgm:presLayoutVars>
      </dgm:prSet>
      <dgm:spPr/>
    </dgm:pt>
    <dgm:pt modelId="{850F4570-87D1-4F27-BC33-47419595FAD1}" type="pres">
      <dgm:prSet presAssocID="{D309654B-0E8E-4B56-8CF9-1ADDF65DE188}" presName="Accent2" presStyleCnt="0"/>
      <dgm:spPr/>
    </dgm:pt>
    <dgm:pt modelId="{6BBA5DC4-1AA2-422E-A3B2-6AFEEFF4A5E9}" type="pres">
      <dgm:prSet presAssocID="{D309654B-0E8E-4B56-8CF9-1ADDF65DE188}" presName="Accent" presStyleLbl="bgShp" presStyleIdx="1" presStyleCnt="6" custScaleX="62093" custScaleY="62093" custLinFactNeighborX="-83197" custLinFactNeighborY="85921"/>
      <dgm:spPr>
        <a:xfrm>
          <a:off x="3267256" y="1517426"/>
          <a:ext cx="498011" cy="429102"/>
        </a:xfrm>
        <a:prstGeom prst="hexagon">
          <a:avLst>
            <a:gd name="adj" fmla="val 28900"/>
            <a:gd name="vf" fmla="val 115470"/>
          </a:avLst>
        </a:prstGeom>
        <a:solidFill>
          <a:srgbClr val="4F727F">
            <a:tint val="55000"/>
            <a:hueOff val="0"/>
            <a:satOff val="0"/>
            <a:lumOff val="0"/>
            <a:alphaOff val="0"/>
          </a:srgbClr>
        </a:solidFill>
        <a:ln>
          <a:noFill/>
        </a:ln>
        <a:effectLst/>
      </dgm:spPr>
    </dgm:pt>
    <dgm:pt modelId="{F38AE251-C8AD-4E72-A36C-1ADD57D4FA56}" type="pres">
      <dgm:prSet presAssocID="{D309654B-0E8E-4B56-8CF9-1ADDF65DE188}" presName="Child2" presStyleLbl="node1" presStyleIdx="1" presStyleCnt="6" custScaleX="75132" custScaleY="75132" custLinFactNeighborX="-17315" custLinFactNeighborY="13543">
        <dgm:presLayoutVars>
          <dgm:chMax val="0"/>
          <dgm:chPref val="0"/>
          <dgm:bulletEnabled val="1"/>
        </dgm:presLayoutVars>
      </dgm:prSet>
      <dgm:spPr/>
    </dgm:pt>
    <dgm:pt modelId="{2D7BFF09-6188-4F63-B111-A939D2D81361}" type="pres">
      <dgm:prSet presAssocID="{CAD1DB5A-61A1-4A75-ABDA-319B0F66B44E}" presName="Accent3" presStyleCnt="0"/>
      <dgm:spPr/>
    </dgm:pt>
    <dgm:pt modelId="{7BBB6F5D-0FD5-4CDE-AE4D-A535052E08BA}" type="pres">
      <dgm:prSet presAssocID="{CAD1DB5A-61A1-4A75-ABDA-319B0F66B44E}" presName="Accent" presStyleLbl="bgShp" presStyleIdx="2" presStyleCnt="6" custScaleX="62093" custScaleY="62093" custLinFactNeighborX="-98184" custLinFactNeighborY="-40768"/>
      <dgm:spPr>
        <a:xfrm>
          <a:off x="4083098" y="1933846"/>
          <a:ext cx="498011" cy="429102"/>
        </a:xfrm>
        <a:prstGeom prst="hexagon">
          <a:avLst>
            <a:gd name="adj" fmla="val 28900"/>
            <a:gd name="vf" fmla="val 115470"/>
          </a:avLst>
        </a:prstGeom>
        <a:solidFill>
          <a:srgbClr val="4F727F">
            <a:tint val="55000"/>
            <a:hueOff val="0"/>
            <a:satOff val="0"/>
            <a:lumOff val="0"/>
            <a:alphaOff val="0"/>
          </a:srgbClr>
        </a:solidFill>
        <a:ln>
          <a:noFill/>
        </a:ln>
        <a:effectLst/>
      </dgm:spPr>
    </dgm:pt>
    <dgm:pt modelId="{78C7035A-7F06-4434-B973-31738DF5AFB7}" type="pres">
      <dgm:prSet presAssocID="{CAD1DB5A-61A1-4A75-ABDA-319B0F66B44E}" presName="Child3" presStyleLbl="node1" presStyleIdx="2" presStyleCnt="6" custScaleX="75132" custScaleY="75132" custLinFactNeighborX="-19874" custLinFactNeighborY="-15952">
        <dgm:presLayoutVars>
          <dgm:chMax val="0"/>
          <dgm:chPref val="0"/>
          <dgm:bulletEnabled val="1"/>
        </dgm:presLayoutVars>
      </dgm:prSet>
      <dgm:spPr/>
    </dgm:pt>
    <dgm:pt modelId="{1A426F98-F147-48C7-B454-835140E6488F}" type="pres">
      <dgm:prSet presAssocID="{8725EB4E-CBAF-450D-81B7-C65726731C1F}" presName="Accent4" presStyleCnt="0"/>
      <dgm:spPr/>
    </dgm:pt>
    <dgm:pt modelId="{BB11C51D-E10C-4372-8754-4D01D62A66C9}" type="pres">
      <dgm:prSet presAssocID="{8725EB4E-CBAF-450D-81B7-C65726731C1F}" presName="Accent" presStyleLbl="bgShp" presStyleIdx="3" presStyleCnt="6" custScaleX="62093" custScaleY="62093" custLinFactY="-28941" custLinFactNeighborX="-15545" custLinFactNeighborY="-100000"/>
      <dgm:spPr>
        <a:xfrm>
          <a:off x="4095660" y="2782851"/>
          <a:ext cx="498011" cy="429102"/>
        </a:xfrm>
        <a:prstGeom prst="hexagon">
          <a:avLst>
            <a:gd name="adj" fmla="val 28900"/>
            <a:gd name="vf" fmla="val 115470"/>
          </a:avLst>
        </a:prstGeom>
        <a:solidFill>
          <a:srgbClr val="4F727F">
            <a:tint val="55000"/>
            <a:hueOff val="0"/>
            <a:satOff val="0"/>
            <a:lumOff val="0"/>
            <a:alphaOff val="0"/>
          </a:srgbClr>
        </a:solidFill>
        <a:ln>
          <a:noFill/>
        </a:ln>
        <a:effectLst/>
      </dgm:spPr>
    </dgm:pt>
    <dgm:pt modelId="{6C668862-6DE0-40AA-9F0C-0D9C689EB1A4}" type="pres">
      <dgm:prSet presAssocID="{8725EB4E-CBAF-450D-81B7-C65726731C1F}" presName="Child4" presStyleLbl="node1" presStyleIdx="3" presStyleCnt="6" custScaleX="75132" custScaleY="75132" custLinFactNeighborX="-2343" custLinFactNeighborY="-29795">
        <dgm:presLayoutVars>
          <dgm:chMax val="0"/>
          <dgm:chPref val="0"/>
          <dgm:bulletEnabled val="1"/>
        </dgm:presLayoutVars>
      </dgm:prSet>
      <dgm:spPr/>
    </dgm:pt>
    <dgm:pt modelId="{5A6D4516-6C81-4602-9553-CA819F115843}" type="pres">
      <dgm:prSet presAssocID="{A49C6338-B206-4390-A62A-0B45B1E156A8}" presName="Accent5" presStyleCnt="0"/>
      <dgm:spPr/>
    </dgm:pt>
    <dgm:pt modelId="{7A250A17-5954-4F99-82E3-8DE96482C4F5}" type="pres">
      <dgm:prSet presAssocID="{A49C6338-B206-4390-A62A-0B45B1E156A8}" presName="Accent" presStyleLbl="bgShp" presStyleIdx="4" presStyleCnt="6" custScaleX="62093" custScaleY="62093" custLinFactNeighborX="79125" custLinFactNeighborY="-84260"/>
      <dgm:spPr>
        <a:xfrm>
          <a:off x="3241970" y="3243007"/>
          <a:ext cx="498011" cy="429102"/>
        </a:xfrm>
        <a:prstGeom prst="hexagon">
          <a:avLst>
            <a:gd name="adj" fmla="val 28900"/>
            <a:gd name="vf" fmla="val 115470"/>
          </a:avLst>
        </a:prstGeom>
        <a:solidFill>
          <a:srgbClr val="4F727F">
            <a:tint val="55000"/>
            <a:hueOff val="0"/>
            <a:satOff val="0"/>
            <a:lumOff val="0"/>
            <a:alphaOff val="0"/>
          </a:srgbClr>
        </a:solidFill>
        <a:ln>
          <a:noFill/>
        </a:ln>
        <a:effectLst/>
      </dgm:spPr>
    </dgm:pt>
    <dgm:pt modelId="{A8834A5D-8151-4FAC-9A58-9034163232F4}" type="pres">
      <dgm:prSet presAssocID="{A49C6338-B206-4390-A62A-0B45B1E156A8}" presName="Child5" presStyleLbl="node1" presStyleIdx="4" presStyleCnt="6" custScaleX="75132" custScaleY="75132" custLinFactNeighborX="19332" custLinFactNeighborY="-9480">
        <dgm:presLayoutVars>
          <dgm:chMax val="0"/>
          <dgm:chPref val="0"/>
          <dgm:bulletEnabled val="1"/>
        </dgm:presLayoutVars>
      </dgm:prSet>
      <dgm:spPr/>
    </dgm:pt>
    <dgm:pt modelId="{C30BE0F1-EA55-4F60-B78B-7B7A7AF025A9}" type="pres">
      <dgm:prSet presAssocID="{8DB6394F-C124-449F-BDD1-84B25AA29EC1}" presName="Accent6" presStyleCnt="0"/>
      <dgm:spPr/>
    </dgm:pt>
    <dgm:pt modelId="{F61CB0F8-A511-4030-A926-D251B8AD081B}" type="pres">
      <dgm:prSet presAssocID="{8DB6394F-C124-449F-BDD1-84B25AA29EC1}" presName="Accent" presStyleLbl="bgShp" presStyleIdx="5" presStyleCnt="6" custScaleX="62093" custScaleY="62093" custLinFactNeighborX="98134" custLinFactNeighborY="44485"/>
      <dgm:spPr>
        <a:xfrm>
          <a:off x="2443057" y="2841314"/>
          <a:ext cx="498011" cy="429102"/>
        </a:xfrm>
        <a:prstGeom prst="hexagon">
          <a:avLst>
            <a:gd name="adj" fmla="val 28900"/>
            <a:gd name="vf" fmla="val 115470"/>
          </a:avLst>
        </a:prstGeom>
        <a:solidFill>
          <a:srgbClr val="4F727F">
            <a:tint val="55000"/>
            <a:hueOff val="0"/>
            <a:satOff val="0"/>
            <a:lumOff val="0"/>
            <a:alphaOff val="0"/>
          </a:srgbClr>
        </a:solidFill>
        <a:ln>
          <a:noFill/>
        </a:ln>
        <a:effectLst/>
      </dgm:spPr>
    </dgm:pt>
    <dgm:pt modelId="{7526D539-1A74-4197-A10A-9C4FC921A76B}" type="pres">
      <dgm:prSet presAssocID="{8DB6394F-C124-449F-BDD1-84B25AA29EC1}" presName="Child6" presStyleLbl="node1" presStyleIdx="5" presStyleCnt="6" custScaleX="75132" custScaleY="75132" custLinFactNeighborX="16403" custLinFactNeighborY="13696">
        <dgm:presLayoutVars>
          <dgm:chMax val="0"/>
          <dgm:chPref val="0"/>
          <dgm:bulletEnabled val="1"/>
        </dgm:presLayoutVars>
      </dgm:prSet>
      <dgm:spPr/>
    </dgm:pt>
  </dgm:ptLst>
  <dgm:cxnLst>
    <dgm:cxn modelId="{71153612-F654-4DBE-989E-F4988CEFCC22}" type="presOf" srcId="{33038CA1-D266-40DE-93C7-1AE623F82F8B}" destId="{EA260D94-E573-43F5-9A65-988E18E15A79}" srcOrd="0" destOrd="0" presId="urn:microsoft.com/office/officeart/2011/layout/HexagonRadial"/>
    <dgm:cxn modelId="{A9053C18-B112-4E6A-AA12-0BA2D3CAB828}" srcId="{F844E4F8-04B4-4AB5-8D5A-8C3A46A38F1E}" destId="{D309654B-0E8E-4B56-8CF9-1ADDF65DE188}" srcOrd="1" destOrd="0" parTransId="{079E771F-43AF-461F-A99C-EC2F5E9D8A7E}" sibTransId="{57EE95B8-806A-458C-94C0-4D77D4007F96}"/>
    <dgm:cxn modelId="{721ABB26-B611-43C0-BCFB-7CCA23994764}" type="presOf" srcId="{8725EB4E-CBAF-450D-81B7-C65726731C1F}" destId="{6C668862-6DE0-40AA-9F0C-0D9C689EB1A4}" srcOrd="0" destOrd="0" presId="urn:microsoft.com/office/officeart/2011/layout/HexagonRadial"/>
    <dgm:cxn modelId="{83DB2038-1482-4DAA-8C7E-93393BDF81DB}" srcId="{F844E4F8-04B4-4AB5-8D5A-8C3A46A38F1E}" destId="{CAD1DB5A-61A1-4A75-ABDA-319B0F66B44E}" srcOrd="2" destOrd="0" parTransId="{2A4181DD-C3D0-4ECE-932F-CFB5AD42A9D1}" sibTransId="{5622A554-08AA-488F-857A-24C59559461A}"/>
    <dgm:cxn modelId="{D7051442-05A7-4BA7-AB81-C0D4BD861553}" type="presOf" srcId="{D309654B-0E8E-4B56-8CF9-1ADDF65DE188}" destId="{F38AE251-C8AD-4E72-A36C-1ADD57D4FA56}" srcOrd="0" destOrd="0" presId="urn:microsoft.com/office/officeart/2011/layout/HexagonRadial"/>
    <dgm:cxn modelId="{77B7EC6D-D83C-4FB8-973B-5DE3C65D9A11}" srcId="{F844E4F8-04B4-4AB5-8D5A-8C3A46A38F1E}" destId="{A49C6338-B206-4390-A62A-0B45B1E156A8}" srcOrd="4" destOrd="0" parTransId="{E8E71393-E89B-48AA-BBCB-62B0C5A04AF3}" sibTransId="{3578DDA6-D88E-4C18-A00D-80C64B8C291C}"/>
    <dgm:cxn modelId="{B76B884F-FCEA-4087-B852-1AF05FC6B82C}" type="presOf" srcId="{CAD1DB5A-61A1-4A75-ABDA-319B0F66B44E}" destId="{78C7035A-7F06-4434-B973-31738DF5AFB7}" srcOrd="0" destOrd="0" presId="urn:microsoft.com/office/officeart/2011/layout/HexagonRadial"/>
    <dgm:cxn modelId="{FD0BC083-2747-435D-9512-F36EE4F9EDCC}" srcId="{4DD3CB40-627A-4580-BB9F-4ED9FD68E709}" destId="{F844E4F8-04B4-4AB5-8D5A-8C3A46A38F1E}" srcOrd="0" destOrd="0" parTransId="{3AEFCA62-7FE5-488A-9FCF-67883D8E630B}" sibTransId="{3B7E5347-62DB-4BB1-95BC-88FF2EB65E62}"/>
    <dgm:cxn modelId="{27A32084-9D09-402E-847A-741DF3926741}" srcId="{F844E4F8-04B4-4AB5-8D5A-8C3A46A38F1E}" destId="{8DB6394F-C124-449F-BDD1-84B25AA29EC1}" srcOrd="5" destOrd="0" parTransId="{85C1381C-28CF-411A-815F-4F72EB6D2FCE}" sibTransId="{91AA431E-BF87-4E83-A494-DD98CF5B3808}"/>
    <dgm:cxn modelId="{322A0F86-5922-450E-8D20-28A69BBD64B7}" srcId="{F844E4F8-04B4-4AB5-8D5A-8C3A46A38F1E}" destId="{33038CA1-D266-40DE-93C7-1AE623F82F8B}" srcOrd="0" destOrd="0" parTransId="{78B4D016-5648-4233-840B-2937157360B3}" sibTransId="{AE8EC4CA-AD68-4549-8C0C-C8B4459D08EF}"/>
    <dgm:cxn modelId="{AF95C88A-C5DD-4844-A292-84CD9165EB00}" srcId="{F844E4F8-04B4-4AB5-8D5A-8C3A46A38F1E}" destId="{8725EB4E-CBAF-450D-81B7-C65726731C1F}" srcOrd="3" destOrd="0" parTransId="{9D1E8C8F-044F-48EA-B99D-8B274110AC26}" sibTransId="{A3E59436-9DB4-4EB2-9359-62D45B64D013}"/>
    <dgm:cxn modelId="{E732A89F-8CEE-45D0-A750-B62C96FF88A5}" type="presOf" srcId="{A49C6338-B206-4390-A62A-0B45B1E156A8}" destId="{A8834A5D-8151-4FAC-9A58-9034163232F4}" srcOrd="0" destOrd="0" presId="urn:microsoft.com/office/officeart/2011/layout/HexagonRadial"/>
    <dgm:cxn modelId="{906B17BB-9D90-4E1A-A428-664E5E3F85AB}" type="presOf" srcId="{4DD3CB40-627A-4580-BB9F-4ED9FD68E709}" destId="{05F41FD2-115D-46BD-833E-AC8CDC5C97D4}" srcOrd="0" destOrd="0" presId="urn:microsoft.com/office/officeart/2011/layout/HexagonRadial"/>
    <dgm:cxn modelId="{CE061ADD-E385-468A-B25A-BC443D1C777E}" type="presOf" srcId="{F844E4F8-04B4-4AB5-8D5A-8C3A46A38F1E}" destId="{60529FDB-6DA2-4AFB-9023-EE7073FC850D}" srcOrd="0" destOrd="0" presId="urn:microsoft.com/office/officeart/2011/layout/HexagonRadial"/>
    <dgm:cxn modelId="{00CA0BE3-2B66-4359-82C6-C68D14E49504}" type="presOf" srcId="{8DB6394F-C124-449F-BDD1-84B25AA29EC1}" destId="{7526D539-1A74-4197-A10A-9C4FC921A76B}" srcOrd="0" destOrd="0" presId="urn:microsoft.com/office/officeart/2011/layout/HexagonRadial"/>
    <dgm:cxn modelId="{E47A42AB-12F8-4AF1-B1CD-1BFCCD8A6DC7}" type="presParOf" srcId="{05F41FD2-115D-46BD-833E-AC8CDC5C97D4}" destId="{60529FDB-6DA2-4AFB-9023-EE7073FC850D}" srcOrd="0" destOrd="0" presId="urn:microsoft.com/office/officeart/2011/layout/HexagonRadial"/>
    <dgm:cxn modelId="{90CFF98B-E3C4-4446-9CDA-4CAA596C24F6}" type="presParOf" srcId="{05F41FD2-115D-46BD-833E-AC8CDC5C97D4}" destId="{B65934F4-647D-47CB-9506-876FDD130170}" srcOrd="1" destOrd="0" presId="urn:microsoft.com/office/officeart/2011/layout/HexagonRadial"/>
    <dgm:cxn modelId="{382E95F8-4DA3-428B-A22E-16AB3183AFDF}" type="presParOf" srcId="{B65934F4-647D-47CB-9506-876FDD130170}" destId="{EE8D400F-3F9F-4DB8-AFB3-9DD1DCD07F42}" srcOrd="0" destOrd="0" presId="urn:microsoft.com/office/officeart/2011/layout/HexagonRadial"/>
    <dgm:cxn modelId="{7754B417-4742-482F-A741-59C9FDBD51BD}" type="presParOf" srcId="{05F41FD2-115D-46BD-833E-AC8CDC5C97D4}" destId="{EA260D94-E573-43F5-9A65-988E18E15A79}" srcOrd="2" destOrd="0" presId="urn:microsoft.com/office/officeart/2011/layout/HexagonRadial"/>
    <dgm:cxn modelId="{8CC11541-0235-4577-9CEE-6CCBFB8CFAF6}" type="presParOf" srcId="{05F41FD2-115D-46BD-833E-AC8CDC5C97D4}" destId="{850F4570-87D1-4F27-BC33-47419595FAD1}" srcOrd="3" destOrd="0" presId="urn:microsoft.com/office/officeart/2011/layout/HexagonRadial"/>
    <dgm:cxn modelId="{6FF9D478-EBCA-4EE1-BB13-5F314D75DC3D}" type="presParOf" srcId="{850F4570-87D1-4F27-BC33-47419595FAD1}" destId="{6BBA5DC4-1AA2-422E-A3B2-6AFEEFF4A5E9}" srcOrd="0" destOrd="0" presId="urn:microsoft.com/office/officeart/2011/layout/HexagonRadial"/>
    <dgm:cxn modelId="{CE4F0C3F-B529-4FC3-A940-EC7452BCF6E7}" type="presParOf" srcId="{05F41FD2-115D-46BD-833E-AC8CDC5C97D4}" destId="{F38AE251-C8AD-4E72-A36C-1ADD57D4FA56}" srcOrd="4" destOrd="0" presId="urn:microsoft.com/office/officeart/2011/layout/HexagonRadial"/>
    <dgm:cxn modelId="{04761A95-0F48-461D-8DFE-4301AD035903}" type="presParOf" srcId="{05F41FD2-115D-46BD-833E-AC8CDC5C97D4}" destId="{2D7BFF09-6188-4F63-B111-A939D2D81361}" srcOrd="5" destOrd="0" presId="urn:microsoft.com/office/officeart/2011/layout/HexagonRadial"/>
    <dgm:cxn modelId="{BF1573D3-6F61-4306-99B1-60FE3A5F8B57}" type="presParOf" srcId="{2D7BFF09-6188-4F63-B111-A939D2D81361}" destId="{7BBB6F5D-0FD5-4CDE-AE4D-A535052E08BA}" srcOrd="0" destOrd="0" presId="urn:microsoft.com/office/officeart/2011/layout/HexagonRadial"/>
    <dgm:cxn modelId="{4768CE44-E0F7-4093-8790-90833F4F55D9}" type="presParOf" srcId="{05F41FD2-115D-46BD-833E-AC8CDC5C97D4}" destId="{78C7035A-7F06-4434-B973-31738DF5AFB7}" srcOrd="6" destOrd="0" presId="urn:microsoft.com/office/officeart/2011/layout/HexagonRadial"/>
    <dgm:cxn modelId="{EC2C4CB3-D62F-4219-9655-9A0AE831B30B}" type="presParOf" srcId="{05F41FD2-115D-46BD-833E-AC8CDC5C97D4}" destId="{1A426F98-F147-48C7-B454-835140E6488F}" srcOrd="7" destOrd="0" presId="urn:microsoft.com/office/officeart/2011/layout/HexagonRadial"/>
    <dgm:cxn modelId="{AFE497F2-3938-4A4B-AECF-7D1542F8CF80}" type="presParOf" srcId="{1A426F98-F147-48C7-B454-835140E6488F}" destId="{BB11C51D-E10C-4372-8754-4D01D62A66C9}" srcOrd="0" destOrd="0" presId="urn:microsoft.com/office/officeart/2011/layout/HexagonRadial"/>
    <dgm:cxn modelId="{22075E06-95C0-4E39-8938-55259A391515}" type="presParOf" srcId="{05F41FD2-115D-46BD-833E-AC8CDC5C97D4}" destId="{6C668862-6DE0-40AA-9F0C-0D9C689EB1A4}" srcOrd="8" destOrd="0" presId="urn:microsoft.com/office/officeart/2011/layout/HexagonRadial"/>
    <dgm:cxn modelId="{27DE0A91-1559-4E70-A1F2-F67601E288B7}" type="presParOf" srcId="{05F41FD2-115D-46BD-833E-AC8CDC5C97D4}" destId="{5A6D4516-6C81-4602-9553-CA819F115843}" srcOrd="9" destOrd="0" presId="urn:microsoft.com/office/officeart/2011/layout/HexagonRadial"/>
    <dgm:cxn modelId="{D99BC331-6970-4D84-B5A6-7813E302691C}" type="presParOf" srcId="{5A6D4516-6C81-4602-9553-CA819F115843}" destId="{7A250A17-5954-4F99-82E3-8DE96482C4F5}" srcOrd="0" destOrd="0" presId="urn:microsoft.com/office/officeart/2011/layout/HexagonRadial"/>
    <dgm:cxn modelId="{96FFFBA0-20A8-4567-A6B9-712164C36FF3}" type="presParOf" srcId="{05F41FD2-115D-46BD-833E-AC8CDC5C97D4}" destId="{A8834A5D-8151-4FAC-9A58-9034163232F4}" srcOrd="10" destOrd="0" presId="urn:microsoft.com/office/officeart/2011/layout/HexagonRadial"/>
    <dgm:cxn modelId="{9581A7CC-A952-40F4-815B-B619C56D0218}" type="presParOf" srcId="{05F41FD2-115D-46BD-833E-AC8CDC5C97D4}" destId="{C30BE0F1-EA55-4F60-B78B-7B7A7AF025A9}" srcOrd="11" destOrd="0" presId="urn:microsoft.com/office/officeart/2011/layout/HexagonRadial"/>
    <dgm:cxn modelId="{56CEC0B1-01EE-4ED6-9025-79B1F567B8B1}" type="presParOf" srcId="{C30BE0F1-EA55-4F60-B78B-7B7A7AF025A9}" destId="{F61CB0F8-A511-4030-A926-D251B8AD081B}" srcOrd="0" destOrd="0" presId="urn:microsoft.com/office/officeart/2011/layout/HexagonRadial"/>
    <dgm:cxn modelId="{B3A60912-8DAE-4DCE-AA90-5B3FFCB10130}" type="presParOf" srcId="{05F41FD2-115D-46BD-833E-AC8CDC5C97D4}" destId="{7526D539-1A74-4197-A10A-9C4FC921A76B}" srcOrd="12" destOrd="0" presId="urn:microsoft.com/office/officeart/2011/layout/HexagonRadial"/>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49209-20C4-463E-9731-4C102BBF70C8}">
      <dsp:nvSpPr>
        <dsp:cNvPr id="0" name=""/>
        <dsp:cNvSpPr/>
      </dsp:nvSpPr>
      <dsp:spPr>
        <a:xfrm>
          <a:off x="3554921" y="2214945"/>
          <a:ext cx="2707156" cy="2707156"/>
        </a:xfrm>
        <a:prstGeom prst="gear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Competent Ministries</a:t>
          </a:r>
          <a:endParaRPr lang="el-GR" sz="1500" kern="1200" dirty="0"/>
        </a:p>
      </dsp:txBody>
      <dsp:txXfrm>
        <a:off x="4099180" y="2849083"/>
        <a:ext cx="1618638" cy="1391534"/>
      </dsp:txXfrm>
    </dsp:sp>
    <dsp:sp modelId="{205B5C8F-264C-463F-8FDB-D81C3FCB6B3A}">
      <dsp:nvSpPr>
        <dsp:cNvPr id="0" name=""/>
        <dsp:cNvSpPr/>
      </dsp:nvSpPr>
      <dsp:spPr>
        <a:xfrm>
          <a:off x="2001959" y="1575072"/>
          <a:ext cx="1968840" cy="1968840"/>
        </a:xfrm>
        <a:prstGeom prst="gear6">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National Bodies &amp; Authorities</a:t>
          </a:r>
          <a:endParaRPr lang="el-GR" sz="1500" kern="1200" dirty="0"/>
        </a:p>
      </dsp:txBody>
      <dsp:txXfrm>
        <a:off x="2497620" y="2073729"/>
        <a:ext cx="977518" cy="971526"/>
      </dsp:txXfrm>
    </dsp:sp>
    <dsp:sp modelId="{7A62A264-69D9-46BE-AA88-A071B2E5886B}">
      <dsp:nvSpPr>
        <dsp:cNvPr id="0" name=""/>
        <dsp:cNvSpPr/>
      </dsp:nvSpPr>
      <dsp:spPr>
        <a:xfrm rot="20700000">
          <a:off x="3082601" y="216773"/>
          <a:ext cx="1929062" cy="1929062"/>
        </a:xfrm>
        <a:prstGeom prst="gear6">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Ministry of Environment &amp; Energy</a:t>
          </a:r>
          <a:endParaRPr lang="el-GR" sz="1500" kern="1200" dirty="0"/>
        </a:p>
      </dsp:txBody>
      <dsp:txXfrm rot="-20700000">
        <a:off x="3505700" y="639873"/>
        <a:ext cx="1082862" cy="1082862"/>
      </dsp:txXfrm>
    </dsp:sp>
    <dsp:sp modelId="{1BE57815-83EE-4EA3-83C5-8F4DFAF44790}">
      <dsp:nvSpPr>
        <dsp:cNvPr id="0" name=""/>
        <dsp:cNvSpPr/>
      </dsp:nvSpPr>
      <dsp:spPr>
        <a:xfrm>
          <a:off x="3354830" y="1801835"/>
          <a:ext cx="3465159" cy="3465159"/>
        </a:xfrm>
        <a:prstGeom prst="circularArrow">
          <a:avLst>
            <a:gd name="adj1" fmla="val 4688"/>
            <a:gd name="adj2" fmla="val 299029"/>
            <a:gd name="adj3" fmla="val 2531175"/>
            <a:gd name="adj4" fmla="val 15829315"/>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D24C54-A4A9-40C5-BA6C-138F15FB335D}">
      <dsp:nvSpPr>
        <dsp:cNvPr id="0" name=""/>
        <dsp:cNvSpPr/>
      </dsp:nvSpPr>
      <dsp:spPr>
        <a:xfrm>
          <a:off x="1631171" y="1136319"/>
          <a:ext cx="2517655" cy="2517655"/>
        </a:xfrm>
        <a:prstGeom prst="leftCircularArrow">
          <a:avLst>
            <a:gd name="adj1" fmla="val 6452"/>
            <a:gd name="adj2" fmla="val 429999"/>
            <a:gd name="adj3" fmla="val 10489124"/>
            <a:gd name="adj4" fmla="val 14837806"/>
            <a:gd name="adj5" fmla="val 7527"/>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E1112C-DC66-41D4-884C-20212ADF283E}">
      <dsp:nvSpPr>
        <dsp:cNvPr id="0" name=""/>
        <dsp:cNvSpPr/>
      </dsp:nvSpPr>
      <dsp:spPr>
        <a:xfrm>
          <a:off x="2636389" y="-208887"/>
          <a:ext cx="2714539" cy="2714539"/>
        </a:xfrm>
        <a:prstGeom prst="circularArrow">
          <a:avLst>
            <a:gd name="adj1" fmla="val 5984"/>
            <a:gd name="adj2" fmla="val 394124"/>
            <a:gd name="adj3" fmla="val 13313824"/>
            <a:gd name="adj4" fmla="val 10508221"/>
            <a:gd name="adj5" fmla="val 6981"/>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29FDB-6DA2-4AFB-9023-EE7073FC850D}">
      <dsp:nvSpPr>
        <dsp:cNvPr id="0" name=""/>
        <dsp:cNvSpPr/>
      </dsp:nvSpPr>
      <dsp:spPr>
        <a:xfrm>
          <a:off x="3121340" y="1860501"/>
          <a:ext cx="1571298" cy="1204364"/>
        </a:xfrm>
        <a:prstGeom prst="hexagon">
          <a:avLst>
            <a:gd name="adj" fmla="val 28570"/>
            <a:gd name="vf" fmla="val 115470"/>
          </a:avLst>
        </a:prstGeom>
        <a:solidFill>
          <a:sysClr val="window" lastClr="FFFFFF"/>
        </a:solidFill>
        <a:ln w="38100" cap="flat" cmpd="sng" algn="ctr">
          <a:solidFill>
            <a:srgbClr val="8DE000"/>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Text" lastClr="000000"/>
              </a:solidFill>
              <a:latin typeface="Calibri"/>
              <a:ea typeface="+mn-ea"/>
              <a:cs typeface="+mn-cs"/>
            </a:rPr>
            <a:t>Opportunities</a:t>
          </a:r>
        </a:p>
      </dsp:txBody>
      <dsp:txXfrm>
        <a:off x="3366977" y="2048776"/>
        <a:ext cx="1080024" cy="827814"/>
      </dsp:txXfrm>
    </dsp:sp>
    <dsp:sp modelId="{6BBA5DC4-1AA2-422E-A3B2-6AFEEFF4A5E9}">
      <dsp:nvSpPr>
        <dsp:cNvPr id="0" name=""/>
        <dsp:cNvSpPr/>
      </dsp:nvSpPr>
      <dsp:spPr>
        <a:xfrm>
          <a:off x="3672053" y="1441788"/>
          <a:ext cx="473187" cy="407713"/>
        </a:xfrm>
        <a:prstGeom prst="hexagon">
          <a:avLst>
            <a:gd name="adj" fmla="val 28900"/>
            <a:gd name="vf" fmla="val 115470"/>
          </a:avLst>
        </a:prstGeom>
        <a:solidFill>
          <a:srgbClr val="4F727F">
            <a:tint val="55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EA260D94-E573-43F5-9A65-988E18E15A79}">
      <dsp:nvSpPr>
        <dsp:cNvPr id="0" name=""/>
        <dsp:cNvSpPr/>
      </dsp:nvSpPr>
      <dsp:spPr>
        <a:xfrm>
          <a:off x="3285185" y="624085"/>
          <a:ext cx="1243589" cy="1075851"/>
        </a:xfrm>
        <a:prstGeom prst="hexagon">
          <a:avLst>
            <a:gd name="adj" fmla="val 28570"/>
            <a:gd name="vf" fmla="val 115470"/>
          </a:avLst>
        </a:prstGeom>
        <a:solidFill>
          <a:sysClr val="window" lastClr="FFFFFF"/>
        </a:solidFill>
        <a:ln w="38100" cap="flat" cmpd="sng" algn="ctr">
          <a:solidFill>
            <a:srgbClr val="8DE000"/>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solidFill>
                <a:sysClr val="window" lastClr="FFFFFF"/>
              </a:solidFill>
              <a:latin typeface="Trebuchet MS" panose="020B0603020202020204" pitchFamily="34" charset="0"/>
              <a:ea typeface="+mn-ea"/>
              <a:cs typeface="+mn-cs"/>
            </a:rPr>
            <a:t> </a:t>
          </a:r>
        </a:p>
      </dsp:txBody>
      <dsp:txXfrm>
        <a:off x="3491274" y="802377"/>
        <a:ext cx="831411" cy="719267"/>
      </dsp:txXfrm>
    </dsp:sp>
    <dsp:sp modelId="{7BBB6F5D-0FD5-4CDE-AE4D-A535052E08BA}">
      <dsp:nvSpPr>
        <dsp:cNvPr id="0" name=""/>
        <dsp:cNvSpPr/>
      </dsp:nvSpPr>
      <dsp:spPr>
        <a:xfrm>
          <a:off x="4447229" y="1837450"/>
          <a:ext cx="473187" cy="407713"/>
        </a:xfrm>
        <a:prstGeom prst="hexagon">
          <a:avLst>
            <a:gd name="adj" fmla="val 28900"/>
            <a:gd name="vf" fmla="val 115470"/>
          </a:avLst>
        </a:prstGeom>
        <a:solidFill>
          <a:srgbClr val="4F727F">
            <a:tint val="55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F38AE251-C8AD-4E72-A36C-1ADD57D4FA56}">
      <dsp:nvSpPr>
        <dsp:cNvPr id="0" name=""/>
        <dsp:cNvSpPr/>
      </dsp:nvSpPr>
      <dsp:spPr>
        <a:xfrm>
          <a:off x="4520128" y="1252721"/>
          <a:ext cx="1243589" cy="1075851"/>
        </a:xfrm>
        <a:prstGeom prst="hexagon">
          <a:avLst>
            <a:gd name="adj" fmla="val 28570"/>
            <a:gd name="vf" fmla="val 115470"/>
          </a:avLst>
        </a:prstGeom>
        <a:solidFill>
          <a:sysClr val="window" lastClr="FFFFFF"/>
        </a:solidFill>
        <a:ln w="38100" cap="flat" cmpd="sng" algn="ctr">
          <a:solidFill>
            <a:srgbClr val="8DE000"/>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GB" sz="1400" kern="1200">
            <a:solidFill>
              <a:sysClr val="window" lastClr="FFFFFF"/>
            </a:solidFill>
            <a:latin typeface="Trebuchet MS" panose="020B0603020202020204" pitchFamily="34" charset="0"/>
            <a:ea typeface="+mn-ea"/>
            <a:cs typeface="+mn-cs"/>
          </a:endParaRPr>
        </a:p>
      </dsp:txBody>
      <dsp:txXfrm>
        <a:off x="4726217" y="1431013"/>
        <a:ext cx="831411" cy="719267"/>
      </dsp:txXfrm>
    </dsp:sp>
    <dsp:sp modelId="{BB11C51D-E10C-4372-8754-4D01D62A66C9}">
      <dsp:nvSpPr>
        <dsp:cNvPr id="0" name=""/>
        <dsp:cNvSpPr/>
      </dsp:nvSpPr>
      <dsp:spPr>
        <a:xfrm>
          <a:off x="4459164" y="2644136"/>
          <a:ext cx="473187" cy="407713"/>
        </a:xfrm>
        <a:prstGeom prst="hexagon">
          <a:avLst>
            <a:gd name="adj" fmla="val 28900"/>
            <a:gd name="vf" fmla="val 115470"/>
          </a:avLst>
        </a:prstGeom>
        <a:solidFill>
          <a:srgbClr val="4F727F">
            <a:tint val="55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78C7035A-7F06-4434-B973-31738DF5AFB7}">
      <dsp:nvSpPr>
        <dsp:cNvPr id="0" name=""/>
        <dsp:cNvSpPr/>
      </dsp:nvSpPr>
      <dsp:spPr>
        <a:xfrm>
          <a:off x="4477771" y="2561808"/>
          <a:ext cx="1243589" cy="1075851"/>
        </a:xfrm>
        <a:prstGeom prst="hexagon">
          <a:avLst>
            <a:gd name="adj" fmla="val 28570"/>
            <a:gd name="vf" fmla="val 115470"/>
          </a:avLst>
        </a:prstGeom>
        <a:solidFill>
          <a:sysClr val="window" lastClr="FFFFFF"/>
        </a:solidFill>
        <a:ln w="38100" cap="flat" cmpd="sng" algn="ctr">
          <a:solidFill>
            <a:srgbClr val="8DE000"/>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GB" sz="1400" kern="1200">
            <a:solidFill>
              <a:sysClr val="window" lastClr="FFFFFF"/>
            </a:solidFill>
            <a:latin typeface="Trebuchet MS" panose="020B0603020202020204" pitchFamily="34" charset="0"/>
            <a:ea typeface="+mn-ea"/>
            <a:cs typeface="+mn-cs"/>
          </a:endParaRPr>
        </a:p>
      </dsp:txBody>
      <dsp:txXfrm>
        <a:off x="4683860" y="2740100"/>
        <a:ext cx="831411" cy="719267"/>
      </dsp:txXfrm>
    </dsp:sp>
    <dsp:sp modelId="{7A250A17-5954-4F99-82E3-8DE96482C4F5}">
      <dsp:nvSpPr>
        <dsp:cNvPr id="0" name=""/>
        <dsp:cNvSpPr/>
      </dsp:nvSpPr>
      <dsp:spPr>
        <a:xfrm>
          <a:off x="3648028" y="3081354"/>
          <a:ext cx="473187" cy="407713"/>
        </a:xfrm>
        <a:prstGeom prst="hexagon">
          <a:avLst>
            <a:gd name="adj" fmla="val 28900"/>
            <a:gd name="vf" fmla="val 115470"/>
          </a:avLst>
        </a:prstGeom>
        <a:solidFill>
          <a:srgbClr val="4F727F">
            <a:tint val="55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6C668862-6DE0-40AA-9F0C-0D9C689EB1A4}">
      <dsp:nvSpPr>
        <dsp:cNvPr id="0" name=""/>
        <dsp:cNvSpPr/>
      </dsp:nvSpPr>
      <dsp:spPr>
        <a:xfrm>
          <a:off x="3249929" y="3245312"/>
          <a:ext cx="1243589" cy="1075851"/>
        </a:xfrm>
        <a:prstGeom prst="hexagon">
          <a:avLst>
            <a:gd name="adj" fmla="val 28570"/>
            <a:gd name="vf" fmla="val 115470"/>
          </a:avLst>
        </a:prstGeom>
        <a:solidFill>
          <a:sysClr val="window" lastClr="FFFFFF"/>
        </a:solidFill>
        <a:ln w="38100" cap="flat" cmpd="sng" algn="ctr">
          <a:solidFill>
            <a:srgbClr val="8DE000"/>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GB" sz="1400" kern="1200">
            <a:solidFill>
              <a:sysClr val="window" lastClr="FFFFFF"/>
            </a:solidFill>
            <a:latin typeface="Trebuchet MS" panose="020B0603020202020204" pitchFamily="34" charset="0"/>
            <a:ea typeface="+mn-ea"/>
            <a:cs typeface="+mn-cs"/>
          </a:endParaRPr>
        </a:p>
      </dsp:txBody>
      <dsp:txXfrm>
        <a:off x="3456018" y="3423604"/>
        <a:ext cx="831411" cy="719267"/>
      </dsp:txXfrm>
    </dsp:sp>
    <dsp:sp modelId="{F61CB0F8-A511-4030-A926-D251B8AD081B}">
      <dsp:nvSpPr>
        <dsp:cNvPr id="0" name=""/>
        <dsp:cNvSpPr/>
      </dsp:nvSpPr>
      <dsp:spPr>
        <a:xfrm>
          <a:off x="2888938" y="2699684"/>
          <a:ext cx="473187" cy="407713"/>
        </a:xfrm>
        <a:prstGeom prst="hexagon">
          <a:avLst>
            <a:gd name="adj" fmla="val 28900"/>
            <a:gd name="vf" fmla="val 115470"/>
          </a:avLst>
        </a:prstGeom>
        <a:solidFill>
          <a:srgbClr val="4F727F">
            <a:tint val="55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A8834A5D-8151-4FAC-9A58-9034163232F4}">
      <dsp:nvSpPr>
        <dsp:cNvPr id="0" name=""/>
        <dsp:cNvSpPr/>
      </dsp:nvSpPr>
      <dsp:spPr>
        <a:xfrm>
          <a:off x="2083631" y="2655468"/>
          <a:ext cx="1243589" cy="1075851"/>
        </a:xfrm>
        <a:prstGeom prst="hexagon">
          <a:avLst>
            <a:gd name="adj" fmla="val 28570"/>
            <a:gd name="vf" fmla="val 115470"/>
          </a:avLst>
        </a:prstGeom>
        <a:solidFill>
          <a:sysClr val="window" lastClr="FFFFFF"/>
        </a:solidFill>
        <a:ln w="38100" cap="flat" cmpd="sng" algn="ctr">
          <a:solidFill>
            <a:srgbClr val="8DE000"/>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GB" sz="1400" kern="1200">
            <a:solidFill>
              <a:sysClr val="window" lastClr="FFFFFF"/>
            </a:solidFill>
            <a:latin typeface="Trebuchet MS" panose="020B0603020202020204" pitchFamily="34" charset="0"/>
            <a:ea typeface="+mn-ea"/>
            <a:cs typeface="+mn-cs"/>
          </a:endParaRPr>
        </a:p>
      </dsp:txBody>
      <dsp:txXfrm>
        <a:off x="2289720" y="2833760"/>
        <a:ext cx="831411" cy="719267"/>
      </dsp:txXfrm>
    </dsp:sp>
    <dsp:sp modelId="{7526D539-1A74-4197-A10A-9C4FC921A76B}">
      <dsp:nvSpPr>
        <dsp:cNvPr id="0" name=""/>
        <dsp:cNvSpPr/>
      </dsp:nvSpPr>
      <dsp:spPr>
        <a:xfrm>
          <a:off x="2035150" y="1252941"/>
          <a:ext cx="1243589" cy="1075851"/>
        </a:xfrm>
        <a:prstGeom prst="hexagon">
          <a:avLst>
            <a:gd name="adj" fmla="val 28570"/>
            <a:gd name="vf" fmla="val 115470"/>
          </a:avLst>
        </a:prstGeom>
        <a:solidFill>
          <a:sysClr val="window" lastClr="FFFFFF"/>
        </a:solidFill>
        <a:ln w="38100" cap="flat" cmpd="sng" algn="ctr">
          <a:solidFill>
            <a:srgbClr val="8DE000"/>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GB" sz="1400" kern="1200">
            <a:solidFill>
              <a:sysClr val="window" lastClr="FFFFFF"/>
            </a:solidFill>
            <a:latin typeface="Trebuchet MS" panose="020B0603020202020204" pitchFamily="34" charset="0"/>
            <a:ea typeface="+mn-ea"/>
            <a:cs typeface="+mn-cs"/>
          </a:endParaRPr>
        </a:p>
      </dsp:txBody>
      <dsp:txXfrm>
        <a:off x="2241239" y="1431233"/>
        <a:ext cx="831411" cy="719267"/>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3F74EF-7478-4C3E-98A2-0A8528E9D2CE}" type="datetimeFigureOut">
              <a:rPr lang="el-GR" smtClean="0"/>
              <a:t>12/12/2022</a:t>
            </a:fld>
            <a:endParaRPr lang="el-GR" dirty="0"/>
          </a:p>
        </p:txBody>
      </p:sp>
      <p:sp>
        <p:nvSpPr>
          <p:cNvPr id="4" name="Θέση εικόνας διαφάνειας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D5E3F4-431F-4191-A1FE-9F40F2DA85D1}" type="slidenum">
              <a:rPr lang="el-GR" smtClean="0"/>
              <a:t>‹#›</a:t>
            </a:fld>
            <a:endParaRPr lang="el-GR" dirty="0"/>
          </a:p>
        </p:txBody>
      </p:sp>
    </p:spTree>
    <p:extLst>
      <p:ext uri="{BB962C8B-B14F-4D97-AF65-F5344CB8AC3E}">
        <p14:creationId xmlns:p14="http://schemas.microsoft.com/office/powerpoint/2010/main" val="4027674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ur-lex.europa.eu/legal-content/EN/TXT/?uri=COM:2020:741:FIN&amp;qid=160579262966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ea typeface="Calibri"/>
              <a:cs typeface="Calibri"/>
            </a:endParaRPr>
          </a:p>
        </p:txBody>
      </p:sp>
      <p:sp>
        <p:nvSpPr>
          <p:cNvPr id="4" name="Θέση αριθμού διαφάνειας 3"/>
          <p:cNvSpPr>
            <a:spLocks noGrp="1"/>
          </p:cNvSpPr>
          <p:nvPr>
            <p:ph type="sldNum" sz="quarter" idx="10"/>
          </p:nvPr>
        </p:nvSpPr>
        <p:spPr/>
        <p:txBody>
          <a:bodyPr/>
          <a:lstStyle/>
          <a:p>
            <a:fld id="{64D5E3F4-431F-4191-A1FE-9F40F2DA85D1}" type="slidenum">
              <a:rPr lang="el-GR" smtClean="0"/>
              <a:t>2</a:t>
            </a:fld>
            <a:endParaRPr lang="el-GR"/>
          </a:p>
        </p:txBody>
      </p:sp>
    </p:spTree>
    <p:extLst>
      <p:ext uri="{BB962C8B-B14F-4D97-AF65-F5344CB8AC3E}">
        <p14:creationId xmlns:p14="http://schemas.microsoft.com/office/powerpoint/2010/main" val="2101541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5E3F4-431F-4191-A1FE-9F40F2DA85D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l-G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7613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dirty="0">
              <a:solidFill>
                <a:schemeClr val="accent6"/>
              </a:solidFill>
            </a:endParaRPr>
          </a:p>
        </p:txBody>
      </p:sp>
      <p:sp>
        <p:nvSpPr>
          <p:cNvPr id="4" name="Slide Number Placeholder 3"/>
          <p:cNvSpPr>
            <a:spLocks noGrp="1"/>
          </p:cNvSpPr>
          <p:nvPr>
            <p:ph type="sldNum" sz="quarter" idx="5"/>
          </p:nvPr>
        </p:nvSpPr>
        <p:spPr/>
        <p:txBody>
          <a:bodyPr/>
          <a:lstStyle/>
          <a:p>
            <a:fld id="{64D5E3F4-431F-4191-A1FE-9F40F2DA85D1}" type="slidenum">
              <a:rPr lang="el-GR" smtClean="0"/>
              <a:t>16</a:t>
            </a:fld>
            <a:endParaRPr lang="el-GR" dirty="0"/>
          </a:p>
        </p:txBody>
      </p:sp>
    </p:spTree>
    <p:extLst>
      <p:ext uri="{BB962C8B-B14F-4D97-AF65-F5344CB8AC3E}">
        <p14:creationId xmlns:p14="http://schemas.microsoft.com/office/powerpoint/2010/main" val="1793478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D5E3F4-431F-4191-A1FE-9F40F2DA85D1}" type="slidenum">
              <a:rPr lang="el-GR" smtClean="0"/>
              <a:t>17</a:t>
            </a:fld>
            <a:endParaRPr lang="el-GR" dirty="0"/>
          </a:p>
        </p:txBody>
      </p:sp>
    </p:spTree>
    <p:extLst>
      <p:ext uri="{BB962C8B-B14F-4D97-AF65-F5344CB8AC3E}">
        <p14:creationId xmlns:p14="http://schemas.microsoft.com/office/powerpoint/2010/main" val="2365232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D5E3F4-431F-4191-A1FE-9F40F2DA85D1}" type="slidenum">
              <a:rPr lang="el-GR" smtClean="0"/>
              <a:t>18</a:t>
            </a:fld>
            <a:endParaRPr lang="el-GR" dirty="0"/>
          </a:p>
        </p:txBody>
      </p:sp>
    </p:spTree>
    <p:extLst>
      <p:ext uri="{BB962C8B-B14F-4D97-AF65-F5344CB8AC3E}">
        <p14:creationId xmlns:p14="http://schemas.microsoft.com/office/powerpoint/2010/main" val="3427299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D5E3F4-431F-4191-A1FE-9F40F2DA85D1}" type="slidenum">
              <a:rPr lang="el-GR" smtClean="0"/>
              <a:t>19</a:t>
            </a:fld>
            <a:endParaRPr lang="el-GR" dirty="0"/>
          </a:p>
        </p:txBody>
      </p:sp>
    </p:spTree>
    <p:extLst>
      <p:ext uri="{BB962C8B-B14F-4D97-AF65-F5344CB8AC3E}">
        <p14:creationId xmlns:p14="http://schemas.microsoft.com/office/powerpoint/2010/main" val="2845201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D5E3F4-431F-4191-A1FE-9F40F2DA85D1}" type="slidenum">
              <a:rPr lang="el-GR" smtClean="0"/>
              <a:t>20</a:t>
            </a:fld>
            <a:endParaRPr lang="el-GR" dirty="0"/>
          </a:p>
        </p:txBody>
      </p:sp>
    </p:spTree>
    <p:extLst>
      <p:ext uri="{BB962C8B-B14F-4D97-AF65-F5344CB8AC3E}">
        <p14:creationId xmlns:p14="http://schemas.microsoft.com/office/powerpoint/2010/main" val="3474990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D5E3F4-431F-4191-A1FE-9F40F2DA85D1}" type="slidenum">
              <a:rPr lang="el-GR" smtClean="0"/>
              <a:t>21</a:t>
            </a:fld>
            <a:endParaRPr lang="el-GR" dirty="0"/>
          </a:p>
        </p:txBody>
      </p:sp>
    </p:spTree>
    <p:extLst>
      <p:ext uri="{BB962C8B-B14F-4D97-AF65-F5344CB8AC3E}">
        <p14:creationId xmlns:p14="http://schemas.microsoft.com/office/powerpoint/2010/main" val="3194533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D5E3F4-431F-4191-A1FE-9F40F2DA85D1}" type="slidenum">
              <a:rPr lang="el-GR" smtClean="0"/>
              <a:t>22</a:t>
            </a:fld>
            <a:endParaRPr lang="el-GR" dirty="0"/>
          </a:p>
        </p:txBody>
      </p:sp>
    </p:spTree>
    <p:extLst>
      <p:ext uri="{BB962C8B-B14F-4D97-AF65-F5344CB8AC3E}">
        <p14:creationId xmlns:p14="http://schemas.microsoft.com/office/powerpoint/2010/main" val="3321744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D5E3F4-431F-4191-A1FE-9F40F2DA85D1}" type="slidenum">
              <a:rPr lang="el-GR" smtClean="0"/>
              <a:t>23</a:t>
            </a:fld>
            <a:endParaRPr lang="el-GR" dirty="0"/>
          </a:p>
        </p:txBody>
      </p:sp>
    </p:spTree>
    <p:extLst>
      <p:ext uri="{BB962C8B-B14F-4D97-AF65-F5344CB8AC3E}">
        <p14:creationId xmlns:p14="http://schemas.microsoft.com/office/powerpoint/2010/main" val="1732977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D5E3F4-431F-4191-A1FE-9F40F2DA85D1}" type="slidenum">
              <a:rPr lang="el-GR" smtClean="0"/>
              <a:t>24</a:t>
            </a:fld>
            <a:endParaRPr lang="el-GR" dirty="0"/>
          </a:p>
        </p:txBody>
      </p:sp>
    </p:spTree>
    <p:extLst>
      <p:ext uri="{BB962C8B-B14F-4D97-AF65-F5344CB8AC3E}">
        <p14:creationId xmlns:p14="http://schemas.microsoft.com/office/powerpoint/2010/main" val="1690196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5E3F4-431F-4191-A1FE-9F40F2DA85D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l-G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7939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D5E3F4-431F-4191-A1FE-9F40F2DA85D1}" type="slidenum">
              <a:rPr lang="el-GR" smtClean="0"/>
              <a:t>25</a:t>
            </a:fld>
            <a:endParaRPr lang="el-GR" dirty="0"/>
          </a:p>
        </p:txBody>
      </p:sp>
    </p:spTree>
    <p:extLst>
      <p:ext uri="{BB962C8B-B14F-4D97-AF65-F5344CB8AC3E}">
        <p14:creationId xmlns:p14="http://schemas.microsoft.com/office/powerpoint/2010/main" val="2024169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4D5E3F4-431F-4191-A1FE-9F40F2DA85D1}" type="slidenum">
              <a:rPr lang="el-GR" smtClean="0"/>
              <a:t>26</a:t>
            </a:fld>
            <a:endParaRPr lang="el-GR"/>
          </a:p>
        </p:txBody>
      </p:sp>
    </p:spTree>
    <p:extLst>
      <p:ext uri="{BB962C8B-B14F-4D97-AF65-F5344CB8AC3E}">
        <p14:creationId xmlns:p14="http://schemas.microsoft.com/office/powerpoint/2010/main" val="2133874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4D5E3F4-431F-4191-A1FE-9F40F2DA85D1}" type="slidenum">
              <a:rPr lang="el-GR" smtClean="0"/>
              <a:t>27</a:t>
            </a:fld>
            <a:endParaRPr lang="el-GR"/>
          </a:p>
        </p:txBody>
      </p:sp>
    </p:spTree>
    <p:extLst>
      <p:ext uri="{BB962C8B-B14F-4D97-AF65-F5344CB8AC3E}">
        <p14:creationId xmlns:p14="http://schemas.microsoft.com/office/powerpoint/2010/main" val="943181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4D5E3F4-431F-4191-A1FE-9F40F2DA85D1}" type="slidenum">
              <a:rPr lang="el-GR" smtClean="0"/>
              <a:t>28</a:t>
            </a:fld>
            <a:endParaRPr lang="el-GR"/>
          </a:p>
        </p:txBody>
      </p:sp>
    </p:spTree>
    <p:extLst>
      <p:ext uri="{BB962C8B-B14F-4D97-AF65-F5344CB8AC3E}">
        <p14:creationId xmlns:p14="http://schemas.microsoft.com/office/powerpoint/2010/main" val="3675021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Source for text on the right: </a:t>
            </a:r>
            <a:r>
              <a:rPr lang="fr-FR" dirty="0">
                <a:hlinkClick r:id="rId3"/>
              </a:rPr>
              <a:t>EUR-Lex - 52020DC0741 - EN - EUR-Lex (europa.eu)</a:t>
            </a:r>
            <a:endParaRPr lang="fr-FR" dirty="0"/>
          </a:p>
          <a:p>
            <a:endParaRPr lang="en-GB" dirty="0"/>
          </a:p>
        </p:txBody>
      </p:sp>
      <p:sp>
        <p:nvSpPr>
          <p:cNvPr id="4" name="Slide Number Placeholder 3"/>
          <p:cNvSpPr>
            <a:spLocks noGrp="1"/>
          </p:cNvSpPr>
          <p:nvPr>
            <p:ph type="sldNum" sz="quarter" idx="5"/>
          </p:nvPr>
        </p:nvSpPr>
        <p:spPr/>
        <p:txBody>
          <a:bodyPr/>
          <a:lstStyle/>
          <a:p>
            <a:fld id="{64D5E3F4-431F-4191-A1FE-9F40F2DA85D1}" type="slidenum">
              <a:rPr lang="el-GR" smtClean="0"/>
              <a:t>4</a:t>
            </a:fld>
            <a:endParaRPr lang="el-GR" dirty="0"/>
          </a:p>
        </p:txBody>
      </p:sp>
    </p:spTree>
    <p:extLst>
      <p:ext uri="{BB962C8B-B14F-4D97-AF65-F5344CB8AC3E}">
        <p14:creationId xmlns:p14="http://schemas.microsoft.com/office/powerpoint/2010/main" val="2815950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4D5E3F4-431F-4191-A1FE-9F40F2DA85D1}" type="slidenum">
              <a:rPr lang="el-GR" smtClean="0"/>
              <a:t>7</a:t>
            </a:fld>
            <a:endParaRPr lang="el-GR"/>
          </a:p>
        </p:txBody>
      </p:sp>
    </p:spTree>
    <p:extLst>
      <p:ext uri="{BB962C8B-B14F-4D97-AF65-F5344CB8AC3E}">
        <p14:creationId xmlns:p14="http://schemas.microsoft.com/office/powerpoint/2010/main" val="2199183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cs typeface="Calibri"/>
            </a:endParaRPr>
          </a:p>
        </p:txBody>
      </p:sp>
      <p:sp>
        <p:nvSpPr>
          <p:cNvPr id="4" name="Θέση αριθμού διαφάνειας 3"/>
          <p:cNvSpPr>
            <a:spLocks noGrp="1"/>
          </p:cNvSpPr>
          <p:nvPr>
            <p:ph type="sldNum" sz="quarter" idx="10"/>
          </p:nvPr>
        </p:nvSpPr>
        <p:spPr/>
        <p:txBody>
          <a:bodyPr/>
          <a:lstStyle/>
          <a:p>
            <a:fld id="{64D5E3F4-431F-4191-A1FE-9F40F2DA85D1}" type="slidenum">
              <a:rPr lang="el-GR" smtClean="0"/>
              <a:t>9</a:t>
            </a:fld>
            <a:endParaRPr lang="el-GR"/>
          </a:p>
        </p:txBody>
      </p:sp>
    </p:spTree>
    <p:extLst>
      <p:ext uri="{BB962C8B-B14F-4D97-AF65-F5344CB8AC3E}">
        <p14:creationId xmlns:p14="http://schemas.microsoft.com/office/powerpoint/2010/main" val="374397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D5E3F4-431F-4191-A1FE-9F40F2DA85D1}" type="slidenum">
              <a:rPr lang="el-GR" smtClean="0"/>
              <a:t>10</a:t>
            </a:fld>
            <a:endParaRPr lang="el-GR" dirty="0"/>
          </a:p>
        </p:txBody>
      </p:sp>
    </p:spTree>
    <p:extLst>
      <p:ext uri="{BB962C8B-B14F-4D97-AF65-F5344CB8AC3E}">
        <p14:creationId xmlns:p14="http://schemas.microsoft.com/office/powerpoint/2010/main" val="2365232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D5E3F4-431F-4191-A1FE-9F40F2DA85D1}" type="slidenum">
              <a:rPr lang="el-GR" smtClean="0"/>
              <a:t>11</a:t>
            </a:fld>
            <a:endParaRPr lang="el-GR" dirty="0"/>
          </a:p>
        </p:txBody>
      </p:sp>
    </p:spTree>
    <p:extLst>
      <p:ext uri="{BB962C8B-B14F-4D97-AF65-F5344CB8AC3E}">
        <p14:creationId xmlns:p14="http://schemas.microsoft.com/office/powerpoint/2010/main" val="2365232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D5E3F4-431F-4191-A1FE-9F40F2DA85D1}" type="slidenum">
              <a:rPr lang="el-GR" smtClean="0"/>
              <a:t>12</a:t>
            </a:fld>
            <a:endParaRPr lang="el-GR" dirty="0"/>
          </a:p>
        </p:txBody>
      </p:sp>
    </p:spTree>
    <p:extLst>
      <p:ext uri="{BB962C8B-B14F-4D97-AF65-F5344CB8AC3E}">
        <p14:creationId xmlns:p14="http://schemas.microsoft.com/office/powerpoint/2010/main" val="2365232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0" dirty="0">
                <a:effectLst/>
                <a:latin typeface="Calibri" panose="020F0502020204030204" pitchFamily="34" charset="0"/>
                <a:ea typeface="Calibri" panose="020F0502020204030204" pitchFamily="34" charset="0"/>
                <a:cs typeface="Times New Roman" panose="02020603050405020304" pitchFamily="18" charset="0"/>
              </a:rPr>
              <a:t>Μεθοδολογία</a:t>
            </a:r>
            <a:endParaRPr lang="el-GR" sz="1200" dirty="0">
              <a:solidFill>
                <a:schemeClr val="accent6"/>
              </a:solidFill>
            </a:endParaRPr>
          </a:p>
          <a:p>
            <a:endParaRPr lang="en-GB" dirty="0"/>
          </a:p>
        </p:txBody>
      </p:sp>
      <p:sp>
        <p:nvSpPr>
          <p:cNvPr id="4" name="Slide Number Placeholder 3"/>
          <p:cNvSpPr>
            <a:spLocks noGrp="1"/>
          </p:cNvSpPr>
          <p:nvPr>
            <p:ph type="sldNum" sz="quarter" idx="5"/>
          </p:nvPr>
        </p:nvSpPr>
        <p:spPr/>
        <p:txBody>
          <a:bodyPr/>
          <a:lstStyle/>
          <a:p>
            <a:fld id="{64D5E3F4-431F-4191-A1FE-9F40F2DA85D1}" type="slidenum">
              <a:rPr lang="el-GR" smtClean="0"/>
              <a:t>14</a:t>
            </a:fld>
            <a:endParaRPr lang="el-GR" dirty="0"/>
          </a:p>
        </p:txBody>
      </p:sp>
    </p:spTree>
    <p:extLst>
      <p:ext uri="{BB962C8B-B14F-4D97-AF65-F5344CB8AC3E}">
        <p14:creationId xmlns:p14="http://schemas.microsoft.com/office/powerpoint/2010/main" val="1771957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A0FCF8-8CF0-4D12-A898-7EB0A25E8192}"/>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A335708E-B145-4D08-B64A-154D2B7108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6016AEA1-916D-4246-BDF7-5CACB3367638}"/>
              </a:ext>
            </a:extLst>
          </p:cNvPr>
          <p:cNvSpPr>
            <a:spLocks noGrp="1"/>
          </p:cNvSpPr>
          <p:nvPr>
            <p:ph type="dt" sz="half" idx="10"/>
          </p:nvPr>
        </p:nvSpPr>
        <p:spPr/>
        <p:txBody>
          <a:bodyPr/>
          <a:lstStyle/>
          <a:p>
            <a:fld id="{0CD2D166-63D2-4AC1-92DF-6E5FFA88042B}" type="datetimeFigureOut">
              <a:rPr lang="el-GR" smtClean="0"/>
              <a:t>12/12/2022</a:t>
            </a:fld>
            <a:endParaRPr lang="el-GR" dirty="0"/>
          </a:p>
        </p:txBody>
      </p:sp>
      <p:sp>
        <p:nvSpPr>
          <p:cNvPr id="5" name="Θέση υποσέλιδου 4">
            <a:extLst>
              <a:ext uri="{FF2B5EF4-FFF2-40B4-BE49-F238E27FC236}">
                <a16:creationId xmlns:a16="http://schemas.microsoft.com/office/drawing/2014/main" id="{AA4A3ED8-6F44-4D08-9CBC-18269EDD264D}"/>
              </a:ext>
            </a:extLst>
          </p:cNvPr>
          <p:cNvSpPr>
            <a:spLocks noGrp="1"/>
          </p:cNvSpPr>
          <p:nvPr>
            <p:ph type="ftr" sz="quarter" idx="11"/>
          </p:nvPr>
        </p:nvSpPr>
        <p:spPr/>
        <p:txBody>
          <a:bodyPr/>
          <a:lstStyle/>
          <a:p>
            <a:endParaRPr lang="el-GR" dirty="0"/>
          </a:p>
        </p:txBody>
      </p:sp>
      <p:sp>
        <p:nvSpPr>
          <p:cNvPr id="6" name="Θέση αριθμού διαφάνειας 5">
            <a:extLst>
              <a:ext uri="{FF2B5EF4-FFF2-40B4-BE49-F238E27FC236}">
                <a16:creationId xmlns:a16="http://schemas.microsoft.com/office/drawing/2014/main" id="{DDA5339E-1019-433B-A322-79934A929951}"/>
              </a:ext>
            </a:extLst>
          </p:cNvPr>
          <p:cNvSpPr>
            <a:spLocks noGrp="1"/>
          </p:cNvSpPr>
          <p:nvPr>
            <p:ph type="sldNum" sz="quarter" idx="12"/>
          </p:nvPr>
        </p:nvSpPr>
        <p:spPr/>
        <p:txBody>
          <a:bodyPr/>
          <a:lstStyle/>
          <a:p>
            <a:fld id="{BD76744F-422E-4ACE-9B87-42B7A071B4C2}" type="slidenum">
              <a:rPr lang="el-GR" smtClean="0"/>
              <a:t>‹#›</a:t>
            </a:fld>
            <a:endParaRPr lang="el-GR" dirty="0"/>
          </a:p>
        </p:txBody>
      </p:sp>
    </p:spTree>
    <p:extLst>
      <p:ext uri="{BB962C8B-B14F-4D97-AF65-F5344CB8AC3E}">
        <p14:creationId xmlns:p14="http://schemas.microsoft.com/office/powerpoint/2010/main" val="215160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2A602C-BF44-429D-9F9D-6D6420E1D71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03EA1AB-E92F-4862-95F1-0DA9056802C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9097581-0653-471F-B295-76E9EF80BC52}"/>
              </a:ext>
            </a:extLst>
          </p:cNvPr>
          <p:cNvSpPr>
            <a:spLocks noGrp="1"/>
          </p:cNvSpPr>
          <p:nvPr>
            <p:ph type="dt" sz="half" idx="10"/>
          </p:nvPr>
        </p:nvSpPr>
        <p:spPr/>
        <p:txBody>
          <a:bodyPr/>
          <a:lstStyle/>
          <a:p>
            <a:fld id="{0CD2D166-63D2-4AC1-92DF-6E5FFA88042B}" type="datetimeFigureOut">
              <a:rPr lang="el-GR" smtClean="0"/>
              <a:t>12/12/2022</a:t>
            </a:fld>
            <a:endParaRPr lang="el-GR" dirty="0"/>
          </a:p>
        </p:txBody>
      </p:sp>
      <p:sp>
        <p:nvSpPr>
          <p:cNvPr id="5" name="Θέση υποσέλιδου 4">
            <a:extLst>
              <a:ext uri="{FF2B5EF4-FFF2-40B4-BE49-F238E27FC236}">
                <a16:creationId xmlns:a16="http://schemas.microsoft.com/office/drawing/2014/main" id="{E01D6F5E-DD31-4BD1-9A25-2D6616169B2C}"/>
              </a:ext>
            </a:extLst>
          </p:cNvPr>
          <p:cNvSpPr>
            <a:spLocks noGrp="1"/>
          </p:cNvSpPr>
          <p:nvPr>
            <p:ph type="ftr" sz="quarter" idx="11"/>
          </p:nvPr>
        </p:nvSpPr>
        <p:spPr/>
        <p:txBody>
          <a:bodyPr/>
          <a:lstStyle/>
          <a:p>
            <a:endParaRPr lang="el-GR" dirty="0"/>
          </a:p>
        </p:txBody>
      </p:sp>
      <p:sp>
        <p:nvSpPr>
          <p:cNvPr id="6" name="Θέση αριθμού διαφάνειας 5">
            <a:extLst>
              <a:ext uri="{FF2B5EF4-FFF2-40B4-BE49-F238E27FC236}">
                <a16:creationId xmlns:a16="http://schemas.microsoft.com/office/drawing/2014/main" id="{E00FCB64-9446-42C8-9374-5A62262D3366}"/>
              </a:ext>
            </a:extLst>
          </p:cNvPr>
          <p:cNvSpPr>
            <a:spLocks noGrp="1"/>
          </p:cNvSpPr>
          <p:nvPr>
            <p:ph type="sldNum" sz="quarter" idx="12"/>
          </p:nvPr>
        </p:nvSpPr>
        <p:spPr/>
        <p:txBody>
          <a:bodyPr/>
          <a:lstStyle/>
          <a:p>
            <a:fld id="{BD76744F-422E-4ACE-9B87-42B7A071B4C2}" type="slidenum">
              <a:rPr lang="el-GR" smtClean="0"/>
              <a:t>‹#›</a:t>
            </a:fld>
            <a:endParaRPr lang="el-GR" dirty="0"/>
          </a:p>
        </p:txBody>
      </p:sp>
    </p:spTree>
    <p:extLst>
      <p:ext uri="{BB962C8B-B14F-4D97-AF65-F5344CB8AC3E}">
        <p14:creationId xmlns:p14="http://schemas.microsoft.com/office/powerpoint/2010/main" val="3010909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8085A26F-59A3-43D7-BECE-7965322EA3A9}"/>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5E4781E-B279-45FC-948B-B83A6B17F655}"/>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41A64CB-4931-4E4F-B1F4-691E5C1A8FFB}"/>
              </a:ext>
            </a:extLst>
          </p:cNvPr>
          <p:cNvSpPr>
            <a:spLocks noGrp="1"/>
          </p:cNvSpPr>
          <p:nvPr>
            <p:ph type="dt" sz="half" idx="10"/>
          </p:nvPr>
        </p:nvSpPr>
        <p:spPr/>
        <p:txBody>
          <a:bodyPr/>
          <a:lstStyle/>
          <a:p>
            <a:fld id="{0CD2D166-63D2-4AC1-92DF-6E5FFA88042B}" type="datetimeFigureOut">
              <a:rPr lang="el-GR" smtClean="0"/>
              <a:t>12/12/2022</a:t>
            </a:fld>
            <a:endParaRPr lang="el-GR" dirty="0"/>
          </a:p>
        </p:txBody>
      </p:sp>
      <p:sp>
        <p:nvSpPr>
          <p:cNvPr id="5" name="Θέση υποσέλιδου 4">
            <a:extLst>
              <a:ext uri="{FF2B5EF4-FFF2-40B4-BE49-F238E27FC236}">
                <a16:creationId xmlns:a16="http://schemas.microsoft.com/office/drawing/2014/main" id="{9ACEF02E-16AB-4AA3-83C5-1B9F15CC5BF7}"/>
              </a:ext>
            </a:extLst>
          </p:cNvPr>
          <p:cNvSpPr>
            <a:spLocks noGrp="1"/>
          </p:cNvSpPr>
          <p:nvPr>
            <p:ph type="ftr" sz="quarter" idx="11"/>
          </p:nvPr>
        </p:nvSpPr>
        <p:spPr/>
        <p:txBody>
          <a:bodyPr/>
          <a:lstStyle/>
          <a:p>
            <a:endParaRPr lang="el-GR" dirty="0"/>
          </a:p>
        </p:txBody>
      </p:sp>
      <p:sp>
        <p:nvSpPr>
          <p:cNvPr id="6" name="Θέση αριθμού διαφάνειας 5">
            <a:extLst>
              <a:ext uri="{FF2B5EF4-FFF2-40B4-BE49-F238E27FC236}">
                <a16:creationId xmlns:a16="http://schemas.microsoft.com/office/drawing/2014/main" id="{2796B6F4-42F0-428C-B692-17F3DF5CED10}"/>
              </a:ext>
            </a:extLst>
          </p:cNvPr>
          <p:cNvSpPr>
            <a:spLocks noGrp="1"/>
          </p:cNvSpPr>
          <p:nvPr>
            <p:ph type="sldNum" sz="quarter" idx="12"/>
          </p:nvPr>
        </p:nvSpPr>
        <p:spPr/>
        <p:txBody>
          <a:bodyPr/>
          <a:lstStyle/>
          <a:p>
            <a:fld id="{BD76744F-422E-4ACE-9B87-42B7A071B4C2}" type="slidenum">
              <a:rPr lang="el-GR" smtClean="0"/>
              <a:t>‹#›</a:t>
            </a:fld>
            <a:endParaRPr lang="el-GR" dirty="0"/>
          </a:p>
        </p:txBody>
      </p:sp>
    </p:spTree>
    <p:extLst>
      <p:ext uri="{BB962C8B-B14F-4D97-AF65-F5344CB8AC3E}">
        <p14:creationId xmlns:p14="http://schemas.microsoft.com/office/powerpoint/2010/main" val="1201964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A0FCF8-8CF0-4D12-A898-7EB0A25E8192}"/>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A335708E-B145-4D08-B64A-154D2B7108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6016AEA1-916D-4246-BDF7-5CACB3367638}"/>
              </a:ext>
            </a:extLst>
          </p:cNvPr>
          <p:cNvSpPr>
            <a:spLocks noGrp="1"/>
          </p:cNvSpPr>
          <p:nvPr>
            <p:ph type="dt" sz="half" idx="10"/>
          </p:nvPr>
        </p:nvSpPr>
        <p:spPr/>
        <p:txBody>
          <a:bodyPr/>
          <a:lstStyle/>
          <a:p>
            <a:fld id="{0CD2D166-63D2-4AC1-92DF-6E5FFA88042B}" type="datetimeFigureOut">
              <a:rPr lang="el-GR" smtClean="0"/>
              <a:t>12/12/2022</a:t>
            </a:fld>
            <a:endParaRPr lang="el-GR"/>
          </a:p>
        </p:txBody>
      </p:sp>
      <p:sp>
        <p:nvSpPr>
          <p:cNvPr id="5" name="Θέση υποσέλιδου 4">
            <a:extLst>
              <a:ext uri="{FF2B5EF4-FFF2-40B4-BE49-F238E27FC236}">
                <a16:creationId xmlns:a16="http://schemas.microsoft.com/office/drawing/2014/main" id="{AA4A3ED8-6F44-4D08-9CBC-18269EDD264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DA5339E-1019-433B-A322-79934A929951}"/>
              </a:ext>
            </a:extLst>
          </p:cNvPr>
          <p:cNvSpPr>
            <a:spLocks noGrp="1"/>
          </p:cNvSpPr>
          <p:nvPr>
            <p:ph type="sldNum" sz="quarter" idx="12"/>
          </p:nvPr>
        </p:nvSpPr>
        <p:spPr/>
        <p:txBody>
          <a:bodyPr/>
          <a:lstStyle/>
          <a:p>
            <a:fld id="{BD76744F-422E-4ACE-9B87-42B7A071B4C2}" type="slidenum">
              <a:rPr lang="el-GR" smtClean="0"/>
              <a:t>‹#›</a:t>
            </a:fld>
            <a:endParaRPr lang="el-GR"/>
          </a:p>
        </p:txBody>
      </p:sp>
    </p:spTree>
    <p:extLst>
      <p:ext uri="{BB962C8B-B14F-4D97-AF65-F5344CB8AC3E}">
        <p14:creationId xmlns:p14="http://schemas.microsoft.com/office/powerpoint/2010/main" val="3403377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2D6B6D-3E84-4E51-8248-FE35398CCCA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91E0B04-0221-4E2F-8F70-F5217D0EEE92}"/>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63A6408-5F38-4BBA-9081-2484DFF7B85E}"/>
              </a:ext>
            </a:extLst>
          </p:cNvPr>
          <p:cNvSpPr>
            <a:spLocks noGrp="1"/>
          </p:cNvSpPr>
          <p:nvPr>
            <p:ph type="dt" sz="half" idx="10"/>
          </p:nvPr>
        </p:nvSpPr>
        <p:spPr/>
        <p:txBody>
          <a:bodyPr/>
          <a:lstStyle/>
          <a:p>
            <a:fld id="{0CD2D166-63D2-4AC1-92DF-6E5FFA88042B}" type="datetimeFigureOut">
              <a:rPr lang="el-GR" smtClean="0"/>
              <a:t>12/12/2022</a:t>
            </a:fld>
            <a:endParaRPr lang="el-GR"/>
          </a:p>
        </p:txBody>
      </p:sp>
      <p:sp>
        <p:nvSpPr>
          <p:cNvPr id="5" name="Θέση υποσέλιδου 4">
            <a:extLst>
              <a:ext uri="{FF2B5EF4-FFF2-40B4-BE49-F238E27FC236}">
                <a16:creationId xmlns:a16="http://schemas.microsoft.com/office/drawing/2014/main" id="{61AADAAF-53E5-4850-85FD-5EA5E3E6D2E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A50426C-A475-472C-B1B8-D4A66C2E3CD8}"/>
              </a:ext>
            </a:extLst>
          </p:cNvPr>
          <p:cNvSpPr>
            <a:spLocks noGrp="1"/>
          </p:cNvSpPr>
          <p:nvPr>
            <p:ph type="sldNum" sz="quarter" idx="12"/>
          </p:nvPr>
        </p:nvSpPr>
        <p:spPr/>
        <p:txBody>
          <a:bodyPr/>
          <a:lstStyle/>
          <a:p>
            <a:fld id="{BD76744F-422E-4ACE-9B87-42B7A071B4C2}" type="slidenum">
              <a:rPr lang="el-GR" smtClean="0"/>
              <a:t>‹#›</a:t>
            </a:fld>
            <a:endParaRPr lang="el-GR"/>
          </a:p>
        </p:txBody>
      </p:sp>
    </p:spTree>
    <p:extLst>
      <p:ext uri="{BB962C8B-B14F-4D97-AF65-F5344CB8AC3E}">
        <p14:creationId xmlns:p14="http://schemas.microsoft.com/office/powerpoint/2010/main" val="2022361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AB4D17-7D1D-42E5-8EC4-681C5A494E09}"/>
              </a:ext>
            </a:extLst>
          </p:cNvPr>
          <p:cNvSpPr>
            <a:spLocks noGrp="1"/>
          </p:cNvSpPr>
          <p:nvPr>
            <p:ph type="title"/>
          </p:nvPr>
        </p:nvSpPr>
        <p:spPr>
          <a:xfrm>
            <a:off x="831851" y="1709742"/>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E34051C-DE27-485F-B101-021AF26B61FB}"/>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8E56A870-E44D-4C46-BF07-FE452ABBC7D5}"/>
              </a:ext>
            </a:extLst>
          </p:cNvPr>
          <p:cNvSpPr>
            <a:spLocks noGrp="1"/>
          </p:cNvSpPr>
          <p:nvPr>
            <p:ph type="dt" sz="half" idx="10"/>
          </p:nvPr>
        </p:nvSpPr>
        <p:spPr/>
        <p:txBody>
          <a:bodyPr/>
          <a:lstStyle/>
          <a:p>
            <a:fld id="{0CD2D166-63D2-4AC1-92DF-6E5FFA88042B}" type="datetimeFigureOut">
              <a:rPr lang="el-GR" smtClean="0"/>
              <a:t>12/12/2022</a:t>
            </a:fld>
            <a:endParaRPr lang="el-GR"/>
          </a:p>
        </p:txBody>
      </p:sp>
      <p:sp>
        <p:nvSpPr>
          <p:cNvPr id="5" name="Θέση υποσέλιδου 4">
            <a:extLst>
              <a:ext uri="{FF2B5EF4-FFF2-40B4-BE49-F238E27FC236}">
                <a16:creationId xmlns:a16="http://schemas.microsoft.com/office/drawing/2014/main" id="{83C2B2CF-16BD-4089-81D4-79E3BD7F1B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0FD68BE-D8CF-4F65-B25C-C66772A4E4FA}"/>
              </a:ext>
            </a:extLst>
          </p:cNvPr>
          <p:cNvSpPr>
            <a:spLocks noGrp="1"/>
          </p:cNvSpPr>
          <p:nvPr>
            <p:ph type="sldNum" sz="quarter" idx="12"/>
          </p:nvPr>
        </p:nvSpPr>
        <p:spPr/>
        <p:txBody>
          <a:bodyPr/>
          <a:lstStyle/>
          <a:p>
            <a:fld id="{BD76744F-422E-4ACE-9B87-42B7A071B4C2}" type="slidenum">
              <a:rPr lang="el-GR" smtClean="0"/>
              <a:t>‹#›</a:t>
            </a:fld>
            <a:endParaRPr lang="el-GR"/>
          </a:p>
        </p:txBody>
      </p:sp>
    </p:spTree>
    <p:extLst>
      <p:ext uri="{BB962C8B-B14F-4D97-AF65-F5344CB8AC3E}">
        <p14:creationId xmlns:p14="http://schemas.microsoft.com/office/powerpoint/2010/main" val="1403880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B97D1D-4575-4EA8-8EB3-70AAFA6326B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D312C81-E88F-44B7-8B3F-AEF43FD5864B}"/>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96874287-9BEC-4AB3-9599-424FBB7F4610}"/>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7466BED3-F475-42D3-9C73-ADF72309EE6D}"/>
              </a:ext>
            </a:extLst>
          </p:cNvPr>
          <p:cNvSpPr>
            <a:spLocks noGrp="1"/>
          </p:cNvSpPr>
          <p:nvPr>
            <p:ph type="dt" sz="half" idx="10"/>
          </p:nvPr>
        </p:nvSpPr>
        <p:spPr/>
        <p:txBody>
          <a:bodyPr/>
          <a:lstStyle/>
          <a:p>
            <a:fld id="{0CD2D166-63D2-4AC1-92DF-6E5FFA88042B}" type="datetimeFigureOut">
              <a:rPr lang="el-GR" smtClean="0"/>
              <a:t>12/12/2022</a:t>
            </a:fld>
            <a:endParaRPr lang="el-GR"/>
          </a:p>
        </p:txBody>
      </p:sp>
      <p:sp>
        <p:nvSpPr>
          <p:cNvPr id="6" name="Θέση υποσέλιδου 5">
            <a:extLst>
              <a:ext uri="{FF2B5EF4-FFF2-40B4-BE49-F238E27FC236}">
                <a16:creationId xmlns:a16="http://schemas.microsoft.com/office/drawing/2014/main" id="{7FA414B2-33CE-4746-AD81-9F0B94C814E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B6FCF40-C59B-4BC7-A924-D78369C8D9CD}"/>
              </a:ext>
            </a:extLst>
          </p:cNvPr>
          <p:cNvSpPr>
            <a:spLocks noGrp="1"/>
          </p:cNvSpPr>
          <p:nvPr>
            <p:ph type="sldNum" sz="quarter" idx="12"/>
          </p:nvPr>
        </p:nvSpPr>
        <p:spPr/>
        <p:txBody>
          <a:bodyPr/>
          <a:lstStyle/>
          <a:p>
            <a:fld id="{BD76744F-422E-4ACE-9B87-42B7A071B4C2}" type="slidenum">
              <a:rPr lang="el-GR" smtClean="0"/>
              <a:t>‹#›</a:t>
            </a:fld>
            <a:endParaRPr lang="el-GR"/>
          </a:p>
        </p:txBody>
      </p:sp>
    </p:spTree>
    <p:extLst>
      <p:ext uri="{BB962C8B-B14F-4D97-AF65-F5344CB8AC3E}">
        <p14:creationId xmlns:p14="http://schemas.microsoft.com/office/powerpoint/2010/main" val="3107493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4FE5FC-21FD-4970-A3E0-2E2C6CB38EBF}"/>
              </a:ext>
            </a:extLst>
          </p:cNvPr>
          <p:cNvSpPr>
            <a:spLocks noGrp="1"/>
          </p:cNvSpPr>
          <p:nvPr>
            <p:ph type="title"/>
          </p:nvPr>
        </p:nvSpPr>
        <p:spPr>
          <a:xfrm>
            <a:off x="839788" y="365129"/>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8EA382D-A851-441B-B2A1-C1985AC138DB}"/>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9BCC518-E915-450E-BAA5-FB0C67246933}"/>
              </a:ext>
            </a:extLst>
          </p:cNvPr>
          <p:cNvSpPr>
            <a:spLocks noGrp="1"/>
          </p:cNvSpPr>
          <p:nvPr>
            <p:ph sz="half" idx="2"/>
          </p:nvPr>
        </p:nvSpPr>
        <p:spPr>
          <a:xfrm>
            <a:off x="839789"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81D2FA6B-A910-48C7-A533-E1625FC3961C}"/>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A59CF177-7C2A-4EF2-A8A4-4AF613E6ED30}"/>
              </a:ext>
            </a:extLst>
          </p:cNvPr>
          <p:cNvSpPr>
            <a:spLocks noGrp="1"/>
          </p:cNvSpPr>
          <p:nvPr>
            <p:ph sz="quarter" idx="4"/>
          </p:nvPr>
        </p:nvSpPr>
        <p:spPr>
          <a:xfrm>
            <a:off x="6172202"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59A3CDC6-BA74-4EC6-85FC-37F2948440D3}"/>
              </a:ext>
            </a:extLst>
          </p:cNvPr>
          <p:cNvSpPr>
            <a:spLocks noGrp="1"/>
          </p:cNvSpPr>
          <p:nvPr>
            <p:ph type="dt" sz="half" idx="10"/>
          </p:nvPr>
        </p:nvSpPr>
        <p:spPr/>
        <p:txBody>
          <a:bodyPr/>
          <a:lstStyle/>
          <a:p>
            <a:fld id="{0CD2D166-63D2-4AC1-92DF-6E5FFA88042B}" type="datetimeFigureOut">
              <a:rPr lang="el-GR" smtClean="0"/>
              <a:t>12/12/2022</a:t>
            </a:fld>
            <a:endParaRPr lang="el-GR"/>
          </a:p>
        </p:txBody>
      </p:sp>
      <p:sp>
        <p:nvSpPr>
          <p:cNvPr id="8" name="Θέση υποσέλιδου 7">
            <a:extLst>
              <a:ext uri="{FF2B5EF4-FFF2-40B4-BE49-F238E27FC236}">
                <a16:creationId xmlns:a16="http://schemas.microsoft.com/office/drawing/2014/main" id="{FC19B58D-BE49-463B-9FC4-CED9FCDF689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C4E6A63D-5B2B-4526-B090-0525C6788320}"/>
              </a:ext>
            </a:extLst>
          </p:cNvPr>
          <p:cNvSpPr>
            <a:spLocks noGrp="1"/>
          </p:cNvSpPr>
          <p:nvPr>
            <p:ph type="sldNum" sz="quarter" idx="12"/>
          </p:nvPr>
        </p:nvSpPr>
        <p:spPr/>
        <p:txBody>
          <a:bodyPr/>
          <a:lstStyle/>
          <a:p>
            <a:fld id="{BD76744F-422E-4ACE-9B87-42B7A071B4C2}" type="slidenum">
              <a:rPr lang="el-GR" smtClean="0"/>
              <a:t>‹#›</a:t>
            </a:fld>
            <a:endParaRPr lang="el-GR"/>
          </a:p>
        </p:txBody>
      </p:sp>
    </p:spTree>
    <p:extLst>
      <p:ext uri="{BB962C8B-B14F-4D97-AF65-F5344CB8AC3E}">
        <p14:creationId xmlns:p14="http://schemas.microsoft.com/office/powerpoint/2010/main" val="3405946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D1B199-4E4E-4CC6-B47F-AEB9D925182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46DD0E4C-999F-45F9-A39A-1D3975BEFFB0}"/>
              </a:ext>
            </a:extLst>
          </p:cNvPr>
          <p:cNvSpPr>
            <a:spLocks noGrp="1"/>
          </p:cNvSpPr>
          <p:nvPr>
            <p:ph type="dt" sz="half" idx="10"/>
          </p:nvPr>
        </p:nvSpPr>
        <p:spPr/>
        <p:txBody>
          <a:bodyPr/>
          <a:lstStyle/>
          <a:p>
            <a:fld id="{0CD2D166-63D2-4AC1-92DF-6E5FFA88042B}" type="datetimeFigureOut">
              <a:rPr lang="el-GR" smtClean="0"/>
              <a:t>12/12/2022</a:t>
            </a:fld>
            <a:endParaRPr lang="el-GR"/>
          </a:p>
        </p:txBody>
      </p:sp>
      <p:sp>
        <p:nvSpPr>
          <p:cNvPr id="4" name="Θέση υποσέλιδου 3">
            <a:extLst>
              <a:ext uri="{FF2B5EF4-FFF2-40B4-BE49-F238E27FC236}">
                <a16:creationId xmlns:a16="http://schemas.microsoft.com/office/drawing/2014/main" id="{1A9D87AF-BA7E-45AE-97BC-E756F089B2BE}"/>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59576068-07C7-485A-8025-57D5FF12D0B7}"/>
              </a:ext>
            </a:extLst>
          </p:cNvPr>
          <p:cNvSpPr>
            <a:spLocks noGrp="1"/>
          </p:cNvSpPr>
          <p:nvPr>
            <p:ph type="sldNum" sz="quarter" idx="12"/>
          </p:nvPr>
        </p:nvSpPr>
        <p:spPr/>
        <p:txBody>
          <a:bodyPr/>
          <a:lstStyle/>
          <a:p>
            <a:fld id="{BD76744F-422E-4ACE-9B87-42B7A071B4C2}" type="slidenum">
              <a:rPr lang="el-GR" smtClean="0"/>
              <a:t>‹#›</a:t>
            </a:fld>
            <a:endParaRPr lang="el-GR"/>
          </a:p>
        </p:txBody>
      </p:sp>
    </p:spTree>
    <p:extLst>
      <p:ext uri="{BB962C8B-B14F-4D97-AF65-F5344CB8AC3E}">
        <p14:creationId xmlns:p14="http://schemas.microsoft.com/office/powerpoint/2010/main" val="2934228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F7286972-53EC-409A-B547-48D5D5F94E75}"/>
              </a:ext>
            </a:extLst>
          </p:cNvPr>
          <p:cNvSpPr>
            <a:spLocks noGrp="1"/>
          </p:cNvSpPr>
          <p:nvPr>
            <p:ph type="dt" sz="half" idx="10"/>
          </p:nvPr>
        </p:nvSpPr>
        <p:spPr/>
        <p:txBody>
          <a:bodyPr/>
          <a:lstStyle/>
          <a:p>
            <a:fld id="{0CD2D166-63D2-4AC1-92DF-6E5FFA88042B}" type="datetimeFigureOut">
              <a:rPr lang="el-GR" smtClean="0"/>
              <a:t>12/12/2022</a:t>
            </a:fld>
            <a:endParaRPr lang="el-GR"/>
          </a:p>
        </p:txBody>
      </p:sp>
      <p:sp>
        <p:nvSpPr>
          <p:cNvPr id="3" name="Θέση υποσέλιδου 2">
            <a:extLst>
              <a:ext uri="{FF2B5EF4-FFF2-40B4-BE49-F238E27FC236}">
                <a16:creationId xmlns:a16="http://schemas.microsoft.com/office/drawing/2014/main" id="{8C513989-B7A8-42EA-8073-8F2E3699B6AE}"/>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E553414F-3102-4752-819F-61AE8D2D50CD}"/>
              </a:ext>
            </a:extLst>
          </p:cNvPr>
          <p:cNvSpPr>
            <a:spLocks noGrp="1"/>
          </p:cNvSpPr>
          <p:nvPr>
            <p:ph type="sldNum" sz="quarter" idx="12"/>
          </p:nvPr>
        </p:nvSpPr>
        <p:spPr/>
        <p:txBody>
          <a:bodyPr/>
          <a:lstStyle/>
          <a:p>
            <a:fld id="{BD76744F-422E-4ACE-9B87-42B7A071B4C2}" type="slidenum">
              <a:rPr lang="el-GR" smtClean="0"/>
              <a:t>‹#›</a:t>
            </a:fld>
            <a:endParaRPr lang="el-GR"/>
          </a:p>
        </p:txBody>
      </p:sp>
    </p:spTree>
    <p:extLst>
      <p:ext uri="{BB962C8B-B14F-4D97-AF65-F5344CB8AC3E}">
        <p14:creationId xmlns:p14="http://schemas.microsoft.com/office/powerpoint/2010/main" val="3631826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0410F5-B2D6-4A57-80EE-E82541EF2C5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15A33B8-4209-4F02-8185-643A4D9967C0}"/>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80BCEE78-D60B-4A56-89C1-CADBF8649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7C6A11C-AC02-4207-99FE-2C903BA5AF8D}"/>
              </a:ext>
            </a:extLst>
          </p:cNvPr>
          <p:cNvSpPr>
            <a:spLocks noGrp="1"/>
          </p:cNvSpPr>
          <p:nvPr>
            <p:ph type="dt" sz="half" idx="10"/>
          </p:nvPr>
        </p:nvSpPr>
        <p:spPr/>
        <p:txBody>
          <a:bodyPr/>
          <a:lstStyle/>
          <a:p>
            <a:fld id="{0CD2D166-63D2-4AC1-92DF-6E5FFA88042B}" type="datetimeFigureOut">
              <a:rPr lang="el-GR" smtClean="0"/>
              <a:t>12/12/2022</a:t>
            </a:fld>
            <a:endParaRPr lang="el-GR"/>
          </a:p>
        </p:txBody>
      </p:sp>
      <p:sp>
        <p:nvSpPr>
          <p:cNvPr id="6" name="Θέση υποσέλιδου 5">
            <a:extLst>
              <a:ext uri="{FF2B5EF4-FFF2-40B4-BE49-F238E27FC236}">
                <a16:creationId xmlns:a16="http://schemas.microsoft.com/office/drawing/2014/main" id="{B64B7317-77D2-4824-9DCD-DA5BF1DB7C6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1A31425-5D59-4B52-8BE4-A09B1F232E41}"/>
              </a:ext>
            </a:extLst>
          </p:cNvPr>
          <p:cNvSpPr>
            <a:spLocks noGrp="1"/>
          </p:cNvSpPr>
          <p:nvPr>
            <p:ph type="sldNum" sz="quarter" idx="12"/>
          </p:nvPr>
        </p:nvSpPr>
        <p:spPr/>
        <p:txBody>
          <a:bodyPr/>
          <a:lstStyle/>
          <a:p>
            <a:fld id="{BD76744F-422E-4ACE-9B87-42B7A071B4C2}" type="slidenum">
              <a:rPr lang="el-GR" smtClean="0"/>
              <a:t>‹#›</a:t>
            </a:fld>
            <a:endParaRPr lang="el-GR"/>
          </a:p>
        </p:txBody>
      </p:sp>
    </p:spTree>
    <p:extLst>
      <p:ext uri="{BB962C8B-B14F-4D97-AF65-F5344CB8AC3E}">
        <p14:creationId xmlns:p14="http://schemas.microsoft.com/office/powerpoint/2010/main" val="92763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2D6B6D-3E84-4E51-8248-FE35398CCCA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91E0B04-0221-4E2F-8F70-F5217D0EEE92}"/>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63A6408-5F38-4BBA-9081-2484DFF7B85E}"/>
              </a:ext>
            </a:extLst>
          </p:cNvPr>
          <p:cNvSpPr>
            <a:spLocks noGrp="1"/>
          </p:cNvSpPr>
          <p:nvPr>
            <p:ph type="dt" sz="half" idx="10"/>
          </p:nvPr>
        </p:nvSpPr>
        <p:spPr/>
        <p:txBody>
          <a:bodyPr/>
          <a:lstStyle/>
          <a:p>
            <a:fld id="{0CD2D166-63D2-4AC1-92DF-6E5FFA88042B}" type="datetimeFigureOut">
              <a:rPr lang="el-GR" smtClean="0"/>
              <a:t>12/12/2022</a:t>
            </a:fld>
            <a:endParaRPr lang="el-GR" dirty="0"/>
          </a:p>
        </p:txBody>
      </p:sp>
      <p:sp>
        <p:nvSpPr>
          <p:cNvPr id="5" name="Θέση υποσέλιδου 4">
            <a:extLst>
              <a:ext uri="{FF2B5EF4-FFF2-40B4-BE49-F238E27FC236}">
                <a16:creationId xmlns:a16="http://schemas.microsoft.com/office/drawing/2014/main" id="{61AADAAF-53E5-4850-85FD-5EA5E3E6D2E6}"/>
              </a:ext>
            </a:extLst>
          </p:cNvPr>
          <p:cNvSpPr>
            <a:spLocks noGrp="1"/>
          </p:cNvSpPr>
          <p:nvPr>
            <p:ph type="ftr" sz="quarter" idx="11"/>
          </p:nvPr>
        </p:nvSpPr>
        <p:spPr/>
        <p:txBody>
          <a:bodyPr/>
          <a:lstStyle/>
          <a:p>
            <a:endParaRPr lang="el-GR" dirty="0"/>
          </a:p>
        </p:txBody>
      </p:sp>
      <p:sp>
        <p:nvSpPr>
          <p:cNvPr id="6" name="Θέση αριθμού διαφάνειας 5">
            <a:extLst>
              <a:ext uri="{FF2B5EF4-FFF2-40B4-BE49-F238E27FC236}">
                <a16:creationId xmlns:a16="http://schemas.microsoft.com/office/drawing/2014/main" id="{AA50426C-A475-472C-B1B8-D4A66C2E3CD8}"/>
              </a:ext>
            </a:extLst>
          </p:cNvPr>
          <p:cNvSpPr>
            <a:spLocks noGrp="1"/>
          </p:cNvSpPr>
          <p:nvPr>
            <p:ph type="sldNum" sz="quarter" idx="12"/>
          </p:nvPr>
        </p:nvSpPr>
        <p:spPr/>
        <p:txBody>
          <a:bodyPr/>
          <a:lstStyle/>
          <a:p>
            <a:fld id="{BD76744F-422E-4ACE-9B87-42B7A071B4C2}" type="slidenum">
              <a:rPr lang="el-GR" smtClean="0"/>
              <a:t>‹#›</a:t>
            </a:fld>
            <a:endParaRPr lang="el-GR" dirty="0"/>
          </a:p>
        </p:txBody>
      </p:sp>
    </p:spTree>
    <p:extLst>
      <p:ext uri="{BB962C8B-B14F-4D97-AF65-F5344CB8AC3E}">
        <p14:creationId xmlns:p14="http://schemas.microsoft.com/office/powerpoint/2010/main" val="120791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082A64-26DE-49E5-9706-0FD5969FB72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2F74DB3-2614-4F72-92D7-A6CFEED86597}"/>
              </a:ext>
            </a:extLst>
          </p:cNvPr>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9FA14458-02C0-4EED-9D8D-5E66A47AA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9EBA314-BAB7-401F-94EB-1BBA1D03C2D9}"/>
              </a:ext>
            </a:extLst>
          </p:cNvPr>
          <p:cNvSpPr>
            <a:spLocks noGrp="1"/>
          </p:cNvSpPr>
          <p:nvPr>
            <p:ph type="dt" sz="half" idx="10"/>
          </p:nvPr>
        </p:nvSpPr>
        <p:spPr/>
        <p:txBody>
          <a:bodyPr/>
          <a:lstStyle/>
          <a:p>
            <a:fld id="{0CD2D166-63D2-4AC1-92DF-6E5FFA88042B}" type="datetimeFigureOut">
              <a:rPr lang="el-GR" smtClean="0"/>
              <a:t>12/12/2022</a:t>
            </a:fld>
            <a:endParaRPr lang="el-GR"/>
          </a:p>
        </p:txBody>
      </p:sp>
      <p:sp>
        <p:nvSpPr>
          <p:cNvPr id="6" name="Θέση υποσέλιδου 5">
            <a:extLst>
              <a:ext uri="{FF2B5EF4-FFF2-40B4-BE49-F238E27FC236}">
                <a16:creationId xmlns:a16="http://schemas.microsoft.com/office/drawing/2014/main" id="{D41470EB-BC83-44E8-95EC-7414454A765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1F4945C-4210-49E8-8E71-660658AD8E01}"/>
              </a:ext>
            </a:extLst>
          </p:cNvPr>
          <p:cNvSpPr>
            <a:spLocks noGrp="1"/>
          </p:cNvSpPr>
          <p:nvPr>
            <p:ph type="sldNum" sz="quarter" idx="12"/>
          </p:nvPr>
        </p:nvSpPr>
        <p:spPr/>
        <p:txBody>
          <a:bodyPr/>
          <a:lstStyle/>
          <a:p>
            <a:fld id="{BD76744F-422E-4ACE-9B87-42B7A071B4C2}" type="slidenum">
              <a:rPr lang="el-GR" smtClean="0"/>
              <a:t>‹#›</a:t>
            </a:fld>
            <a:endParaRPr lang="el-GR"/>
          </a:p>
        </p:txBody>
      </p:sp>
    </p:spTree>
    <p:extLst>
      <p:ext uri="{BB962C8B-B14F-4D97-AF65-F5344CB8AC3E}">
        <p14:creationId xmlns:p14="http://schemas.microsoft.com/office/powerpoint/2010/main" val="3563493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2A602C-BF44-429D-9F9D-6D6420E1D71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03EA1AB-E92F-4862-95F1-0DA9056802C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9097581-0653-471F-B295-76E9EF80BC52}"/>
              </a:ext>
            </a:extLst>
          </p:cNvPr>
          <p:cNvSpPr>
            <a:spLocks noGrp="1"/>
          </p:cNvSpPr>
          <p:nvPr>
            <p:ph type="dt" sz="half" idx="10"/>
          </p:nvPr>
        </p:nvSpPr>
        <p:spPr/>
        <p:txBody>
          <a:bodyPr/>
          <a:lstStyle/>
          <a:p>
            <a:fld id="{0CD2D166-63D2-4AC1-92DF-6E5FFA88042B}" type="datetimeFigureOut">
              <a:rPr lang="el-GR" smtClean="0"/>
              <a:t>12/12/2022</a:t>
            </a:fld>
            <a:endParaRPr lang="el-GR"/>
          </a:p>
        </p:txBody>
      </p:sp>
      <p:sp>
        <p:nvSpPr>
          <p:cNvPr id="5" name="Θέση υποσέλιδου 4">
            <a:extLst>
              <a:ext uri="{FF2B5EF4-FFF2-40B4-BE49-F238E27FC236}">
                <a16:creationId xmlns:a16="http://schemas.microsoft.com/office/drawing/2014/main" id="{E01D6F5E-DD31-4BD1-9A25-2D6616169B2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00FCB64-9446-42C8-9374-5A62262D3366}"/>
              </a:ext>
            </a:extLst>
          </p:cNvPr>
          <p:cNvSpPr>
            <a:spLocks noGrp="1"/>
          </p:cNvSpPr>
          <p:nvPr>
            <p:ph type="sldNum" sz="quarter" idx="12"/>
          </p:nvPr>
        </p:nvSpPr>
        <p:spPr/>
        <p:txBody>
          <a:bodyPr/>
          <a:lstStyle/>
          <a:p>
            <a:fld id="{BD76744F-422E-4ACE-9B87-42B7A071B4C2}" type="slidenum">
              <a:rPr lang="el-GR" smtClean="0"/>
              <a:t>‹#›</a:t>
            </a:fld>
            <a:endParaRPr lang="el-GR"/>
          </a:p>
        </p:txBody>
      </p:sp>
    </p:spTree>
    <p:extLst>
      <p:ext uri="{BB962C8B-B14F-4D97-AF65-F5344CB8AC3E}">
        <p14:creationId xmlns:p14="http://schemas.microsoft.com/office/powerpoint/2010/main" val="2033132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8085A26F-59A3-43D7-BECE-7965322EA3A9}"/>
              </a:ext>
            </a:extLst>
          </p:cNvPr>
          <p:cNvSpPr>
            <a:spLocks noGrp="1"/>
          </p:cNvSpPr>
          <p:nvPr>
            <p:ph type="title" orient="vert"/>
          </p:nvPr>
        </p:nvSpPr>
        <p:spPr>
          <a:xfrm>
            <a:off x="8724902"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5E4781E-B279-45FC-948B-B83A6B17F655}"/>
              </a:ext>
            </a:extLst>
          </p:cNvPr>
          <p:cNvSpPr>
            <a:spLocks noGrp="1"/>
          </p:cNvSpPr>
          <p:nvPr>
            <p:ph type="body" orient="vert" idx="1"/>
          </p:nvPr>
        </p:nvSpPr>
        <p:spPr>
          <a:xfrm>
            <a:off x="838202"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41A64CB-4931-4E4F-B1F4-691E5C1A8FFB}"/>
              </a:ext>
            </a:extLst>
          </p:cNvPr>
          <p:cNvSpPr>
            <a:spLocks noGrp="1"/>
          </p:cNvSpPr>
          <p:nvPr>
            <p:ph type="dt" sz="half" idx="10"/>
          </p:nvPr>
        </p:nvSpPr>
        <p:spPr/>
        <p:txBody>
          <a:bodyPr/>
          <a:lstStyle/>
          <a:p>
            <a:fld id="{0CD2D166-63D2-4AC1-92DF-6E5FFA88042B}" type="datetimeFigureOut">
              <a:rPr lang="el-GR" smtClean="0"/>
              <a:t>12/12/2022</a:t>
            </a:fld>
            <a:endParaRPr lang="el-GR"/>
          </a:p>
        </p:txBody>
      </p:sp>
      <p:sp>
        <p:nvSpPr>
          <p:cNvPr id="5" name="Θέση υποσέλιδου 4">
            <a:extLst>
              <a:ext uri="{FF2B5EF4-FFF2-40B4-BE49-F238E27FC236}">
                <a16:creationId xmlns:a16="http://schemas.microsoft.com/office/drawing/2014/main" id="{9ACEF02E-16AB-4AA3-83C5-1B9F15CC5BF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796B6F4-42F0-428C-B692-17F3DF5CED10}"/>
              </a:ext>
            </a:extLst>
          </p:cNvPr>
          <p:cNvSpPr>
            <a:spLocks noGrp="1"/>
          </p:cNvSpPr>
          <p:nvPr>
            <p:ph type="sldNum" sz="quarter" idx="12"/>
          </p:nvPr>
        </p:nvSpPr>
        <p:spPr/>
        <p:txBody>
          <a:bodyPr/>
          <a:lstStyle/>
          <a:p>
            <a:fld id="{BD76744F-422E-4ACE-9B87-42B7A071B4C2}" type="slidenum">
              <a:rPr lang="el-GR" smtClean="0"/>
              <a:t>‹#›</a:t>
            </a:fld>
            <a:endParaRPr lang="el-GR"/>
          </a:p>
        </p:txBody>
      </p:sp>
    </p:spTree>
    <p:extLst>
      <p:ext uri="{BB962C8B-B14F-4D97-AF65-F5344CB8AC3E}">
        <p14:creationId xmlns:p14="http://schemas.microsoft.com/office/powerpoint/2010/main" val="1424160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AB4D17-7D1D-42E5-8EC4-681C5A494E09}"/>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E34051C-DE27-485F-B101-021AF26B61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8E56A870-E44D-4C46-BF07-FE452ABBC7D5}"/>
              </a:ext>
            </a:extLst>
          </p:cNvPr>
          <p:cNvSpPr>
            <a:spLocks noGrp="1"/>
          </p:cNvSpPr>
          <p:nvPr>
            <p:ph type="dt" sz="half" idx="10"/>
          </p:nvPr>
        </p:nvSpPr>
        <p:spPr/>
        <p:txBody>
          <a:bodyPr/>
          <a:lstStyle/>
          <a:p>
            <a:fld id="{0CD2D166-63D2-4AC1-92DF-6E5FFA88042B}" type="datetimeFigureOut">
              <a:rPr lang="el-GR" smtClean="0"/>
              <a:t>12/12/2022</a:t>
            </a:fld>
            <a:endParaRPr lang="el-GR" dirty="0"/>
          </a:p>
        </p:txBody>
      </p:sp>
      <p:sp>
        <p:nvSpPr>
          <p:cNvPr id="5" name="Θέση υποσέλιδου 4">
            <a:extLst>
              <a:ext uri="{FF2B5EF4-FFF2-40B4-BE49-F238E27FC236}">
                <a16:creationId xmlns:a16="http://schemas.microsoft.com/office/drawing/2014/main" id="{83C2B2CF-16BD-4089-81D4-79E3BD7F1B38}"/>
              </a:ext>
            </a:extLst>
          </p:cNvPr>
          <p:cNvSpPr>
            <a:spLocks noGrp="1"/>
          </p:cNvSpPr>
          <p:nvPr>
            <p:ph type="ftr" sz="quarter" idx="11"/>
          </p:nvPr>
        </p:nvSpPr>
        <p:spPr/>
        <p:txBody>
          <a:bodyPr/>
          <a:lstStyle/>
          <a:p>
            <a:endParaRPr lang="el-GR" dirty="0"/>
          </a:p>
        </p:txBody>
      </p:sp>
      <p:sp>
        <p:nvSpPr>
          <p:cNvPr id="6" name="Θέση αριθμού διαφάνειας 5">
            <a:extLst>
              <a:ext uri="{FF2B5EF4-FFF2-40B4-BE49-F238E27FC236}">
                <a16:creationId xmlns:a16="http://schemas.microsoft.com/office/drawing/2014/main" id="{10FD68BE-D8CF-4F65-B25C-C66772A4E4FA}"/>
              </a:ext>
            </a:extLst>
          </p:cNvPr>
          <p:cNvSpPr>
            <a:spLocks noGrp="1"/>
          </p:cNvSpPr>
          <p:nvPr>
            <p:ph type="sldNum" sz="quarter" idx="12"/>
          </p:nvPr>
        </p:nvSpPr>
        <p:spPr/>
        <p:txBody>
          <a:bodyPr/>
          <a:lstStyle/>
          <a:p>
            <a:fld id="{BD76744F-422E-4ACE-9B87-42B7A071B4C2}" type="slidenum">
              <a:rPr lang="el-GR" smtClean="0"/>
              <a:t>‹#›</a:t>
            </a:fld>
            <a:endParaRPr lang="el-GR" dirty="0"/>
          </a:p>
        </p:txBody>
      </p:sp>
    </p:spTree>
    <p:extLst>
      <p:ext uri="{BB962C8B-B14F-4D97-AF65-F5344CB8AC3E}">
        <p14:creationId xmlns:p14="http://schemas.microsoft.com/office/powerpoint/2010/main" val="3359393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B97D1D-4575-4EA8-8EB3-70AAFA6326B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D312C81-E88F-44B7-8B3F-AEF43FD5864B}"/>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96874287-9BEC-4AB3-9599-424FBB7F4610}"/>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7466BED3-F475-42D3-9C73-ADF72309EE6D}"/>
              </a:ext>
            </a:extLst>
          </p:cNvPr>
          <p:cNvSpPr>
            <a:spLocks noGrp="1"/>
          </p:cNvSpPr>
          <p:nvPr>
            <p:ph type="dt" sz="half" idx="10"/>
          </p:nvPr>
        </p:nvSpPr>
        <p:spPr/>
        <p:txBody>
          <a:bodyPr/>
          <a:lstStyle/>
          <a:p>
            <a:fld id="{0CD2D166-63D2-4AC1-92DF-6E5FFA88042B}" type="datetimeFigureOut">
              <a:rPr lang="el-GR" smtClean="0"/>
              <a:t>12/12/2022</a:t>
            </a:fld>
            <a:endParaRPr lang="el-GR" dirty="0"/>
          </a:p>
        </p:txBody>
      </p:sp>
      <p:sp>
        <p:nvSpPr>
          <p:cNvPr id="6" name="Θέση υποσέλιδου 5">
            <a:extLst>
              <a:ext uri="{FF2B5EF4-FFF2-40B4-BE49-F238E27FC236}">
                <a16:creationId xmlns:a16="http://schemas.microsoft.com/office/drawing/2014/main" id="{7FA414B2-33CE-4746-AD81-9F0B94C814E9}"/>
              </a:ext>
            </a:extLst>
          </p:cNvPr>
          <p:cNvSpPr>
            <a:spLocks noGrp="1"/>
          </p:cNvSpPr>
          <p:nvPr>
            <p:ph type="ftr" sz="quarter" idx="11"/>
          </p:nvPr>
        </p:nvSpPr>
        <p:spPr/>
        <p:txBody>
          <a:bodyPr/>
          <a:lstStyle/>
          <a:p>
            <a:endParaRPr lang="el-GR" dirty="0"/>
          </a:p>
        </p:txBody>
      </p:sp>
      <p:sp>
        <p:nvSpPr>
          <p:cNvPr id="7" name="Θέση αριθμού διαφάνειας 6">
            <a:extLst>
              <a:ext uri="{FF2B5EF4-FFF2-40B4-BE49-F238E27FC236}">
                <a16:creationId xmlns:a16="http://schemas.microsoft.com/office/drawing/2014/main" id="{FB6FCF40-C59B-4BC7-A924-D78369C8D9CD}"/>
              </a:ext>
            </a:extLst>
          </p:cNvPr>
          <p:cNvSpPr>
            <a:spLocks noGrp="1"/>
          </p:cNvSpPr>
          <p:nvPr>
            <p:ph type="sldNum" sz="quarter" idx="12"/>
          </p:nvPr>
        </p:nvSpPr>
        <p:spPr/>
        <p:txBody>
          <a:bodyPr/>
          <a:lstStyle/>
          <a:p>
            <a:fld id="{BD76744F-422E-4ACE-9B87-42B7A071B4C2}" type="slidenum">
              <a:rPr lang="el-GR" smtClean="0"/>
              <a:t>‹#›</a:t>
            </a:fld>
            <a:endParaRPr lang="el-GR" dirty="0"/>
          </a:p>
        </p:txBody>
      </p:sp>
    </p:spTree>
    <p:extLst>
      <p:ext uri="{BB962C8B-B14F-4D97-AF65-F5344CB8AC3E}">
        <p14:creationId xmlns:p14="http://schemas.microsoft.com/office/powerpoint/2010/main" val="2314814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4FE5FC-21FD-4970-A3E0-2E2C6CB38EBF}"/>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8EA382D-A851-441B-B2A1-C1985AC138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9BCC518-E915-450E-BAA5-FB0C67246933}"/>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81D2FA6B-A910-48C7-A533-E1625FC396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A59CF177-7C2A-4EF2-A8A4-4AF613E6ED30}"/>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59A3CDC6-BA74-4EC6-85FC-37F2948440D3}"/>
              </a:ext>
            </a:extLst>
          </p:cNvPr>
          <p:cNvSpPr>
            <a:spLocks noGrp="1"/>
          </p:cNvSpPr>
          <p:nvPr>
            <p:ph type="dt" sz="half" idx="10"/>
          </p:nvPr>
        </p:nvSpPr>
        <p:spPr/>
        <p:txBody>
          <a:bodyPr/>
          <a:lstStyle/>
          <a:p>
            <a:fld id="{0CD2D166-63D2-4AC1-92DF-6E5FFA88042B}" type="datetimeFigureOut">
              <a:rPr lang="el-GR" smtClean="0"/>
              <a:t>12/12/2022</a:t>
            </a:fld>
            <a:endParaRPr lang="el-GR" dirty="0"/>
          </a:p>
        </p:txBody>
      </p:sp>
      <p:sp>
        <p:nvSpPr>
          <p:cNvPr id="8" name="Θέση υποσέλιδου 7">
            <a:extLst>
              <a:ext uri="{FF2B5EF4-FFF2-40B4-BE49-F238E27FC236}">
                <a16:creationId xmlns:a16="http://schemas.microsoft.com/office/drawing/2014/main" id="{FC19B58D-BE49-463B-9FC4-CED9FCDF6895}"/>
              </a:ext>
            </a:extLst>
          </p:cNvPr>
          <p:cNvSpPr>
            <a:spLocks noGrp="1"/>
          </p:cNvSpPr>
          <p:nvPr>
            <p:ph type="ftr" sz="quarter" idx="11"/>
          </p:nvPr>
        </p:nvSpPr>
        <p:spPr/>
        <p:txBody>
          <a:bodyPr/>
          <a:lstStyle/>
          <a:p>
            <a:endParaRPr lang="el-GR" dirty="0"/>
          </a:p>
        </p:txBody>
      </p:sp>
      <p:sp>
        <p:nvSpPr>
          <p:cNvPr id="9" name="Θέση αριθμού διαφάνειας 8">
            <a:extLst>
              <a:ext uri="{FF2B5EF4-FFF2-40B4-BE49-F238E27FC236}">
                <a16:creationId xmlns:a16="http://schemas.microsoft.com/office/drawing/2014/main" id="{C4E6A63D-5B2B-4526-B090-0525C6788320}"/>
              </a:ext>
            </a:extLst>
          </p:cNvPr>
          <p:cNvSpPr>
            <a:spLocks noGrp="1"/>
          </p:cNvSpPr>
          <p:nvPr>
            <p:ph type="sldNum" sz="quarter" idx="12"/>
          </p:nvPr>
        </p:nvSpPr>
        <p:spPr/>
        <p:txBody>
          <a:bodyPr/>
          <a:lstStyle/>
          <a:p>
            <a:fld id="{BD76744F-422E-4ACE-9B87-42B7A071B4C2}" type="slidenum">
              <a:rPr lang="el-GR" smtClean="0"/>
              <a:t>‹#›</a:t>
            </a:fld>
            <a:endParaRPr lang="el-GR" dirty="0"/>
          </a:p>
        </p:txBody>
      </p:sp>
    </p:spTree>
    <p:extLst>
      <p:ext uri="{BB962C8B-B14F-4D97-AF65-F5344CB8AC3E}">
        <p14:creationId xmlns:p14="http://schemas.microsoft.com/office/powerpoint/2010/main" val="3091279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D1B199-4E4E-4CC6-B47F-AEB9D925182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46DD0E4C-999F-45F9-A39A-1D3975BEFFB0}"/>
              </a:ext>
            </a:extLst>
          </p:cNvPr>
          <p:cNvSpPr>
            <a:spLocks noGrp="1"/>
          </p:cNvSpPr>
          <p:nvPr>
            <p:ph type="dt" sz="half" idx="10"/>
          </p:nvPr>
        </p:nvSpPr>
        <p:spPr/>
        <p:txBody>
          <a:bodyPr/>
          <a:lstStyle/>
          <a:p>
            <a:fld id="{0CD2D166-63D2-4AC1-92DF-6E5FFA88042B}" type="datetimeFigureOut">
              <a:rPr lang="el-GR" smtClean="0"/>
              <a:t>12/12/2022</a:t>
            </a:fld>
            <a:endParaRPr lang="el-GR" dirty="0"/>
          </a:p>
        </p:txBody>
      </p:sp>
      <p:sp>
        <p:nvSpPr>
          <p:cNvPr id="4" name="Θέση υποσέλιδου 3">
            <a:extLst>
              <a:ext uri="{FF2B5EF4-FFF2-40B4-BE49-F238E27FC236}">
                <a16:creationId xmlns:a16="http://schemas.microsoft.com/office/drawing/2014/main" id="{1A9D87AF-BA7E-45AE-97BC-E756F089B2BE}"/>
              </a:ext>
            </a:extLst>
          </p:cNvPr>
          <p:cNvSpPr>
            <a:spLocks noGrp="1"/>
          </p:cNvSpPr>
          <p:nvPr>
            <p:ph type="ftr" sz="quarter" idx="11"/>
          </p:nvPr>
        </p:nvSpPr>
        <p:spPr/>
        <p:txBody>
          <a:bodyPr/>
          <a:lstStyle/>
          <a:p>
            <a:endParaRPr lang="el-GR" dirty="0"/>
          </a:p>
        </p:txBody>
      </p:sp>
      <p:sp>
        <p:nvSpPr>
          <p:cNvPr id="5" name="Θέση αριθμού διαφάνειας 4">
            <a:extLst>
              <a:ext uri="{FF2B5EF4-FFF2-40B4-BE49-F238E27FC236}">
                <a16:creationId xmlns:a16="http://schemas.microsoft.com/office/drawing/2014/main" id="{59576068-07C7-485A-8025-57D5FF12D0B7}"/>
              </a:ext>
            </a:extLst>
          </p:cNvPr>
          <p:cNvSpPr>
            <a:spLocks noGrp="1"/>
          </p:cNvSpPr>
          <p:nvPr>
            <p:ph type="sldNum" sz="quarter" idx="12"/>
          </p:nvPr>
        </p:nvSpPr>
        <p:spPr/>
        <p:txBody>
          <a:bodyPr/>
          <a:lstStyle/>
          <a:p>
            <a:fld id="{BD76744F-422E-4ACE-9B87-42B7A071B4C2}" type="slidenum">
              <a:rPr lang="el-GR" smtClean="0"/>
              <a:t>‹#›</a:t>
            </a:fld>
            <a:endParaRPr lang="el-GR" dirty="0"/>
          </a:p>
        </p:txBody>
      </p:sp>
    </p:spTree>
    <p:extLst>
      <p:ext uri="{BB962C8B-B14F-4D97-AF65-F5344CB8AC3E}">
        <p14:creationId xmlns:p14="http://schemas.microsoft.com/office/powerpoint/2010/main" val="1072881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F7286972-53EC-409A-B547-48D5D5F94E75}"/>
              </a:ext>
            </a:extLst>
          </p:cNvPr>
          <p:cNvSpPr>
            <a:spLocks noGrp="1"/>
          </p:cNvSpPr>
          <p:nvPr>
            <p:ph type="dt" sz="half" idx="10"/>
          </p:nvPr>
        </p:nvSpPr>
        <p:spPr/>
        <p:txBody>
          <a:bodyPr/>
          <a:lstStyle/>
          <a:p>
            <a:fld id="{0CD2D166-63D2-4AC1-92DF-6E5FFA88042B}" type="datetimeFigureOut">
              <a:rPr lang="el-GR" smtClean="0"/>
              <a:t>12/12/2022</a:t>
            </a:fld>
            <a:endParaRPr lang="el-GR" dirty="0"/>
          </a:p>
        </p:txBody>
      </p:sp>
      <p:sp>
        <p:nvSpPr>
          <p:cNvPr id="3" name="Θέση υποσέλιδου 2">
            <a:extLst>
              <a:ext uri="{FF2B5EF4-FFF2-40B4-BE49-F238E27FC236}">
                <a16:creationId xmlns:a16="http://schemas.microsoft.com/office/drawing/2014/main" id="{8C513989-B7A8-42EA-8073-8F2E3699B6AE}"/>
              </a:ext>
            </a:extLst>
          </p:cNvPr>
          <p:cNvSpPr>
            <a:spLocks noGrp="1"/>
          </p:cNvSpPr>
          <p:nvPr>
            <p:ph type="ftr" sz="quarter" idx="1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E553414F-3102-4752-819F-61AE8D2D50CD}"/>
              </a:ext>
            </a:extLst>
          </p:cNvPr>
          <p:cNvSpPr>
            <a:spLocks noGrp="1"/>
          </p:cNvSpPr>
          <p:nvPr>
            <p:ph type="sldNum" sz="quarter" idx="12"/>
          </p:nvPr>
        </p:nvSpPr>
        <p:spPr/>
        <p:txBody>
          <a:bodyPr/>
          <a:lstStyle/>
          <a:p>
            <a:fld id="{BD76744F-422E-4ACE-9B87-42B7A071B4C2}" type="slidenum">
              <a:rPr lang="el-GR" smtClean="0"/>
              <a:t>‹#›</a:t>
            </a:fld>
            <a:endParaRPr lang="el-GR" dirty="0"/>
          </a:p>
        </p:txBody>
      </p:sp>
    </p:spTree>
    <p:extLst>
      <p:ext uri="{BB962C8B-B14F-4D97-AF65-F5344CB8AC3E}">
        <p14:creationId xmlns:p14="http://schemas.microsoft.com/office/powerpoint/2010/main" val="3814175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0410F5-B2D6-4A57-80EE-E82541EF2C5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15A33B8-4209-4F02-8185-643A4D9967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80BCEE78-D60B-4A56-89C1-CADBF8649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7C6A11C-AC02-4207-99FE-2C903BA5AF8D}"/>
              </a:ext>
            </a:extLst>
          </p:cNvPr>
          <p:cNvSpPr>
            <a:spLocks noGrp="1"/>
          </p:cNvSpPr>
          <p:nvPr>
            <p:ph type="dt" sz="half" idx="10"/>
          </p:nvPr>
        </p:nvSpPr>
        <p:spPr/>
        <p:txBody>
          <a:bodyPr/>
          <a:lstStyle/>
          <a:p>
            <a:fld id="{0CD2D166-63D2-4AC1-92DF-6E5FFA88042B}" type="datetimeFigureOut">
              <a:rPr lang="el-GR" smtClean="0"/>
              <a:t>12/12/2022</a:t>
            </a:fld>
            <a:endParaRPr lang="el-GR" dirty="0"/>
          </a:p>
        </p:txBody>
      </p:sp>
      <p:sp>
        <p:nvSpPr>
          <p:cNvPr id="6" name="Θέση υποσέλιδου 5">
            <a:extLst>
              <a:ext uri="{FF2B5EF4-FFF2-40B4-BE49-F238E27FC236}">
                <a16:creationId xmlns:a16="http://schemas.microsoft.com/office/drawing/2014/main" id="{B64B7317-77D2-4824-9DCD-DA5BF1DB7C66}"/>
              </a:ext>
            </a:extLst>
          </p:cNvPr>
          <p:cNvSpPr>
            <a:spLocks noGrp="1"/>
          </p:cNvSpPr>
          <p:nvPr>
            <p:ph type="ftr" sz="quarter" idx="11"/>
          </p:nvPr>
        </p:nvSpPr>
        <p:spPr/>
        <p:txBody>
          <a:bodyPr/>
          <a:lstStyle/>
          <a:p>
            <a:endParaRPr lang="el-GR" dirty="0"/>
          </a:p>
        </p:txBody>
      </p:sp>
      <p:sp>
        <p:nvSpPr>
          <p:cNvPr id="7" name="Θέση αριθμού διαφάνειας 6">
            <a:extLst>
              <a:ext uri="{FF2B5EF4-FFF2-40B4-BE49-F238E27FC236}">
                <a16:creationId xmlns:a16="http://schemas.microsoft.com/office/drawing/2014/main" id="{51A31425-5D59-4B52-8BE4-A09B1F232E41}"/>
              </a:ext>
            </a:extLst>
          </p:cNvPr>
          <p:cNvSpPr>
            <a:spLocks noGrp="1"/>
          </p:cNvSpPr>
          <p:nvPr>
            <p:ph type="sldNum" sz="quarter" idx="12"/>
          </p:nvPr>
        </p:nvSpPr>
        <p:spPr/>
        <p:txBody>
          <a:bodyPr/>
          <a:lstStyle/>
          <a:p>
            <a:fld id="{BD76744F-422E-4ACE-9B87-42B7A071B4C2}" type="slidenum">
              <a:rPr lang="el-GR" smtClean="0"/>
              <a:t>‹#›</a:t>
            </a:fld>
            <a:endParaRPr lang="el-GR" dirty="0"/>
          </a:p>
        </p:txBody>
      </p:sp>
    </p:spTree>
    <p:extLst>
      <p:ext uri="{BB962C8B-B14F-4D97-AF65-F5344CB8AC3E}">
        <p14:creationId xmlns:p14="http://schemas.microsoft.com/office/powerpoint/2010/main" val="4198104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082A64-26DE-49E5-9706-0FD5969FB72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2F74DB3-2614-4F72-92D7-A6CFEED865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a:extLst>
              <a:ext uri="{FF2B5EF4-FFF2-40B4-BE49-F238E27FC236}">
                <a16:creationId xmlns:a16="http://schemas.microsoft.com/office/drawing/2014/main" id="{9FA14458-02C0-4EED-9D8D-5E66A47AA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9EBA314-BAB7-401F-94EB-1BBA1D03C2D9}"/>
              </a:ext>
            </a:extLst>
          </p:cNvPr>
          <p:cNvSpPr>
            <a:spLocks noGrp="1"/>
          </p:cNvSpPr>
          <p:nvPr>
            <p:ph type="dt" sz="half" idx="10"/>
          </p:nvPr>
        </p:nvSpPr>
        <p:spPr/>
        <p:txBody>
          <a:bodyPr/>
          <a:lstStyle/>
          <a:p>
            <a:fld id="{0CD2D166-63D2-4AC1-92DF-6E5FFA88042B}" type="datetimeFigureOut">
              <a:rPr lang="el-GR" smtClean="0"/>
              <a:t>12/12/2022</a:t>
            </a:fld>
            <a:endParaRPr lang="el-GR" dirty="0"/>
          </a:p>
        </p:txBody>
      </p:sp>
      <p:sp>
        <p:nvSpPr>
          <p:cNvPr id="6" name="Θέση υποσέλιδου 5">
            <a:extLst>
              <a:ext uri="{FF2B5EF4-FFF2-40B4-BE49-F238E27FC236}">
                <a16:creationId xmlns:a16="http://schemas.microsoft.com/office/drawing/2014/main" id="{D41470EB-BC83-44E8-95EC-7414454A7651}"/>
              </a:ext>
            </a:extLst>
          </p:cNvPr>
          <p:cNvSpPr>
            <a:spLocks noGrp="1"/>
          </p:cNvSpPr>
          <p:nvPr>
            <p:ph type="ftr" sz="quarter" idx="11"/>
          </p:nvPr>
        </p:nvSpPr>
        <p:spPr/>
        <p:txBody>
          <a:bodyPr/>
          <a:lstStyle/>
          <a:p>
            <a:endParaRPr lang="el-GR" dirty="0"/>
          </a:p>
        </p:txBody>
      </p:sp>
      <p:sp>
        <p:nvSpPr>
          <p:cNvPr id="7" name="Θέση αριθμού διαφάνειας 6">
            <a:extLst>
              <a:ext uri="{FF2B5EF4-FFF2-40B4-BE49-F238E27FC236}">
                <a16:creationId xmlns:a16="http://schemas.microsoft.com/office/drawing/2014/main" id="{71F4945C-4210-49E8-8E71-660658AD8E01}"/>
              </a:ext>
            </a:extLst>
          </p:cNvPr>
          <p:cNvSpPr>
            <a:spLocks noGrp="1"/>
          </p:cNvSpPr>
          <p:nvPr>
            <p:ph type="sldNum" sz="quarter" idx="12"/>
          </p:nvPr>
        </p:nvSpPr>
        <p:spPr/>
        <p:txBody>
          <a:bodyPr/>
          <a:lstStyle/>
          <a:p>
            <a:fld id="{BD76744F-422E-4ACE-9B87-42B7A071B4C2}" type="slidenum">
              <a:rPr lang="el-GR" smtClean="0"/>
              <a:t>‹#›</a:t>
            </a:fld>
            <a:endParaRPr lang="el-GR" dirty="0"/>
          </a:p>
        </p:txBody>
      </p:sp>
    </p:spTree>
    <p:extLst>
      <p:ext uri="{BB962C8B-B14F-4D97-AF65-F5344CB8AC3E}">
        <p14:creationId xmlns:p14="http://schemas.microsoft.com/office/powerpoint/2010/main" val="57175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0FB8DF2-7B4B-4330-B563-51071F8D0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59F316E-9A1A-4716-9435-FA11C801EB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9B5F330-488F-4D4E-94C1-E98FF4617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D2D166-63D2-4AC1-92DF-6E5FFA88042B}" type="datetimeFigureOut">
              <a:rPr lang="el-GR" smtClean="0"/>
              <a:t>12/12/2022</a:t>
            </a:fld>
            <a:endParaRPr lang="el-GR" dirty="0"/>
          </a:p>
        </p:txBody>
      </p:sp>
      <p:sp>
        <p:nvSpPr>
          <p:cNvPr id="5" name="Θέση υποσέλιδου 4">
            <a:extLst>
              <a:ext uri="{FF2B5EF4-FFF2-40B4-BE49-F238E27FC236}">
                <a16:creationId xmlns:a16="http://schemas.microsoft.com/office/drawing/2014/main" id="{23866EF8-CCF9-4F63-BC89-1B4FE95B9A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Θέση αριθμού διαφάνειας 5">
            <a:extLst>
              <a:ext uri="{FF2B5EF4-FFF2-40B4-BE49-F238E27FC236}">
                <a16:creationId xmlns:a16="http://schemas.microsoft.com/office/drawing/2014/main" id="{08EE2261-C558-4A67-B327-1A7FF155E8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76744F-422E-4ACE-9B87-42B7A071B4C2}" type="slidenum">
              <a:rPr lang="el-GR" smtClean="0"/>
              <a:t>‹#›</a:t>
            </a:fld>
            <a:endParaRPr lang="el-GR" dirty="0"/>
          </a:p>
        </p:txBody>
      </p:sp>
    </p:spTree>
    <p:extLst>
      <p:ext uri="{BB962C8B-B14F-4D97-AF65-F5344CB8AC3E}">
        <p14:creationId xmlns:p14="http://schemas.microsoft.com/office/powerpoint/2010/main" val="975225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0FB8DF2-7B4B-4330-B563-51071F8D0EB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59F316E-9A1A-4716-9435-FA11C801EB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9B5F330-488F-4D4E-94C1-E98FF4617B0F}"/>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D2D166-63D2-4AC1-92DF-6E5FFA88042B}" type="datetimeFigureOut">
              <a:rPr lang="el-GR" smtClean="0"/>
              <a:t>12/12/2022</a:t>
            </a:fld>
            <a:endParaRPr lang="el-GR"/>
          </a:p>
        </p:txBody>
      </p:sp>
      <p:sp>
        <p:nvSpPr>
          <p:cNvPr id="5" name="Θέση υποσέλιδου 4">
            <a:extLst>
              <a:ext uri="{FF2B5EF4-FFF2-40B4-BE49-F238E27FC236}">
                <a16:creationId xmlns:a16="http://schemas.microsoft.com/office/drawing/2014/main" id="{23866EF8-CCF9-4F63-BC89-1B4FE95B9A4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08EE2261-C558-4A67-B327-1A7FF155E804}"/>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76744F-422E-4ACE-9B87-42B7A071B4C2}" type="slidenum">
              <a:rPr lang="el-GR" smtClean="0"/>
              <a:t>‹#›</a:t>
            </a:fld>
            <a:endParaRPr lang="el-GR"/>
          </a:p>
        </p:txBody>
      </p:sp>
    </p:spTree>
    <p:extLst>
      <p:ext uri="{BB962C8B-B14F-4D97-AF65-F5344CB8AC3E}">
        <p14:creationId xmlns:p14="http://schemas.microsoft.com/office/powerpoint/2010/main" val="1321778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png"/><Relationship Id="rId15" Type="http://schemas.openxmlformats.org/officeDocument/2006/relationships/image" Target="../media/image6.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png"/><Relationship Id="rId7" Type="http://schemas.openxmlformats.org/officeDocument/2006/relationships/image" Target="../media/image58.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62.jpe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64.jp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66.jpe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67.jp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68.jp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69.jp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chart" Target="../charts/char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notesSlide" Target="../notesSlides/notesSlide21.xml"/><Relationship Id="rId7" Type="http://schemas.openxmlformats.org/officeDocument/2006/relationships/image" Target="../media/image59.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72.svg"/><Relationship Id="rId18" Type="http://schemas.openxmlformats.org/officeDocument/2006/relationships/image" Target="../media/image77.png"/><Relationship Id="rId3" Type="http://schemas.openxmlformats.org/officeDocument/2006/relationships/notesSlide" Target="../notesSlides/notesSlide22.xml"/><Relationship Id="rId21" Type="http://schemas.openxmlformats.org/officeDocument/2006/relationships/image" Target="../media/image80.svg"/><Relationship Id="rId7" Type="http://schemas.openxmlformats.org/officeDocument/2006/relationships/diagramData" Target="../diagrams/data2.xml"/><Relationship Id="rId12" Type="http://schemas.openxmlformats.org/officeDocument/2006/relationships/image" Target="../media/image71.png"/><Relationship Id="rId17" Type="http://schemas.openxmlformats.org/officeDocument/2006/relationships/image" Target="../media/image76.svg"/><Relationship Id="rId2" Type="http://schemas.openxmlformats.org/officeDocument/2006/relationships/slideLayout" Target="../slideLayouts/slideLayout13.xml"/><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tags" Target="../tags/tag7.xml"/><Relationship Id="rId6" Type="http://schemas.openxmlformats.org/officeDocument/2006/relationships/image" Target="../media/image6.png"/><Relationship Id="rId11" Type="http://schemas.microsoft.com/office/2007/relationships/diagramDrawing" Target="../diagrams/drawing2.xml"/><Relationship Id="rId5" Type="http://schemas.openxmlformats.org/officeDocument/2006/relationships/image" Target="../media/image5.emf"/><Relationship Id="rId15" Type="http://schemas.openxmlformats.org/officeDocument/2006/relationships/image" Target="../media/image74.svg"/><Relationship Id="rId23" Type="http://schemas.openxmlformats.org/officeDocument/2006/relationships/image" Target="../media/image82.svg"/><Relationship Id="rId10" Type="http://schemas.openxmlformats.org/officeDocument/2006/relationships/diagramColors" Target="../diagrams/colors2.xml"/><Relationship Id="rId19" Type="http://schemas.openxmlformats.org/officeDocument/2006/relationships/image" Target="../media/image78.svg"/><Relationship Id="rId4" Type="http://schemas.openxmlformats.org/officeDocument/2006/relationships/oleObject" Target="../embeddings/oleObject6.bin"/><Relationship Id="rId9" Type="http://schemas.openxmlformats.org/officeDocument/2006/relationships/diagramQuickStyle" Target="../diagrams/quickStyle2.xml"/><Relationship Id="rId14" Type="http://schemas.openxmlformats.org/officeDocument/2006/relationships/image" Target="../media/image73.png"/><Relationship Id="rId22"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83.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jpg"/><Relationship Id="rId4" Type="http://schemas.openxmlformats.org/officeDocument/2006/relationships/image" Target="../media/image85.jpe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notesSlide" Target="../notesSlides/notesSlide4.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png"/><Relationship Id="rId11" Type="http://schemas.openxmlformats.org/officeDocument/2006/relationships/image" Target="../media/image16.svg"/><Relationship Id="rId5" Type="http://schemas.openxmlformats.org/officeDocument/2006/relationships/image" Target="../media/image5.emf"/><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oleObject" Target="../embeddings/oleObject3.bin"/><Relationship Id="rId9" Type="http://schemas.openxmlformats.org/officeDocument/2006/relationships/image" Target="../media/image14.sv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6.png"/><Relationship Id="rId4" Type="http://schemas.openxmlformats.org/officeDocument/2006/relationships/image" Target="../media/image23.jp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notesSlide" Target="../notesSlides/notesSlide5.xml"/><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6.png"/><Relationship Id="rId11" Type="http://schemas.openxmlformats.org/officeDocument/2006/relationships/image" Target="../media/image33.png"/><Relationship Id="rId5" Type="http://schemas.openxmlformats.org/officeDocument/2006/relationships/image" Target="../media/image5.emf"/><Relationship Id="rId10" Type="http://schemas.openxmlformats.org/officeDocument/2006/relationships/image" Target="../media/image32.svg"/><Relationship Id="rId4" Type="http://schemas.openxmlformats.org/officeDocument/2006/relationships/oleObject" Target="../embeddings/oleObject4.bin"/><Relationship Id="rId9" Type="http://schemas.openxmlformats.org/officeDocument/2006/relationships/image" Target="../media/image31.png"/><Relationship Id="rId1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17409" name="Object 1"/>
          <p:cNvGraphicFramePr>
            <a:graphicFrameLocks noChangeAspect="1"/>
          </p:cNvGraphicFramePr>
          <p:nvPr>
            <p:custDataLst>
              <p:tags r:id="rId1"/>
            </p:custDataLst>
          </p:nvPr>
        </p:nvGraphicFramePr>
        <p:xfrm>
          <a:off x="489861" y="26355"/>
          <a:ext cx="1587" cy="1587"/>
        </p:xfrm>
        <a:graphic>
          <a:graphicData uri="http://schemas.openxmlformats.org/presentationml/2006/ole">
            <mc:AlternateContent xmlns:mc="http://schemas.openxmlformats.org/markup-compatibility/2006">
              <mc:Choice xmlns:v="urn:schemas-microsoft-com:vml" Requires="v">
                <p:oleObj name="think-cell Slide" r:id="rId5" imgW="360" imgH="360" progId="">
                  <p:embed/>
                </p:oleObj>
              </mc:Choice>
              <mc:Fallback>
                <p:oleObj name="think-cell Slide" r:id="rId5" imgW="360" imgH="360" progId="">
                  <p:embed/>
                  <p:pic>
                    <p:nvPicPr>
                      <p:cNvPr id="17409"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861" y="26355"/>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4" hidden="1"/>
          <p:cNvSpPr/>
          <p:nvPr>
            <p:custDataLst>
              <p:tags r:id="rId2"/>
            </p:custDataLst>
          </p:nvPr>
        </p:nvSpPr>
        <p:spPr>
          <a:xfrm>
            <a:off x="2" y="0"/>
            <a:ext cx="158751" cy="158750"/>
          </a:xfrm>
          <a:prstGeom prst="rect">
            <a:avLst/>
          </a:prstGeom>
          <a:gradFill flip="none" rotWithShape="1">
            <a:gsLst>
              <a:gs pos="0">
                <a:schemeClr val="accent1">
                  <a:lumMod val="0"/>
                  <a:lumOff val="100000"/>
                </a:schemeClr>
              </a:gs>
              <a:gs pos="61000">
                <a:schemeClr val="tx1"/>
              </a:gs>
              <a:gs pos="100000">
                <a:schemeClr val="tx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fontAlgn="auto">
              <a:spcBef>
                <a:spcPts val="0"/>
              </a:spcBef>
              <a:spcAft>
                <a:spcPts val="0"/>
              </a:spcAft>
              <a:defRPr/>
            </a:pPr>
            <a:endParaRPr lang="en-US" sz="3600" dirty="0">
              <a:latin typeface="Bree Serif" panose="020B0604020202020204" charset="0"/>
              <a:ea typeface="+mj-ea"/>
              <a:cs typeface="+mj-cs"/>
              <a:sym typeface="Bree Serif" panose="020B0604020202020204" charset="0"/>
            </a:endParaRPr>
          </a:p>
        </p:txBody>
      </p:sp>
      <p:sp>
        <p:nvSpPr>
          <p:cNvPr id="17414" name="Rectangle 179"/>
          <p:cNvSpPr>
            <a:spLocks noChangeArrowheads="1"/>
          </p:cNvSpPr>
          <p:nvPr/>
        </p:nvSpPr>
        <p:spPr bwMode="auto">
          <a:xfrm flipV="1">
            <a:off x="2399624" y="2209441"/>
            <a:ext cx="6710363" cy="369332"/>
          </a:xfrm>
          <a:prstGeom prst="rect">
            <a:avLst/>
          </a:prstGeom>
          <a:noFill/>
          <a:ln w="9525">
            <a:noFill/>
            <a:miter lim="800000"/>
            <a:headEnd/>
            <a:tailEnd/>
          </a:ln>
        </p:spPr>
        <p:txBody>
          <a:bodyPr anchor="ctr">
            <a:spAutoFit/>
          </a:bodyPr>
          <a:lstStyle/>
          <a:p>
            <a:endParaRPr lang="en-US" dirty="0">
              <a:latin typeface="+mj-lt"/>
            </a:endParaRPr>
          </a:p>
        </p:txBody>
      </p:sp>
      <p:sp>
        <p:nvSpPr>
          <p:cNvPr id="17415" name="Rectangle 180"/>
          <p:cNvSpPr>
            <a:spLocks noChangeArrowheads="1"/>
          </p:cNvSpPr>
          <p:nvPr/>
        </p:nvSpPr>
        <p:spPr bwMode="auto">
          <a:xfrm>
            <a:off x="1911352" y="3959503"/>
            <a:ext cx="6710363" cy="369332"/>
          </a:xfrm>
          <a:prstGeom prst="rect">
            <a:avLst/>
          </a:prstGeom>
          <a:noFill/>
          <a:ln w="9525">
            <a:noFill/>
            <a:miter lim="800000"/>
            <a:headEnd/>
            <a:tailEnd/>
          </a:ln>
        </p:spPr>
        <p:txBody>
          <a:bodyPr anchor="ctr">
            <a:spAutoFit/>
          </a:bodyPr>
          <a:lstStyle/>
          <a:p>
            <a:endParaRPr lang="en-US" dirty="0">
              <a:latin typeface="+mj-lt"/>
            </a:endParaRPr>
          </a:p>
        </p:txBody>
      </p:sp>
      <p:sp>
        <p:nvSpPr>
          <p:cNvPr id="18" name="Pladsholder til dato 2"/>
          <p:cNvSpPr txBox="1">
            <a:spLocks/>
          </p:cNvSpPr>
          <p:nvPr/>
        </p:nvSpPr>
        <p:spPr>
          <a:xfrm>
            <a:off x="-389734" y="4984955"/>
            <a:ext cx="7156450" cy="1463941"/>
          </a:xfrm>
          <a:prstGeom prst="rect">
            <a:avLst/>
          </a:prstGeom>
        </p:spPr>
        <p:txBody>
          <a:bodyPr/>
          <a:lstStyle>
            <a:defPPr>
              <a:defRPr 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n-US" sz="2800" b="1" dirty="0">
                <a:solidFill>
                  <a:schemeClr val="bg1"/>
                </a:solidFill>
                <a:latin typeface="+mj-lt"/>
              </a:rPr>
              <a:t>Assessment of the Greek Maritime Area </a:t>
            </a:r>
          </a:p>
          <a:p>
            <a:pPr algn="ctr">
              <a:defRPr/>
            </a:pPr>
            <a:r>
              <a:rPr lang="en-US" sz="2800" b="1" dirty="0">
                <a:solidFill>
                  <a:schemeClr val="bg1"/>
                </a:solidFill>
                <a:latin typeface="+mj-lt"/>
              </a:rPr>
              <a:t>for the development of </a:t>
            </a:r>
          </a:p>
          <a:p>
            <a:pPr algn="ctr">
              <a:defRPr/>
            </a:pPr>
            <a:r>
              <a:rPr lang="en-US" sz="2800" b="1" dirty="0">
                <a:solidFill>
                  <a:schemeClr val="bg1"/>
                </a:solidFill>
                <a:latin typeface="+mj-lt"/>
              </a:rPr>
              <a:t>Offshore Wind Farms</a:t>
            </a:r>
          </a:p>
        </p:txBody>
      </p:sp>
      <p:sp>
        <p:nvSpPr>
          <p:cNvPr id="11" name="Pladsholder til dato 2">
            <a:extLst>
              <a:ext uri="{FF2B5EF4-FFF2-40B4-BE49-F238E27FC236}">
                <a16:creationId xmlns:a16="http://schemas.microsoft.com/office/drawing/2014/main" id="{E5B0F787-A013-47FF-98AB-B93F11DABA91}"/>
              </a:ext>
            </a:extLst>
          </p:cNvPr>
          <p:cNvSpPr txBox="1">
            <a:spLocks/>
          </p:cNvSpPr>
          <p:nvPr/>
        </p:nvSpPr>
        <p:spPr>
          <a:xfrm>
            <a:off x="4127695" y="6195218"/>
            <a:ext cx="3936606" cy="1325564"/>
          </a:xfrm>
          <a:prstGeom prst="rect">
            <a:avLst/>
          </a:prstGeom>
        </p:spPr>
        <p:txBody>
          <a:bodyPr/>
          <a:lstStyle>
            <a:defPPr>
              <a:defRPr 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endParaRPr lang="en-US" sz="2400" b="1" dirty="0">
              <a:solidFill>
                <a:schemeClr val="tx2"/>
              </a:solidFill>
              <a:latin typeface="+mj-lt"/>
            </a:endParaRPr>
          </a:p>
        </p:txBody>
      </p:sp>
      <p:sp>
        <p:nvSpPr>
          <p:cNvPr id="13" name="TextBox 12">
            <a:extLst>
              <a:ext uri="{FF2B5EF4-FFF2-40B4-BE49-F238E27FC236}">
                <a16:creationId xmlns:a16="http://schemas.microsoft.com/office/drawing/2014/main" id="{59263C54-5A30-4883-870D-684660259279}"/>
              </a:ext>
            </a:extLst>
          </p:cNvPr>
          <p:cNvSpPr txBox="1"/>
          <p:nvPr/>
        </p:nvSpPr>
        <p:spPr>
          <a:xfrm>
            <a:off x="9969910" y="4857135"/>
            <a:ext cx="2222090" cy="369332"/>
          </a:xfrm>
          <a:prstGeom prst="rect">
            <a:avLst/>
          </a:prstGeom>
          <a:noFill/>
        </p:spPr>
        <p:txBody>
          <a:bodyPr wrap="square">
            <a:spAutoFit/>
          </a:bodyPr>
          <a:lstStyle/>
          <a:p>
            <a:r>
              <a:rPr lang="en-US" b="1" dirty="0">
                <a:solidFill>
                  <a:schemeClr val="bg1"/>
                </a:solidFill>
                <a:latin typeface="+mj-lt"/>
              </a:rPr>
              <a:t>12</a:t>
            </a:r>
            <a:r>
              <a:rPr lang="en-US" b="1" baseline="30000" dirty="0">
                <a:solidFill>
                  <a:schemeClr val="bg1"/>
                </a:solidFill>
                <a:latin typeface="+mj-lt"/>
              </a:rPr>
              <a:t>th</a:t>
            </a:r>
            <a:r>
              <a:rPr lang="en-US" b="1" dirty="0">
                <a:solidFill>
                  <a:schemeClr val="bg1"/>
                </a:solidFill>
                <a:latin typeface="+mj-lt"/>
              </a:rPr>
              <a:t> December </a:t>
            </a:r>
            <a:r>
              <a:rPr lang="el-GR" sz="1800" b="1" dirty="0">
                <a:solidFill>
                  <a:schemeClr val="bg1"/>
                </a:solidFill>
                <a:latin typeface="+mj-lt"/>
              </a:rPr>
              <a:t>202</a:t>
            </a:r>
            <a:r>
              <a:rPr lang="en-US" sz="1800" b="1" dirty="0">
                <a:solidFill>
                  <a:schemeClr val="bg1"/>
                </a:solidFill>
                <a:latin typeface="+mj-lt"/>
              </a:rPr>
              <a:t>2</a:t>
            </a:r>
            <a:endParaRPr lang="el-GR" dirty="0">
              <a:solidFill>
                <a:schemeClr val="bg1"/>
              </a:solidFill>
              <a:latin typeface="+mj-lt"/>
            </a:endParaRPr>
          </a:p>
        </p:txBody>
      </p:sp>
      <p:pic>
        <p:nvPicPr>
          <p:cNvPr id="3" name="Εικόνα 2">
            <a:extLst>
              <a:ext uri="{FF2B5EF4-FFF2-40B4-BE49-F238E27FC236}">
                <a16:creationId xmlns:a16="http://schemas.microsoft.com/office/drawing/2014/main" id="{A56BCAF8-BE04-82BA-D0FB-A05DF8853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389" y="-718928"/>
            <a:ext cx="6237908" cy="4678431"/>
          </a:xfrm>
          <a:prstGeom prst="rect">
            <a:avLst/>
          </a:prstGeom>
        </p:spPr>
      </p:pic>
      <p:pic>
        <p:nvPicPr>
          <p:cNvPr id="7" name="Εικόνα 6">
            <a:extLst>
              <a:ext uri="{FF2B5EF4-FFF2-40B4-BE49-F238E27FC236}">
                <a16:creationId xmlns:a16="http://schemas.microsoft.com/office/drawing/2014/main" id="{1EA71D9B-C839-5E18-B2DB-3DC00D34D7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9986" y="0"/>
            <a:ext cx="3082013" cy="2047734"/>
          </a:xfrm>
          <a:prstGeom prst="rect">
            <a:avLst/>
          </a:prstGeom>
        </p:spPr>
      </p:pic>
    </p:spTree>
    <p:extLst>
      <p:ext uri="{BB962C8B-B14F-4D97-AF65-F5344CB8AC3E}">
        <p14:creationId xmlns:p14="http://schemas.microsoft.com/office/powerpoint/2010/main" val="1107474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BAAB274-8917-4B2F-8F9B-8C5F93CE8F10}"/>
              </a:ext>
            </a:extLst>
          </p:cNvPr>
          <p:cNvSpPr>
            <a:spLocks noGrp="1"/>
          </p:cNvSpPr>
          <p:nvPr>
            <p:ph sz="half" idx="1"/>
          </p:nvPr>
        </p:nvSpPr>
        <p:spPr>
          <a:xfrm>
            <a:off x="330203" y="1666876"/>
            <a:ext cx="5765794" cy="4482789"/>
          </a:xfrm>
        </p:spPr>
        <p:txBody>
          <a:bodyPr>
            <a:normAutofit/>
          </a:bodyPr>
          <a:lstStyle/>
          <a:p>
            <a:pPr marL="0" indent="0" algn="ctr">
              <a:buNone/>
            </a:pPr>
            <a:r>
              <a:rPr lang="en-GB" sz="1800" dirty="0">
                <a:solidFill>
                  <a:schemeClr val="tx2"/>
                </a:solidFill>
              </a:rPr>
              <a:t>Relatively rich wind resource, in particular in the Aegean sea</a:t>
            </a:r>
            <a:endParaRPr lang="el-GR" sz="1800" dirty="0">
              <a:solidFill>
                <a:schemeClr val="tx2"/>
              </a:solidFill>
            </a:endParaRPr>
          </a:p>
          <a:p>
            <a:pPr algn="ctr"/>
            <a:endParaRPr lang="el-GR" sz="1800" dirty="0">
              <a:solidFill>
                <a:schemeClr val="tx2"/>
              </a:solidFill>
            </a:endParaRPr>
          </a:p>
          <a:p>
            <a:pPr algn="ctr"/>
            <a:endParaRPr lang="el-GR" sz="1800" dirty="0">
              <a:solidFill>
                <a:schemeClr val="tx2"/>
              </a:solidFill>
            </a:endParaRPr>
          </a:p>
          <a:p>
            <a:pPr algn="ctr"/>
            <a:endParaRPr lang="el-GR" sz="1800" dirty="0">
              <a:solidFill>
                <a:schemeClr val="tx2"/>
              </a:solidFill>
            </a:endParaRPr>
          </a:p>
          <a:p>
            <a:pPr algn="ctr"/>
            <a:endParaRPr lang="el-GR" sz="1800" dirty="0">
              <a:solidFill>
                <a:schemeClr val="tx2"/>
              </a:solidFill>
            </a:endParaRPr>
          </a:p>
        </p:txBody>
      </p:sp>
      <p:sp>
        <p:nvSpPr>
          <p:cNvPr id="2" name="Content Placeholder 1">
            <a:extLst>
              <a:ext uri="{FF2B5EF4-FFF2-40B4-BE49-F238E27FC236}">
                <a16:creationId xmlns:a16="http://schemas.microsoft.com/office/drawing/2014/main" id="{53279BD6-CD08-4DD6-B496-897D93851D4E}"/>
              </a:ext>
            </a:extLst>
          </p:cNvPr>
          <p:cNvSpPr>
            <a:spLocks noGrp="1"/>
          </p:cNvSpPr>
          <p:nvPr>
            <p:ph sz="half" idx="2"/>
          </p:nvPr>
        </p:nvSpPr>
        <p:spPr>
          <a:xfrm>
            <a:off x="6147306" y="1694171"/>
            <a:ext cx="5714489" cy="4455491"/>
          </a:xfrm>
        </p:spPr>
        <p:txBody>
          <a:bodyPr>
            <a:normAutofit/>
          </a:bodyPr>
          <a:lstStyle/>
          <a:p>
            <a:pPr marL="0" indent="0" algn="ctr">
              <a:buNone/>
            </a:pPr>
            <a:r>
              <a:rPr lang="en-GB" sz="1800" dirty="0">
                <a:solidFill>
                  <a:schemeClr val="tx2"/>
                </a:solidFill>
              </a:rPr>
              <a:t>Favourable wave conditions, in particular when compared to the North Sea</a:t>
            </a:r>
            <a:endParaRPr lang="el-GR" sz="1800" dirty="0">
              <a:solidFill>
                <a:schemeClr val="tx2"/>
              </a:solidFill>
            </a:endParaRPr>
          </a:p>
          <a:p>
            <a:pPr algn="ctr"/>
            <a:endParaRPr lang="en-GB" sz="1800" dirty="0">
              <a:solidFill>
                <a:schemeClr val="tx2"/>
              </a:solidFill>
            </a:endParaRPr>
          </a:p>
        </p:txBody>
      </p:sp>
      <p:pic>
        <p:nvPicPr>
          <p:cNvPr id="9" name="Picture 8" descr="Map&#10;&#10;Description automatically generated">
            <a:extLst>
              <a:ext uri="{FF2B5EF4-FFF2-40B4-BE49-F238E27FC236}">
                <a16:creationId xmlns:a16="http://schemas.microsoft.com/office/drawing/2014/main" id="{E1E9E971-6411-424D-8244-291FF9BC02BE}"/>
              </a:ext>
            </a:extLst>
          </p:cNvPr>
          <p:cNvPicPr/>
          <p:nvPr/>
        </p:nvPicPr>
        <p:blipFill rotWithShape="1">
          <a:blip r:embed="rId3"/>
          <a:srcRect t="3151"/>
          <a:stretch/>
        </p:blipFill>
        <p:spPr>
          <a:xfrm>
            <a:off x="839207" y="2463282"/>
            <a:ext cx="4711958" cy="3340754"/>
          </a:xfrm>
          <a:prstGeom prst="rect">
            <a:avLst/>
          </a:prstGeom>
        </p:spPr>
      </p:pic>
      <p:pic>
        <p:nvPicPr>
          <p:cNvPr id="10" name="Picture 9">
            <a:extLst>
              <a:ext uri="{FF2B5EF4-FFF2-40B4-BE49-F238E27FC236}">
                <a16:creationId xmlns:a16="http://schemas.microsoft.com/office/drawing/2014/main" id="{8D9AE968-E34E-4EE7-8916-CF9DD047FAEF}"/>
              </a:ext>
            </a:extLst>
          </p:cNvPr>
          <p:cNvPicPr/>
          <p:nvPr/>
        </p:nvPicPr>
        <p:blipFill rotWithShape="1">
          <a:blip r:embed="rId4"/>
          <a:srcRect l="3245" t="3839" b="10709"/>
          <a:stretch/>
        </p:blipFill>
        <p:spPr>
          <a:xfrm>
            <a:off x="6426200" y="2547257"/>
            <a:ext cx="5087776" cy="3256779"/>
          </a:xfrm>
          <a:prstGeom prst="rect">
            <a:avLst/>
          </a:prstGeom>
        </p:spPr>
      </p:pic>
      <p:pic>
        <p:nvPicPr>
          <p:cNvPr id="4" name="Εικόνα 1">
            <a:extLst>
              <a:ext uri="{FF2B5EF4-FFF2-40B4-BE49-F238E27FC236}">
                <a16:creationId xmlns:a16="http://schemas.microsoft.com/office/drawing/2014/main" id="{21D46C25-CDCD-02F9-23D8-61ADC03422BA}"/>
              </a:ext>
            </a:extLst>
          </p:cNvPr>
          <p:cNvPicPr>
            <a:picLocks noChangeAspect="1"/>
          </p:cNvPicPr>
          <p:nvPr/>
        </p:nvPicPr>
        <p:blipFill>
          <a:blip r:embed="rId5"/>
          <a:srcRect/>
          <a:stretch>
            <a:fillRect/>
          </a:stretch>
        </p:blipFill>
        <p:spPr bwMode="auto">
          <a:xfrm>
            <a:off x="10478278" y="6113890"/>
            <a:ext cx="1388285" cy="775722"/>
          </a:xfrm>
          <a:prstGeom prst="rect">
            <a:avLst/>
          </a:prstGeom>
          <a:noFill/>
          <a:ln w="9525">
            <a:noFill/>
            <a:miter lim="800000"/>
            <a:headEnd/>
            <a:tailEnd/>
          </a:ln>
        </p:spPr>
      </p:pic>
      <p:cxnSp>
        <p:nvCxnSpPr>
          <p:cNvPr id="7" name="Ευθεία γραμμή σύνδεσης 25">
            <a:extLst>
              <a:ext uri="{FF2B5EF4-FFF2-40B4-BE49-F238E27FC236}">
                <a16:creationId xmlns:a16="http://schemas.microsoft.com/office/drawing/2014/main" id="{5A42E211-0B28-89FA-0A4F-F05B964C30BF}"/>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sp>
        <p:nvSpPr>
          <p:cNvPr id="12" name="Slide Number Placeholder 5">
            <a:extLst>
              <a:ext uri="{FF2B5EF4-FFF2-40B4-BE49-F238E27FC236}">
                <a16:creationId xmlns:a16="http://schemas.microsoft.com/office/drawing/2014/main" id="{EE870250-7E98-4314-7A94-DD0373E3CFD8}"/>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sp>
        <p:nvSpPr>
          <p:cNvPr id="17" name="TextBox 16">
            <a:extLst>
              <a:ext uri="{FF2B5EF4-FFF2-40B4-BE49-F238E27FC236}">
                <a16:creationId xmlns:a16="http://schemas.microsoft.com/office/drawing/2014/main" id="{8000896A-6A40-12C2-7213-776D75712EF5}"/>
              </a:ext>
            </a:extLst>
          </p:cNvPr>
          <p:cNvSpPr txBox="1"/>
          <p:nvPr/>
        </p:nvSpPr>
        <p:spPr>
          <a:xfrm>
            <a:off x="1131851" y="7554786"/>
            <a:ext cx="6101394" cy="375552"/>
          </a:xfrm>
          <a:prstGeom prst="rect">
            <a:avLst/>
          </a:prstGeom>
          <a:noFill/>
        </p:spPr>
        <p:txBody>
          <a:bodyPr wrap="square">
            <a:spAutoFit/>
          </a:bodyPr>
          <a:lstStyle/>
          <a:p>
            <a:pPr lvl="1" algn="just">
              <a:lnSpc>
                <a:spcPct val="107000"/>
              </a:lnSpc>
              <a:spcBef>
                <a:spcPts val="0"/>
              </a:spcBef>
              <a:spcAft>
                <a:spcPts val="0"/>
              </a:spcAft>
            </a:pPr>
            <a:endParaRPr lang="en-GB" sz="1800" b="0" dirty="0">
              <a:solidFill>
                <a:schemeClr val="tx2"/>
              </a:solidFill>
              <a:latin typeface="+mn-lt"/>
              <a:cs typeface="Times New Roman" panose="02020603050405020304" pitchFamily="18" charset="0"/>
            </a:endParaRPr>
          </a:p>
        </p:txBody>
      </p:sp>
      <p:sp>
        <p:nvSpPr>
          <p:cNvPr id="20" name="Title 2">
            <a:extLst>
              <a:ext uri="{FF2B5EF4-FFF2-40B4-BE49-F238E27FC236}">
                <a16:creationId xmlns:a16="http://schemas.microsoft.com/office/drawing/2014/main" id="{371E4E05-2EF9-A672-2210-0A736A5F48D2}"/>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latin typeface="Calibri"/>
              </a:rPr>
              <a:t>Suitability assessment of the Greek Maritime Area for the Development of Offshore Wind Farms</a:t>
            </a:r>
            <a:endParaRPr lang="en-GB" sz="2000" kern="0" dirty="0">
              <a:latin typeface="Calibri"/>
            </a:endParaRPr>
          </a:p>
          <a:p>
            <a:pPr>
              <a:defRPr/>
            </a:pPr>
            <a:r>
              <a:rPr kumimoji="0" lang="en-GB" sz="1800" b="0" i="0" u="none" strike="noStrike" kern="1200" cap="none" spc="0" normalizeH="0" baseline="0" noProof="0" dirty="0">
                <a:ln>
                  <a:noFill/>
                </a:ln>
                <a:effectLst/>
                <a:uLnTx/>
                <a:uFillTx/>
                <a:latin typeface="Calibri"/>
                <a:ea typeface="+mn-ea"/>
                <a:cs typeface="Times New Roman" panose="02020603050405020304" pitchFamily="18" charset="0"/>
              </a:rPr>
              <a:t>Unique aspects to Greece compared to other markets</a:t>
            </a:r>
          </a:p>
        </p:txBody>
      </p:sp>
      <p:cxnSp>
        <p:nvCxnSpPr>
          <p:cNvPr id="3" name="Straight Connector 2">
            <a:extLst>
              <a:ext uri="{FF2B5EF4-FFF2-40B4-BE49-F238E27FC236}">
                <a16:creationId xmlns:a16="http://schemas.microsoft.com/office/drawing/2014/main" id="{ACF654F6-04B3-C4A8-24F2-1A2145169E9B}"/>
              </a:ext>
            </a:extLst>
          </p:cNvPr>
          <p:cNvCxnSpPr>
            <a:cxnSpLocks/>
          </p:cNvCxnSpPr>
          <p:nvPr/>
        </p:nvCxnSpPr>
        <p:spPr>
          <a:xfrm>
            <a:off x="6095999" y="1620520"/>
            <a:ext cx="0" cy="4534618"/>
          </a:xfrm>
          <a:prstGeom prst="line">
            <a:avLst/>
          </a:prstGeom>
          <a:ln w="28575">
            <a:solidFill>
              <a:srgbClr val="4EA700"/>
            </a:solidFill>
          </a:ln>
        </p:spPr>
        <p:style>
          <a:lnRef idx="1">
            <a:schemeClr val="accent3"/>
          </a:lnRef>
          <a:fillRef idx="0">
            <a:schemeClr val="accent3"/>
          </a:fillRef>
          <a:effectRef idx="0">
            <a:schemeClr val="accent3"/>
          </a:effectRef>
          <a:fontRef idx="minor">
            <a:schemeClr val="tx1"/>
          </a:fontRef>
        </p:style>
      </p:cxnSp>
      <p:sp>
        <p:nvSpPr>
          <p:cNvPr id="5" name="Date Placeholder 3">
            <a:extLst>
              <a:ext uri="{FF2B5EF4-FFF2-40B4-BE49-F238E27FC236}">
                <a16:creationId xmlns:a16="http://schemas.microsoft.com/office/drawing/2014/main" id="{1B75B456-C2E7-4ACC-B5D0-BC92E7476639}"/>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Tree>
    <p:extLst>
      <p:ext uri="{BB962C8B-B14F-4D97-AF65-F5344CB8AC3E}">
        <p14:creationId xmlns:p14="http://schemas.microsoft.com/office/powerpoint/2010/main" val="1274988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BAAB274-8917-4B2F-8F9B-8C5F93CE8F10}"/>
              </a:ext>
            </a:extLst>
          </p:cNvPr>
          <p:cNvSpPr>
            <a:spLocks noGrp="1"/>
          </p:cNvSpPr>
          <p:nvPr>
            <p:ph sz="half" idx="1"/>
          </p:nvPr>
        </p:nvSpPr>
        <p:spPr>
          <a:xfrm>
            <a:off x="325436" y="1689148"/>
            <a:ext cx="5770559" cy="4465991"/>
          </a:xfrm>
        </p:spPr>
        <p:txBody>
          <a:bodyPr>
            <a:normAutofit/>
          </a:bodyPr>
          <a:lstStyle/>
          <a:p>
            <a:pPr marL="0" indent="0" algn="ctr">
              <a:buNone/>
            </a:pPr>
            <a:r>
              <a:rPr lang="en-GB" sz="1800" dirty="0">
                <a:solidFill>
                  <a:schemeClr val="tx2"/>
                </a:solidFill>
              </a:rPr>
              <a:t>Steep seabed with deep water close to coast</a:t>
            </a:r>
            <a:endParaRPr lang="el-GR" sz="1800" dirty="0">
              <a:solidFill>
                <a:schemeClr val="tx2"/>
              </a:solidFill>
            </a:endParaRPr>
          </a:p>
          <a:p>
            <a:endParaRPr lang="el-GR" sz="1800" dirty="0">
              <a:solidFill>
                <a:schemeClr val="tx2"/>
              </a:solidFill>
            </a:endParaRPr>
          </a:p>
          <a:p>
            <a:endParaRPr lang="el-GR" sz="1800" dirty="0">
              <a:solidFill>
                <a:schemeClr val="tx2"/>
              </a:solidFill>
            </a:endParaRPr>
          </a:p>
          <a:p>
            <a:endParaRPr lang="el-GR" sz="1800" dirty="0">
              <a:solidFill>
                <a:schemeClr val="tx2"/>
              </a:solidFill>
            </a:endParaRPr>
          </a:p>
          <a:p>
            <a:endParaRPr lang="el-GR" sz="1800" dirty="0">
              <a:solidFill>
                <a:schemeClr val="tx2"/>
              </a:solidFill>
            </a:endParaRPr>
          </a:p>
        </p:txBody>
      </p:sp>
      <p:sp>
        <p:nvSpPr>
          <p:cNvPr id="2" name="Content Placeholder 1">
            <a:extLst>
              <a:ext uri="{FF2B5EF4-FFF2-40B4-BE49-F238E27FC236}">
                <a16:creationId xmlns:a16="http://schemas.microsoft.com/office/drawing/2014/main" id="{53279BD6-CD08-4DD6-B496-897D93851D4E}"/>
              </a:ext>
            </a:extLst>
          </p:cNvPr>
          <p:cNvSpPr>
            <a:spLocks noGrp="1"/>
          </p:cNvSpPr>
          <p:nvPr>
            <p:ph sz="half" idx="2"/>
          </p:nvPr>
        </p:nvSpPr>
        <p:spPr>
          <a:xfrm>
            <a:off x="6132233" y="1689148"/>
            <a:ext cx="5734325" cy="4351338"/>
          </a:xfrm>
        </p:spPr>
        <p:txBody>
          <a:bodyPr>
            <a:normAutofit/>
          </a:bodyPr>
          <a:lstStyle/>
          <a:p>
            <a:pPr marL="0" indent="0" algn="ctr">
              <a:buNone/>
            </a:pPr>
            <a:r>
              <a:rPr lang="en-GB" sz="1800" dirty="0">
                <a:solidFill>
                  <a:schemeClr val="tx2"/>
                </a:solidFill>
              </a:rPr>
              <a:t>Seismic Activity</a:t>
            </a:r>
            <a:endParaRPr lang="el-GR" sz="1800" dirty="0">
              <a:solidFill>
                <a:schemeClr val="tx2"/>
              </a:solidFill>
            </a:endParaRPr>
          </a:p>
          <a:p>
            <a:endParaRPr lang="en-GB" sz="1800" dirty="0">
              <a:solidFill>
                <a:schemeClr val="tx2"/>
              </a:solidFill>
            </a:endParaRPr>
          </a:p>
        </p:txBody>
      </p:sp>
      <p:pic>
        <p:nvPicPr>
          <p:cNvPr id="11" name="Picture 12" descr="Map&#10;&#10;Description automatically generated">
            <a:extLst>
              <a:ext uri="{FF2B5EF4-FFF2-40B4-BE49-F238E27FC236}">
                <a16:creationId xmlns:a16="http://schemas.microsoft.com/office/drawing/2014/main" id="{B0353D0C-70B9-4CB6-A165-8C4356D3DFE6}"/>
              </a:ext>
            </a:extLst>
          </p:cNvPr>
          <p:cNvPicPr/>
          <p:nvPr/>
        </p:nvPicPr>
        <p:blipFill>
          <a:blip r:embed="rId3"/>
          <a:stretch>
            <a:fillRect/>
          </a:stretch>
        </p:blipFill>
        <p:spPr>
          <a:xfrm>
            <a:off x="782128" y="2218555"/>
            <a:ext cx="4857173" cy="3654437"/>
          </a:xfrm>
          <a:prstGeom prst="rect">
            <a:avLst/>
          </a:prstGeom>
        </p:spPr>
      </p:pic>
      <p:pic>
        <p:nvPicPr>
          <p:cNvPr id="12" name="Picture 4" descr="Diagram&#10;&#10;Description automatically generated"/>
          <p:cNvPicPr/>
          <p:nvPr/>
        </p:nvPicPr>
        <p:blipFill rotWithShape="1">
          <a:blip r:embed="rId4"/>
          <a:srcRect l="7752" t="4438" r="14469" b="8633"/>
          <a:stretch/>
        </p:blipFill>
        <p:spPr bwMode="auto">
          <a:xfrm>
            <a:off x="6421431" y="2167779"/>
            <a:ext cx="4635345" cy="3742241"/>
          </a:xfrm>
          <a:prstGeom prst="rect">
            <a:avLst/>
          </a:prstGeom>
          <a:ln>
            <a:noFill/>
          </a:ln>
          <a:extLst>
            <a:ext uri="{53640926-AAD7-44D8-BBD7-CCE9431645EC}">
              <a14:shadowObscured xmlns:a14="http://schemas.microsoft.com/office/drawing/2010/main"/>
            </a:ext>
          </a:extLst>
        </p:spPr>
      </p:pic>
      <p:pic>
        <p:nvPicPr>
          <p:cNvPr id="4" name="Εικόνα 1">
            <a:extLst>
              <a:ext uri="{FF2B5EF4-FFF2-40B4-BE49-F238E27FC236}">
                <a16:creationId xmlns:a16="http://schemas.microsoft.com/office/drawing/2014/main" id="{A7EEE9EF-E68D-DECF-AD2D-0D01FF574DAB}"/>
              </a:ext>
            </a:extLst>
          </p:cNvPr>
          <p:cNvPicPr>
            <a:picLocks noChangeAspect="1"/>
          </p:cNvPicPr>
          <p:nvPr/>
        </p:nvPicPr>
        <p:blipFill>
          <a:blip r:embed="rId5"/>
          <a:srcRect/>
          <a:stretch>
            <a:fillRect/>
          </a:stretch>
        </p:blipFill>
        <p:spPr bwMode="auto">
          <a:xfrm>
            <a:off x="10478278" y="6113890"/>
            <a:ext cx="1388285" cy="775722"/>
          </a:xfrm>
          <a:prstGeom prst="rect">
            <a:avLst/>
          </a:prstGeom>
          <a:noFill/>
          <a:ln w="9525">
            <a:noFill/>
            <a:miter lim="800000"/>
            <a:headEnd/>
            <a:tailEnd/>
          </a:ln>
        </p:spPr>
      </p:pic>
      <p:cxnSp>
        <p:nvCxnSpPr>
          <p:cNvPr id="7" name="Ευθεία γραμμή σύνδεσης 25">
            <a:extLst>
              <a:ext uri="{FF2B5EF4-FFF2-40B4-BE49-F238E27FC236}">
                <a16:creationId xmlns:a16="http://schemas.microsoft.com/office/drawing/2014/main" id="{92D49216-551D-0FA7-5929-B6E93215F25A}"/>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sp>
        <p:nvSpPr>
          <p:cNvPr id="9" name="Slide Number Placeholder 5">
            <a:extLst>
              <a:ext uri="{FF2B5EF4-FFF2-40B4-BE49-F238E27FC236}">
                <a16:creationId xmlns:a16="http://schemas.microsoft.com/office/drawing/2014/main" id="{8CB935C1-73E4-E062-B790-0A9F08CFD875}"/>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sp>
        <p:nvSpPr>
          <p:cNvPr id="18" name="Title 2">
            <a:extLst>
              <a:ext uri="{FF2B5EF4-FFF2-40B4-BE49-F238E27FC236}">
                <a16:creationId xmlns:a16="http://schemas.microsoft.com/office/drawing/2014/main" id="{6CFA813C-CC49-668D-6C6B-BE1A9AD7140B}"/>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solidFill>
                  <a:prstClr val="black"/>
                </a:solidFill>
                <a:latin typeface="Calibri"/>
              </a:rPr>
              <a:t>Suitability assessment of the Greek Maritime Area for the Development of Offshore Wind Farms</a:t>
            </a:r>
            <a:endParaRPr lang="en-GB" sz="2000" kern="0" dirty="0">
              <a:solidFill>
                <a:prstClr val="black"/>
              </a:solidFill>
              <a:latin typeface="Calibri"/>
            </a:endParaRPr>
          </a:p>
          <a:p>
            <a:pPr>
              <a:defRPr/>
            </a:pPr>
            <a:r>
              <a:rPr kumimoji="0" lang="en-GB" sz="1800" b="0" i="0" u="none" strike="noStrike" kern="1200" cap="none" spc="0" normalizeH="0" baseline="0" noProof="0" dirty="0">
                <a:ln>
                  <a:noFill/>
                </a:ln>
                <a:solidFill>
                  <a:srgbClr val="242852"/>
                </a:solidFill>
                <a:effectLst/>
                <a:uLnTx/>
                <a:uFillTx/>
                <a:latin typeface="Calibri"/>
                <a:ea typeface="+mn-ea"/>
                <a:cs typeface="Times New Roman" panose="02020603050405020304" pitchFamily="18" charset="0"/>
              </a:rPr>
              <a:t>Unique aspects to Greece compared to other markets</a:t>
            </a:r>
          </a:p>
        </p:txBody>
      </p:sp>
      <p:cxnSp>
        <p:nvCxnSpPr>
          <p:cNvPr id="3" name="Straight Connector 2">
            <a:extLst>
              <a:ext uri="{FF2B5EF4-FFF2-40B4-BE49-F238E27FC236}">
                <a16:creationId xmlns:a16="http://schemas.microsoft.com/office/drawing/2014/main" id="{E0EA2D05-E3F7-407D-8331-A252E1CE9DC8}"/>
              </a:ext>
            </a:extLst>
          </p:cNvPr>
          <p:cNvCxnSpPr>
            <a:cxnSpLocks/>
          </p:cNvCxnSpPr>
          <p:nvPr/>
        </p:nvCxnSpPr>
        <p:spPr>
          <a:xfrm>
            <a:off x="6095999" y="1620520"/>
            <a:ext cx="0" cy="4534618"/>
          </a:xfrm>
          <a:prstGeom prst="line">
            <a:avLst/>
          </a:prstGeom>
          <a:ln w="28575">
            <a:solidFill>
              <a:srgbClr val="4EA700"/>
            </a:solidFill>
          </a:ln>
        </p:spPr>
        <p:style>
          <a:lnRef idx="1">
            <a:schemeClr val="accent3"/>
          </a:lnRef>
          <a:fillRef idx="0">
            <a:schemeClr val="accent3"/>
          </a:fillRef>
          <a:effectRef idx="0">
            <a:schemeClr val="accent3"/>
          </a:effectRef>
          <a:fontRef idx="minor">
            <a:schemeClr val="tx1"/>
          </a:fontRef>
        </p:style>
      </p:cxnSp>
      <p:sp>
        <p:nvSpPr>
          <p:cNvPr id="5" name="Date Placeholder 3">
            <a:extLst>
              <a:ext uri="{FF2B5EF4-FFF2-40B4-BE49-F238E27FC236}">
                <a16:creationId xmlns:a16="http://schemas.microsoft.com/office/drawing/2014/main" id="{8A400D6F-547D-7C6F-54F9-C19F77F5A6E3}"/>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Tree>
    <p:extLst>
      <p:ext uri="{BB962C8B-B14F-4D97-AF65-F5344CB8AC3E}">
        <p14:creationId xmlns:p14="http://schemas.microsoft.com/office/powerpoint/2010/main" val="3363583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BAAB274-8917-4B2F-8F9B-8C5F93CE8F10}"/>
              </a:ext>
            </a:extLst>
          </p:cNvPr>
          <p:cNvSpPr>
            <a:spLocks noGrp="1"/>
          </p:cNvSpPr>
          <p:nvPr>
            <p:ph sz="half" idx="1"/>
          </p:nvPr>
        </p:nvSpPr>
        <p:spPr>
          <a:xfrm>
            <a:off x="317500" y="1661853"/>
            <a:ext cx="5778497" cy="4351338"/>
          </a:xfrm>
        </p:spPr>
        <p:txBody>
          <a:bodyPr>
            <a:normAutofit/>
          </a:bodyPr>
          <a:lstStyle/>
          <a:p>
            <a:pPr marL="0" indent="0" algn="ctr">
              <a:buNone/>
            </a:pPr>
            <a:r>
              <a:rPr lang="en-GB" sz="1800" dirty="0">
                <a:solidFill>
                  <a:schemeClr val="tx2"/>
                </a:solidFill>
              </a:rPr>
              <a:t>Geopolitical conditions</a:t>
            </a:r>
            <a:endParaRPr lang="el-GR" sz="1800" dirty="0">
              <a:solidFill>
                <a:schemeClr val="tx2"/>
              </a:solidFill>
            </a:endParaRPr>
          </a:p>
          <a:p>
            <a:pPr algn="ctr"/>
            <a:endParaRPr lang="el-GR" sz="1800" dirty="0">
              <a:solidFill>
                <a:schemeClr val="tx2"/>
              </a:solidFill>
            </a:endParaRPr>
          </a:p>
          <a:p>
            <a:pPr algn="ctr"/>
            <a:endParaRPr lang="el-GR" sz="1800" dirty="0">
              <a:solidFill>
                <a:schemeClr val="tx2"/>
              </a:solidFill>
            </a:endParaRPr>
          </a:p>
          <a:p>
            <a:pPr algn="ctr"/>
            <a:endParaRPr lang="el-GR" sz="1800" dirty="0">
              <a:solidFill>
                <a:schemeClr val="tx2"/>
              </a:solidFill>
            </a:endParaRPr>
          </a:p>
          <a:p>
            <a:pPr algn="ctr"/>
            <a:endParaRPr lang="el-GR" sz="1800" dirty="0">
              <a:solidFill>
                <a:schemeClr val="tx2"/>
              </a:solidFill>
            </a:endParaRPr>
          </a:p>
        </p:txBody>
      </p:sp>
      <p:sp>
        <p:nvSpPr>
          <p:cNvPr id="2" name="Content Placeholder 1">
            <a:extLst>
              <a:ext uri="{FF2B5EF4-FFF2-40B4-BE49-F238E27FC236}">
                <a16:creationId xmlns:a16="http://schemas.microsoft.com/office/drawing/2014/main" id="{53279BD6-CD08-4DD6-B496-897D93851D4E}"/>
              </a:ext>
            </a:extLst>
          </p:cNvPr>
          <p:cNvSpPr>
            <a:spLocks noGrp="1"/>
          </p:cNvSpPr>
          <p:nvPr>
            <p:ph sz="half" idx="2"/>
          </p:nvPr>
        </p:nvSpPr>
        <p:spPr>
          <a:xfrm>
            <a:off x="6132233" y="1689148"/>
            <a:ext cx="5734329" cy="4351338"/>
          </a:xfrm>
        </p:spPr>
        <p:txBody>
          <a:bodyPr>
            <a:normAutofit/>
          </a:bodyPr>
          <a:lstStyle/>
          <a:p>
            <a:pPr marL="0" indent="0" algn="ctr">
              <a:buNone/>
            </a:pPr>
            <a:r>
              <a:rPr lang="en-GB" sz="1800" dirty="0">
                <a:solidFill>
                  <a:schemeClr val="tx2"/>
                </a:solidFill>
              </a:rPr>
              <a:t>Interconnection of islands</a:t>
            </a:r>
            <a:endParaRPr lang="el-GR" sz="1800" dirty="0">
              <a:solidFill>
                <a:schemeClr val="tx2"/>
              </a:solidFill>
            </a:endParaRPr>
          </a:p>
          <a:p>
            <a:pPr algn="ctr"/>
            <a:endParaRPr lang="en-GB" sz="1800" dirty="0">
              <a:solidFill>
                <a:schemeClr val="tx2"/>
              </a:solidFill>
            </a:endParaRPr>
          </a:p>
        </p:txBody>
      </p:sp>
      <p:pic>
        <p:nvPicPr>
          <p:cNvPr id="10" name="Picture 11" descr="Map&#10;&#10;Description automatically generated">
            <a:extLst>
              <a:ext uri="{FF2B5EF4-FFF2-40B4-BE49-F238E27FC236}">
                <a16:creationId xmlns:a16="http://schemas.microsoft.com/office/drawing/2014/main" id="{637B92CD-A793-4DF7-9F20-BE1D46A11750}"/>
              </a:ext>
            </a:extLst>
          </p:cNvPr>
          <p:cNvPicPr/>
          <p:nvPr/>
        </p:nvPicPr>
        <p:blipFill rotWithShape="1">
          <a:blip r:embed="rId3"/>
          <a:srcRect l="8586" b="2997"/>
          <a:stretch/>
        </p:blipFill>
        <p:spPr bwMode="auto">
          <a:xfrm>
            <a:off x="6467475" y="2150876"/>
            <a:ext cx="4733925" cy="3862315"/>
          </a:xfrm>
          <a:prstGeom prst="rect">
            <a:avLst/>
          </a:prstGeom>
          <a:ln>
            <a:noFill/>
          </a:ln>
          <a:extLst>
            <a:ext uri="{53640926-AAD7-44D8-BBD7-CCE9431645EC}">
              <a14:shadowObscured xmlns:a14="http://schemas.microsoft.com/office/drawing/2010/main"/>
            </a:ext>
          </a:extLst>
        </p:spPr>
      </p:pic>
      <p:pic>
        <p:nvPicPr>
          <p:cNvPr id="13" name="Εικόνα 12"/>
          <p:cNvPicPr/>
          <p:nvPr/>
        </p:nvPicPr>
        <p:blipFill rotWithShape="1">
          <a:blip r:embed="rId4"/>
          <a:srcRect l="23969" t="15014" r="24136" b="5839"/>
          <a:stretch/>
        </p:blipFill>
        <p:spPr bwMode="auto">
          <a:xfrm>
            <a:off x="690112" y="2150876"/>
            <a:ext cx="5010148" cy="3862315"/>
          </a:xfrm>
          <a:prstGeom prst="rect">
            <a:avLst/>
          </a:prstGeom>
          <a:ln>
            <a:noFill/>
          </a:ln>
          <a:extLst>
            <a:ext uri="{53640926-AAD7-44D8-BBD7-CCE9431645EC}">
              <a14:shadowObscured xmlns:a14="http://schemas.microsoft.com/office/drawing/2010/main"/>
            </a:ext>
          </a:extLst>
        </p:spPr>
      </p:pic>
      <p:pic>
        <p:nvPicPr>
          <p:cNvPr id="4" name="Εικόνα 1">
            <a:extLst>
              <a:ext uri="{FF2B5EF4-FFF2-40B4-BE49-F238E27FC236}">
                <a16:creationId xmlns:a16="http://schemas.microsoft.com/office/drawing/2014/main" id="{A73B1CFE-4063-A333-A55F-5B0144054BC7}"/>
              </a:ext>
            </a:extLst>
          </p:cNvPr>
          <p:cNvPicPr>
            <a:picLocks noChangeAspect="1"/>
          </p:cNvPicPr>
          <p:nvPr/>
        </p:nvPicPr>
        <p:blipFill>
          <a:blip r:embed="rId5"/>
          <a:srcRect/>
          <a:stretch>
            <a:fillRect/>
          </a:stretch>
        </p:blipFill>
        <p:spPr bwMode="auto">
          <a:xfrm>
            <a:off x="10478278" y="6113890"/>
            <a:ext cx="1388285" cy="775722"/>
          </a:xfrm>
          <a:prstGeom prst="rect">
            <a:avLst/>
          </a:prstGeom>
          <a:noFill/>
          <a:ln w="9525">
            <a:noFill/>
            <a:miter lim="800000"/>
            <a:headEnd/>
            <a:tailEnd/>
          </a:ln>
        </p:spPr>
      </p:pic>
      <p:cxnSp>
        <p:nvCxnSpPr>
          <p:cNvPr id="7" name="Ευθεία γραμμή σύνδεσης 25">
            <a:extLst>
              <a:ext uri="{FF2B5EF4-FFF2-40B4-BE49-F238E27FC236}">
                <a16:creationId xmlns:a16="http://schemas.microsoft.com/office/drawing/2014/main" id="{204149E3-A4EF-591D-A7D0-F4CF5A7E8731}"/>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sp>
        <p:nvSpPr>
          <p:cNvPr id="9" name="Slide Number Placeholder 5">
            <a:extLst>
              <a:ext uri="{FF2B5EF4-FFF2-40B4-BE49-F238E27FC236}">
                <a16:creationId xmlns:a16="http://schemas.microsoft.com/office/drawing/2014/main" id="{148CF63F-E264-108D-1C23-DB4E657CC6AF}"/>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sp>
        <p:nvSpPr>
          <p:cNvPr id="18" name="Title 2">
            <a:extLst>
              <a:ext uri="{FF2B5EF4-FFF2-40B4-BE49-F238E27FC236}">
                <a16:creationId xmlns:a16="http://schemas.microsoft.com/office/drawing/2014/main" id="{FA1C5B4D-8544-D21D-FE51-864DDB1D97D1}"/>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solidFill>
                  <a:prstClr val="black"/>
                </a:solidFill>
                <a:latin typeface="Calibri"/>
              </a:rPr>
              <a:t>Suitability assessment of the Greek Maritime Area for the Development of Offshore Wind Farms</a:t>
            </a:r>
            <a:endParaRPr lang="en-GB" sz="2000" kern="0" dirty="0">
              <a:solidFill>
                <a:prstClr val="black"/>
              </a:solidFill>
              <a:latin typeface="Calibri"/>
            </a:endParaRPr>
          </a:p>
          <a:p>
            <a:pPr>
              <a:defRPr/>
            </a:pPr>
            <a:r>
              <a:rPr kumimoji="0" lang="en-GB" sz="1800" b="0" i="0" u="none" strike="noStrike" kern="1200" cap="none" spc="0" normalizeH="0" baseline="0" noProof="0" dirty="0">
                <a:ln>
                  <a:noFill/>
                </a:ln>
                <a:solidFill>
                  <a:srgbClr val="242852"/>
                </a:solidFill>
                <a:effectLst/>
                <a:uLnTx/>
                <a:uFillTx/>
                <a:latin typeface="Calibri"/>
                <a:ea typeface="+mn-ea"/>
                <a:cs typeface="Times New Roman" panose="02020603050405020304" pitchFamily="18" charset="0"/>
              </a:rPr>
              <a:t>Unique aspects to Greece compared to other markets</a:t>
            </a:r>
          </a:p>
        </p:txBody>
      </p:sp>
      <p:cxnSp>
        <p:nvCxnSpPr>
          <p:cNvPr id="3" name="Straight Connector 2">
            <a:extLst>
              <a:ext uri="{FF2B5EF4-FFF2-40B4-BE49-F238E27FC236}">
                <a16:creationId xmlns:a16="http://schemas.microsoft.com/office/drawing/2014/main" id="{86055F4B-5187-6D53-BD06-D604D32D32DB}"/>
              </a:ext>
            </a:extLst>
          </p:cNvPr>
          <p:cNvCxnSpPr>
            <a:cxnSpLocks/>
          </p:cNvCxnSpPr>
          <p:nvPr/>
        </p:nvCxnSpPr>
        <p:spPr>
          <a:xfrm>
            <a:off x="6095999" y="1620520"/>
            <a:ext cx="0" cy="4534618"/>
          </a:xfrm>
          <a:prstGeom prst="line">
            <a:avLst/>
          </a:prstGeom>
          <a:ln w="28575">
            <a:solidFill>
              <a:srgbClr val="4EA700"/>
            </a:solidFill>
          </a:ln>
        </p:spPr>
        <p:style>
          <a:lnRef idx="1">
            <a:schemeClr val="accent3"/>
          </a:lnRef>
          <a:fillRef idx="0">
            <a:schemeClr val="accent3"/>
          </a:fillRef>
          <a:effectRef idx="0">
            <a:schemeClr val="accent3"/>
          </a:effectRef>
          <a:fontRef idx="minor">
            <a:schemeClr val="tx1"/>
          </a:fontRef>
        </p:style>
      </p:cxnSp>
      <p:sp>
        <p:nvSpPr>
          <p:cNvPr id="5" name="Date Placeholder 3">
            <a:extLst>
              <a:ext uri="{FF2B5EF4-FFF2-40B4-BE49-F238E27FC236}">
                <a16:creationId xmlns:a16="http://schemas.microsoft.com/office/drawing/2014/main" id="{EF426520-E292-33E0-E4C5-51718C44B38A}"/>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Tree>
    <p:extLst>
      <p:ext uri="{BB962C8B-B14F-4D97-AF65-F5344CB8AC3E}">
        <p14:creationId xmlns:p14="http://schemas.microsoft.com/office/powerpoint/2010/main" val="2550409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C455963-A8DE-C539-5AF9-AE9E1F6EC8D9}"/>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solidFill>
                  <a:prstClr val="black"/>
                </a:solidFill>
                <a:latin typeface="Calibri"/>
              </a:rPr>
              <a:t>Suitability assessment of the Greek Maritime Area for the Development of Offshore Wind Farms</a:t>
            </a:r>
            <a:endParaRPr lang="da-DK" sz="2000" kern="0" dirty="0">
              <a:solidFill>
                <a:prstClr val="black"/>
              </a:solidFill>
              <a:latin typeface="Calibri"/>
            </a:endParaRPr>
          </a:p>
          <a:p>
            <a:pPr>
              <a:spcAft>
                <a:spcPts val="225"/>
              </a:spcAft>
              <a:defRPr/>
            </a:pPr>
            <a:r>
              <a:rPr lang="en-US" altLang="zh-TW" sz="1800" b="0" dirty="0">
                <a:solidFill>
                  <a:prstClr val="black"/>
                </a:solidFill>
                <a:latin typeface="Calibri"/>
              </a:rPr>
              <a:t>Main Pillars/Streams for the assessment of the Greek maritime area – Co-operation with competent Ministries/Authorities</a:t>
            </a:r>
          </a:p>
        </p:txBody>
      </p:sp>
      <p:graphicFrame>
        <p:nvGraphicFramePr>
          <p:cNvPr id="5" name="Διάγραμμα 4">
            <a:extLst>
              <a:ext uri="{FF2B5EF4-FFF2-40B4-BE49-F238E27FC236}">
                <a16:creationId xmlns:a16="http://schemas.microsoft.com/office/drawing/2014/main" id="{9E49F75A-D76D-5CC5-439F-93AEFA39C6C5}"/>
              </a:ext>
            </a:extLst>
          </p:cNvPr>
          <p:cNvGraphicFramePr/>
          <p:nvPr>
            <p:extLst>
              <p:ext uri="{D42A27DB-BD31-4B8C-83A1-F6EECF244321}">
                <p14:modId xmlns:p14="http://schemas.microsoft.com/office/powerpoint/2010/main" val="3841949543"/>
              </p:ext>
            </p:extLst>
          </p:nvPr>
        </p:nvGraphicFramePr>
        <p:xfrm>
          <a:off x="-621151" y="1040107"/>
          <a:ext cx="7602054" cy="4922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148C9A64-57E9-45F9-7E67-273EE94385C4}"/>
              </a:ext>
            </a:extLst>
          </p:cNvPr>
          <p:cNvSpPr txBox="1"/>
          <p:nvPr/>
        </p:nvSpPr>
        <p:spPr>
          <a:xfrm>
            <a:off x="7189074" y="1495998"/>
            <a:ext cx="4204137" cy="4247317"/>
          </a:xfrm>
          <a:prstGeom prst="rect">
            <a:avLst/>
          </a:prstGeom>
          <a:noFill/>
        </p:spPr>
        <p:txBody>
          <a:bodyPr wrap="square">
            <a:spAutoFit/>
          </a:bodyPr>
          <a:lstStyle/>
          <a:p>
            <a:pPr marL="285750" indent="-285750">
              <a:buFont typeface="Arial" panose="020B0604020202020204" pitchFamily="34" charset="0"/>
              <a:buChar char="•"/>
            </a:pPr>
            <a:r>
              <a:rPr lang="en-US" dirty="0"/>
              <a:t>Ministry of Culture &amp; Sports </a:t>
            </a:r>
          </a:p>
          <a:p>
            <a:pPr marL="285750" indent="-285750">
              <a:buFont typeface="Arial" panose="020B0604020202020204" pitchFamily="34" charset="0"/>
              <a:buChar char="•"/>
            </a:pPr>
            <a:r>
              <a:rPr lang="en-US" dirty="0"/>
              <a:t>Ministry of Foreign Affairs </a:t>
            </a:r>
          </a:p>
          <a:p>
            <a:pPr marL="285750" indent="-285750">
              <a:buFont typeface="Arial" panose="020B0604020202020204" pitchFamily="34" charset="0"/>
              <a:buChar char="•"/>
            </a:pPr>
            <a:r>
              <a:rPr lang="en-US" dirty="0"/>
              <a:t>Ministry of National Defense &amp; Military Bodies</a:t>
            </a:r>
          </a:p>
          <a:p>
            <a:pPr marL="285750" indent="-285750">
              <a:buFont typeface="Arial" panose="020B0604020202020204" pitchFamily="34" charset="0"/>
              <a:buChar char="•"/>
            </a:pPr>
            <a:r>
              <a:rPr lang="en-US" dirty="0"/>
              <a:t>Ministry of Maritime Affairs And Insular Policy </a:t>
            </a:r>
          </a:p>
          <a:p>
            <a:pPr marL="285750" indent="-285750">
              <a:buFont typeface="Arial" panose="020B0604020202020204" pitchFamily="34" charset="0"/>
              <a:buChar char="•"/>
            </a:pPr>
            <a:r>
              <a:rPr lang="en-US" dirty="0"/>
              <a:t>Ministry of Environment And Energy </a:t>
            </a:r>
          </a:p>
          <a:p>
            <a:pPr marL="285750" indent="-285750">
              <a:buFont typeface="Arial" panose="020B0604020202020204" pitchFamily="34" charset="0"/>
              <a:buChar char="•"/>
            </a:pPr>
            <a:r>
              <a:rPr lang="en-US" dirty="0"/>
              <a:t>Ministry of Rural Development &amp; Food/Fisheries Directorate </a:t>
            </a:r>
          </a:p>
          <a:p>
            <a:pPr marL="285750" indent="-285750">
              <a:buFont typeface="Arial" panose="020B0604020202020204" pitchFamily="34" charset="0"/>
              <a:buChar char="•"/>
            </a:pPr>
            <a:r>
              <a:rPr lang="en-US" dirty="0"/>
              <a:t>Ministry of Tourism </a:t>
            </a:r>
          </a:p>
          <a:p>
            <a:pPr marL="285750" indent="-285750">
              <a:buFont typeface="Arial" panose="020B0604020202020204" pitchFamily="34" charset="0"/>
              <a:buChar char="•"/>
            </a:pPr>
            <a:r>
              <a:rPr lang="en-US" dirty="0"/>
              <a:t>Civil Aviation Authority </a:t>
            </a:r>
          </a:p>
          <a:p>
            <a:pPr marL="285750" indent="-285750">
              <a:buFont typeface="Arial" panose="020B0604020202020204" pitchFamily="34" charset="0"/>
              <a:buChar char="•"/>
            </a:pPr>
            <a:r>
              <a:rPr lang="en-US" dirty="0"/>
              <a:t>Hellenic Centre of Marine Research</a:t>
            </a:r>
          </a:p>
          <a:p>
            <a:pPr marL="285750" indent="-285750">
              <a:buFont typeface="Arial" panose="020B0604020202020204" pitchFamily="34" charset="0"/>
              <a:buChar char="•"/>
            </a:pPr>
            <a:r>
              <a:rPr lang="en-US" dirty="0"/>
              <a:t>Centre of Renewable Energy Sources </a:t>
            </a:r>
          </a:p>
          <a:p>
            <a:pPr marL="285750" indent="-285750">
              <a:buFont typeface="Arial" panose="020B0604020202020204" pitchFamily="34" charset="0"/>
              <a:buChar char="•"/>
            </a:pPr>
            <a:r>
              <a:rPr lang="en-US" dirty="0"/>
              <a:t>I.P.T.O. </a:t>
            </a:r>
          </a:p>
          <a:p>
            <a:pPr marL="285750" indent="-285750">
              <a:buFont typeface="Arial" panose="020B0604020202020204" pitchFamily="34" charset="0"/>
              <a:buChar char="•"/>
            </a:pPr>
            <a:r>
              <a:rPr lang="en-US" dirty="0"/>
              <a:t>HEREMA</a:t>
            </a:r>
            <a:endParaRPr lang="el-GR" dirty="0"/>
          </a:p>
        </p:txBody>
      </p:sp>
      <p:pic>
        <p:nvPicPr>
          <p:cNvPr id="2" name="Εικόνα 1">
            <a:extLst>
              <a:ext uri="{FF2B5EF4-FFF2-40B4-BE49-F238E27FC236}">
                <a16:creationId xmlns:a16="http://schemas.microsoft.com/office/drawing/2014/main" id="{F6C2D653-39F5-2CAA-1690-B09C0B5AFB2F}"/>
              </a:ext>
            </a:extLst>
          </p:cNvPr>
          <p:cNvPicPr>
            <a:picLocks noChangeAspect="1"/>
          </p:cNvPicPr>
          <p:nvPr/>
        </p:nvPicPr>
        <p:blipFill>
          <a:blip r:embed="rId7"/>
          <a:srcRect/>
          <a:stretch>
            <a:fillRect/>
          </a:stretch>
        </p:blipFill>
        <p:spPr bwMode="auto">
          <a:xfrm>
            <a:off x="10478278" y="6113890"/>
            <a:ext cx="1388285" cy="775722"/>
          </a:xfrm>
          <a:prstGeom prst="rect">
            <a:avLst/>
          </a:prstGeom>
          <a:noFill/>
          <a:ln w="9525">
            <a:noFill/>
            <a:miter lim="800000"/>
            <a:headEnd/>
            <a:tailEnd/>
          </a:ln>
        </p:spPr>
      </p:pic>
      <p:cxnSp>
        <p:nvCxnSpPr>
          <p:cNvPr id="3" name="Ευθεία γραμμή σύνδεσης 25">
            <a:extLst>
              <a:ext uri="{FF2B5EF4-FFF2-40B4-BE49-F238E27FC236}">
                <a16:creationId xmlns:a16="http://schemas.microsoft.com/office/drawing/2014/main" id="{46C913C9-F095-0106-63E5-778C00D0F129}"/>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sp>
        <p:nvSpPr>
          <p:cNvPr id="4" name="Slide Number Placeholder 5">
            <a:extLst>
              <a:ext uri="{FF2B5EF4-FFF2-40B4-BE49-F238E27FC236}">
                <a16:creationId xmlns:a16="http://schemas.microsoft.com/office/drawing/2014/main" id="{5CC476D9-D0F4-18D1-9636-D5BA69673AA6}"/>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sp>
        <p:nvSpPr>
          <p:cNvPr id="7" name="Date Placeholder 3">
            <a:extLst>
              <a:ext uri="{FF2B5EF4-FFF2-40B4-BE49-F238E27FC236}">
                <a16:creationId xmlns:a16="http://schemas.microsoft.com/office/drawing/2014/main" id="{7F4F6FE5-160D-C810-D9F1-4C2078D5BBD2}"/>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
        <p:nvSpPr>
          <p:cNvPr id="6" name="Ορθογώνιο 5">
            <a:extLst>
              <a:ext uri="{FF2B5EF4-FFF2-40B4-BE49-F238E27FC236}">
                <a16:creationId xmlns:a16="http://schemas.microsoft.com/office/drawing/2014/main" id="{0AAC189B-F003-64D0-928F-6A967FBA6F14}"/>
              </a:ext>
            </a:extLst>
          </p:cNvPr>
          <p:cNvSpPr/>
          <p:nvPr/>
        </p:nvSpPr>
        <p:spPr>
          <a:xfrm>
            <a:off x="7258794" y="1617675"/>
            <a:ext cx="144000" cy="144000"/>
          </a:xfrm>
          <a:prstGeom prst="rect">
            <a:avLst/>
          </a:prstGeom>
          <a:solidFill>
            <a:srgbClr val="4D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Ορθογώνιο 8">
            <a:extLst>
              <a:ext uri="{FF2B5EF4-FFF2-40B4-BE49-F238E27FC236}">
                <a16:creationId xmlns:a16="http://schemas.microsoft.com/office/drawing/2014/main" id="{AA14727E-51A8-D1D8-E7DD-5917E9C7C6CC}"/>
              </a:ext>
            </a:extLst>
          </p:cNvPr>
          <p:cNvSpPr/>
          <p:nvPr/>
        </p:nvSpPr>
        <p:spPr>
          <a:xfrm>
            <a:off x="7258794" y="1893202"/>
            <a:ext cx="144000" cy="144000"/>
          </a:xfrm>
          <a:prstGeom prst="rect">
            <a:avLst/>
          </a:prstGeom>
          <a:solidFill>
            <a:srgbClr val="398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Ορθογώνιο 10">
            <a:extLst>
              <a:ext uri="{FF2B5EF4-FFF2-40B4-BE49-F238E27FC236}">
                <a16:creationId xmlns:a16="http://schemas.microsoft.com/office/drawing/2014/main" id="{1A2F805F-5010-1806-29E2-DDDCE9EEF547}"/>
              </a:ext>
            </a:extLst>
          </p:cNvPr>
          <p:cNvSpPr/>
          <p:nvPr/>
        </p:nvSpPr>
        <p:spPr>
          <a:xfrm>
            <a:off x="7258794" y="2165109"/>
            <a:ext cx="144000" cy="144000"/>
          </a:xfrm>
          <a:prstGeom prst="rect">
            <a:avLst/>
          </a:prstGeom>
          <a:solidFill>
            <a:srgbClr val="2B5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Ορθογώνιο 11">
            <a:extLst>
              <a:ext uri="{FF2B5EF4-FFF2-40B4-BE49-F238E27FC236}">
                <a16:creationId xmlns:a16="http://schemas.microsoft.com/office/drawing/2014/main" id="{71EAEA54-B28C-B7F0-80AE-6BAADA180C5C}"/>
              </a:ext>
            </a:extLst>
          </p:cNvPr>
          <p:cNvSpPr/>
          <p:nvPr/>
        </p:nvSpPr>
        <p:spPr>
          <a:xfrm>
            <a:off x="7258794" y="2713664"/>
            <a:ext cx="144000" cy="144000"/>
          </a:xfrm>
          <a:prstGeom prst="rect">
            <a:avLst/>
          </a:prstGeom>
          <a:solidFill>
            <a:srgbClr val="6C8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Ορθογώνιο 12">
            <a:extLst>
              <a:ext uri="{FF2B5EF4-FFF2-40B4-BE49-F238E27FC236}">
                <a16:creationId xmlns:a16="http://schemas.microsoft.com/office/drawing/2014/main" id="{26673849-58FF-500C-E9C5-C5CC78B85030}"/>
              </a:ext>
            </a:extLst>
          </p:cNvPr>
          <p:cNvSpPr/>
          <p:nvPr/>
        </p:nvSpPr>
        <p:spPr>
          <a:xfrm>
            <a:off x="7258794" y="3250964"/>
            <a:ext cx="144000" cy="144000"/>
          </a:xfrm>
          <a:prstGeom prst="rect">
            <a:avLst/>
          </a:prstGeom>
          <a:solidFill>
            <a:srgbClr val="596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Ορθογώνιο 13">
            <a:extLst>
              <a:ext uri="{FF2B5EF4-FFF2-40B4-BE49-F238E27FC236}">
                <a16:creationId xmlns:a16="http://schemas.microsoft.com/office/drawing/2014/main" id="{239004DC-DD1F-9B0E-FAD4-17055D5D67A3}"/>
              </a:ext>
            </a:extLst>
          </p:cNvPr>
          <p:cNvSpPr/>
          <p:nvPr/>
        </p:nvSpPr>
        <p:spPr>
          <a:xfrm>
            <a:off x="7258794" y="3546200"/>
            <a:ext cx="144000" cy="144000"/>
          </a:xfrm>
          <a:prstGeom prst="rect">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Ορθογώνιο 14">
            <a:extLst>
              <a:ext uri="{FF2B5EF4-FFF2-40B4-BE49-F238E27FC236}">
                <a16:creationId xmlns:a16="http://schemas.microsoft.com/office/drawing/2014/main" id="{6B6A6213-0D87-3054-021D-D224B1F7F827}"/>
              </a:ext>
            </a:extLst>
          </p:cNvPr>
          <p:cNvSpPr/>
          <p:nvPr/>
        </p:nvSpPr>
        <p:spPr>
          <a:xfrm>
            <a:off x="7258794" y="4077416"/>
            <a:ext cx="144000" cy="1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Ορθογώνιο 15">
            <a:extLst>
              <a:ext uri="{FF2B5EF4-FFF2-40B4-BE49-F238E27FC236}">
                <a16:creationId xmlns:a16="http://schemas.microsoft.com/office/drawing/2014/main" id="{F540BE22-7AAA-902B-ECA1-7551B64B1AFA}"/>
              </a:ext>
            </a:extLst>
          </p:cNvPr>
          <p:cNvSpPr/>
          <p:nvPr/>
        </p:nvSpPr>
        <p:spPr>
          <a:xfrm>
            <a:off x="7258794" y="4375456"/>
            <a:ext cx="144000" cy="144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Ορθογώνιο 16">
            <a:extLst>
              <a:ext uri="{FF2B5EF4-FFF2-40B4-BE49-F238E27FC236}">
                <a16:creationId xmlns:a16="http://schemas.microsoft.com/office/drawing/2014/main" id="{9A382606-ECB7-2610-E29A-39E12C66ECB8}"/>
              </a:ext>
            </a:extLst>
          </p:cNvPr>
          <p:cNvSpPr/>
          <p:nvPr/>
        </p:nvSpPr>
        <p:spPr>
          <a:xfrm>
            <a:off x="7258794" y="4643423"/>
            <a:ext cx="144000" cy="144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Ορθογώνιο 17">
            <a:extLst>
              <a:ext uri="{FF2B5EF4-FFF2-40B4-BE49-F238E27FC236}">
                <a16:creationId xmlns:a16="http://schemas.microsoft.com/office/drawing/2014/main" id="{8E3A652C-3131-B4D9-6765-486723052113}"/>
              </a:ext>
            </a:extLst>
          </p:cNvPr>
          <p:cNvSpPr/>
          <p:nvPr/>
        </p:nvSpPr>
        <p:spPr>
          <a:xfrm>
            <a:off x="7258794" y="4914146"/>
            <a:ext cx="144000" cy="144000"/>
          </a:xfrm>
          <a:prstGeom prst="rect">
            <a:avLst/>
          </a:prstGeom>
          <a:solidFill>
            <a:srgbClr val="0F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Ορθογώνιο 18">
            <a:extLst>
              <a:ext uri="{FF2B5EF4-FFF2-40B4-BE49-F238E27FC236}">
                <a16:creationId xmlns:a16="http://schemas.microsoft.com/office/drawing/2014/main" id="{9DB6354F-1083-306B-C22A-0140D219CE1E}"/>
              </a:ext>
            </a:extLst>
          </p:cNvPr>
          <p:cNvSpPr/>
          <p:nvPr/>
        </p:nvSpPr>
        <p:spPr>
          <a:xfrm>
            <a:off x="7258794" y="5162051"/>
            <a:ext cx="144000" cy="144000"/>
          </a:xfrm>
          <a:prstGeom prst="rect">
            <a:avLst/>
          </a:prstGeom>
          <a:solidFill>
            <a:srgbClr val="66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Ορθογώνιο 19">
            <a:extLst>
              <a:ext uri="{FF2B5EF4-FFF2-40B4-BE49-F238E27FC236}">
                <a16:creationId xmlns:a16="http://schemas.microsoft.com/office/drawing/2014/main" id="{0FFDA2EB-3B73-54B8-D6D9-5A18CC0AAFC2}"/>
              </a:ext>
            </a:extLst>
          </p:cNvPr>
          <p:cNvSpPr/>
          <p:nvPr/>
        </p:nvSpPr>
        <p:spPr>
          <a:xfrm>
            <a:off x="7258794" y="5439963"/>
            <a:ext cx="144000" cy="144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41161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s://www.mod.mil.gr/wp-content/uploads/2020/08/logo-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270" y="3062476"/>
            <a:ext cx="893178" cy="102358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293839" y="4167797"/>
            <a:ext cx="2236040" cy="523220"/>
          </a:xfrm>
          <a:prstGeom prst="rect">
            <a:avLst/>
          </a:prstGeom>
        </p:spPr>
        <p:txBody>
          <a:bodyPr wrap="square">
            <a:spAutoFit/>
          </a:bodyPr>
          <a:lstStyle/>
          <a:p>
            <a:pPr algn="ctr"/>
            <a:r>
              <a:rPr lang="en-GB" sz="1400" b="1" dirty="0">
                <a:solidFill>
                  <a:srgbClr val="000000"/>
                </a:solidFill>
              </a:rPr>
              <a:t>Ministry of National Defence</a:t>
            </a:r>
            <a:endParaRPr lang="el-GR" sz="1400" b="1" dirty="0">
              <a:solidFill>
                <a:srgbClr val="000000"/>
              </a:solidFill>
            </a:endParaRPr>
          </a:p>
        </p:txBody>
      </p:sp>
      <p:pic>
        <p:nvPicPr>
          <p:cNvPr id="15376" name="Picture 16" descr="http://www.cres.gr/cres/images/demo/cres-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r="82971"/>
          <a:stretch/>
        </p:blipFill>
        <p:spPr bwMode="auto">
          <a:xfrm>
            <a:off x="460375" y="4932377"/>
            <a:ext cx="2143497" cy="1136172"/>
          </a:xfrm>
          <a:prstGeom prst="rect">
            <a:avLst/>
          </a:prstGeom>
          <a:noFill/>
          <a:extLst>
            <a:ext uri="{909E8E84-426E-40DD-AFC4-6F175D3DCCD1}">
              <a14:hiddenFill xmlns:a14="http://schemas.microsoft.com/office/drawing/2010/main">
                <a:solidFill>
                  <a:srgbClr val="FFFFFF"/>
                </a:solidFill>
              </a14:hiddenFill>
            </a:ext>
          </a:extLst>
        </p:spPr>
      </p:pic>
      <p:pic>
        <p:nvPicPr>
          <p:cNvPr id="23" name="Εικόνα 22"/>
          <p:cNvPicPr/>
          <p:nvPr/>
        </p:nvPicPr>
        <p:blipFill rotWithShape="1">
          <a:blip r:embed="rId5"/>
          <a:srcRect l="5242" t="9323" r="83064" b="74541"/>
          <a:stretch/>
        </p:blipFill>
        <p:spPr bwMode="auto">
          <a:xfrm>
            <a:off x="9752947" y="4853697"/>
            <a:ext cx="1413510" cy="1096645"/>
          </a:xfrm>
          <a:prstGeom prst="rect">
            <a:avLst/>
          </a:prstGeom>
          <a:ln>
            <a:noFill/>
          </a:ln>
          <a:extLst>
            <a:ext uri="{53640926-AAD7-44D8-BBD7-CCE9431645EC}">
              <a14:shadowObscured xmlns:a14="http://schemas.microsoft.com/office/drawing/2010/main"/>
            </a:ext>
          </a:extLst>
        </p:spPr>
      </p:pic>
      <p:sp>
        <p:nvSpPr>
          <p:cNvPr id="7" name="AutoShape 4" descr="Υπουργείο Τουρισμού (Ελλάδα) - Βικιπαίδει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Title 2">
            <a:extLst>
              <a:ext uri="{FF2B5EF4-FFF2-40B4-BE49-F238E27FC236}">
                <a16:creationId xmlns:a16="http://schemas.microsoft.com/office/drawing/2014/main" id="{14300289-0739-9DC9-396A-C8EDAB190822}"/>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solidFill>
                  <a:prstClr val="black"/>
                </a:solidFill>
                <a:latin typeface="Calibri"/>
              </a:rPr>
              <a:t>Suitability assessment of the Greek Maritime Area for the Development of Offshore Wind Farms</a:t>
            </a:r>
            <a:endParaRPr lang="da-DK" sz="2000" kern="0" dirty="0">
              <a:solidFill>
                <a:prstClr val="black"/>
              </a:solidFill>
              <a:latin typeface="Calibri"/>
            </a:endParaRPr>
          </a:p>
          <a:p>
            <a:pPr>
              <a:spcAft>
                <a:spcPts val="225"/>
              </a:spcAft>
              <a:defRPr/>
            </a:pPr>
            <a:r>
              <a:rPr lang="en-US" altLang="zh-TW" sz="1800" b="0" dirty="0">
                <a:solidFill>
                  <a:prstClr val="black"/>
                </a:solidFill>
                <a:latin typeface="Calibri"/>
              </a:rPr>
              <a:t>Main Pillars/Streams for the assessment of the Greek maritime area – Co-operation with competent Ministries/Authorities</a:t>
            </a:r>
          </a:p>
        </p:txBody>
      </p:sp>
      <p:pic>
        <p:nvPicPr>
          <p:cNvPr id="8" name="Εικόνα 6">
            <a:extLst>
              <a:ext uri="{FF2B5EF4-FFF2-40B4-BE49-F238E27FC236}">
                <a16:creationId xmlns:a16="http://schemas.microsoft.com/office/drawing/2014/main" id="{F2E47579-3C10-4503-8C2F-470A04179C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5310" b="26028"/>
          <a:stretch/>
        </p:blipFill>
        <p:spPr>
          <a:xfrm>
            <a:off x="3318878" y="3409540"/>
            <a:ext cx="2014589" cy="980054"/>
          </a:xfrm>
          <a:prstGeom prst="rect">
            <a:avLst/>
          </a:prstGeom>
        </p:spPr>
      </p:pic>
      <p:pic>
        <p:nvPicPr>
          <p:cNvPr id="11" name="Εικόνα 16">
            <a:extLst>
              <a:ext uri="{FF2B5EF4-FFF2-40B4-BE49-F238E27FC236}">
                <a16:creationId xmlns:a16="http://schemas.microsoft.com/office/drawing/2014/main" id="{362F88E9-63FA-4605-AA58-4117FE776BD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214" t="15684" r="12082" b="12849"/>
          <a:stretch/>
        </p:blipFill>
        <p:spPr>
          <a:xfrm>
            <a:off x="9151790" y="3096186"/>
            <a:ext cx="2129953" cy="1390033"/>
          </a:xfrm>
          <a:prstGeom prst="rect">
            <a:avLst/>
          </a:prstGeom>
        </p:spPr>
      </p:pic>
      <p:pic>
        <p:nvPicPr>
          <p:cNvPr id="1028" name="Picture 4" descr="Hellenic Republic - Ministry of Foreign Affairs">
            <a:extLst>
              <a:ext uri="{FF2B5EF4-FFF2-40B4-BE49-F238E27FC236}">
                <a16:creationId xmlns:a16="http://schemas.microsoft.com/office/drawing/2014/main" id="{FD34E68B-194D-4D90-4027-6956FA66C3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580" y="1443151"/>
            <a:ext cx="26574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rporate Profile | posidonia">
            <a:extLst>
              <a:ext uri="{FF2B5EF4-FFF2-40B4-BE49-F238E27FC236}">
                <a16:creationId xmlns:a16="http://schemas.microsoft.com/office/drawing/2014/main" id="{5ACBBEDA-DA66-5F97-A8F8-07E11303BB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3115" y="1241225"/>
            <a:ext cx="1589603" cy="11544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vatars.githubusercontent.com/u/34677261?v=4">
            <a:extLst>
              <a:ext uri="{FF2B5EF4-FFF2-40B4-BE49-F238E27FC236}">
                <a16:creationId xmlns:a16="http://schemas.microsoft.com/office/drawing/2014/main" id="{16C283C5-F639-1733-EAC3-B90D24E0F95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912" t="16847" r="13716" b="19054"/>
          <a:stretch/>
        </p:blipFill>
        <p:spPr bwMode="auto">
          <a:xfrm>
            <a:off x="6313755" y="1271376"/>
            <a:ext cx="1589603" cy="138869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ome Page | Greek Ministry of Rural Development and Food">
            <a:extLst>
              <a:ext uri="{FF2B5EF4-FFF2-40B4-BE49-F238E27FC236}">
                <a16:creationId xmlns:a16="http://schemas.microsoft.com/office/drawing/2014/main" id="{BC61AD4F-7322-E382-E1D9-016CEEDE03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21595" y="1551679"/>
            <a:ext cx="3219450" cy="7334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Olympia Anastasopoulou Appointed New Greek Tourism Secretary General | GTP  Headlines">
            <a:extLst>
              <a:ext uri="{FF2B5EF4-FFF2-40B4-BE49-F238E27FC236}">
                <a16:creationId xmlns:a16="http://schemas.microsoft.com/office/drawing/2014/main" id="{58ADD67E-E49D-2634-0737-A68FF770F18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202" r="5498"/>
          <a:stretch/>
        </p:blipFill>
        <p:spPr bwMode="auto">
          <a:xfrm>
            <a:off x="3056765" y="4920288"/>
            <a:ext cx="2260866" cy="113822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ypa.gr">
            <a:extLst>
              <a:ext uri="{FF2B5EF4-FFF2-40B4-BE49-F238E27FC236}">
                <a16:creationId xmlns:a16="http://schemas.microsoft.com/office/drawing/2014/main" id="{883256F6-4D2F-1A67-AB04-F62DFFC27C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71323" y="4977824"/>
            <a:ext cx="3400425" cy="923925"/>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2F48C60A-2466-C82B-FF76-5F0F9B1800F1}"/>
              </a:ext>
            </a:extLst>
          </p:cNvPr>
          <p:cNvPicPr>
            <a:picLocks noChangeAspect="1"/>
          </p:cNvPicPr>
          <p:nvPr/>
        </p:nvPicPr>
        <p:blipFill rotWithShape="1">
          <a:blip r:embed="rId14"/>
          <a:srcRect l="8306" t="29349" r="77447" b="56386"/>
          <a:stretch/>
        </p:blipFill>
        <p:spPr bwMode="auto">
          <a:xfrm>
            <a:off x="6313755" y="3287044"/>
            <a:ext cx="2129302" cy="1199175"/>
          </a:xfrm>
          <a:prstGeom prst="rect">
            <a:avLst/>
          </a:prstGeom>
          <a:ln>
            <a:noFill/>
          </a:ln>
          <a:extLst>
            <a:ext uri="{53640926-AAD7-44D8-BBD7-CCE9431645EC}">
              <a14:shadowObscured xmlns:a14="http://schemas.microsoft.com/office/drawing/2010/main"/>
            </a:ext>
          </a:extLst>
        </p:spPr>
      </p:pic>
      <p:pic>
        <p:nvPicPr>
          <p:cNvPr id="10" name="Εικόνα 1">
            <a:extLst>
              <a:ext uri="{FF2B5EF4-FFF2-40B4-BE49-F238E27FC236}">
                <a16:creationId xmlns:a16="http://schemas.microsoft.com/office/drawing/2014/main" id="{12EF1312-2C05-62E1-A691-84E7318EE537}"/>
              </a:ext>
            </a:extLst>
          </p:cNvPr>
          <p:cNvPicPr>
            <a:picLocks noChangeAspect="1"/>
          </p:cNvPicPr>
          <p:nvPr/>
        </p:nvPicPr>
        <p:blipFill>
          <a:blip r:embed="rId15"/>
          <a:srcRect/>
          <a:stretch>
            <a:fillRect/>
          </a:stretch>
        </p:blipFill>
        <p:spPr bwMode="auto">
          <a:xfrm>
            <a:off x="10478278" y="6113890"/>
            <a:ext cx="1388285" cy="775722"/>
          </a:xfrm>
          <a:prstGeom prst="rect">
            <a:avLst/>
          </a:prstGeom>
          <a:noFill/>
          <a:ln w="9525">
            <a:noFill/>
            <a:miter lim="800000"/>
            <a:headEnd/>
            <a:tailEnd/>
          </a:ln>
        </p:spPr>
      </p:pic>
      <p:cxnSp>
        <p:nvCxnSpPr>
          <p:cNvPr id="12" name="Ευθεία γραμμή σύνδεσης 25">
            <a:extLst>
              <a:ext uri="{FF2B5EF4-FFF2-40B4-BE49-F238E27FC236}">
                <a16:creationId xmlns:a16="http://schemas.microsoft.com/office/drawing/2014/main" id="{505CD0F7-CD2E-B34B-5EE4-69B8CD3199F3}"/>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sp>
        <p:nvSpPr>
          <p:cNvPr id="13" name="Slide Number Placeholder 5">
            <a:extLst>
              <a:ext uri="{FF2B5EF4-FFF2-40B4-BE49-F238E27FC236}">
                <a16:creationId xmlns:a16="http://schemas.microsoft.com/office/drawing/2014/main" id="{0E8B05E1-6909-7439-7E28-40E942A5BFBC}"/>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sp>
        <p:nvSpPr>
          <p:cNvPr id="14" name="Date Placeholder 3">
            <a:extLst>
              <a:ext uri="{FF2B5EF4-FFF2-40B4-BE49-F238E27FC236}">
                <a16:creationId xmlns:a16="http://schemas.microsoft.com/office/drawing/2014/main" id="{89E00D9E-B78A-4358-E7E1-95AD6414D8E7}"/>
              </a:ext>
            </a:extLst>
          </p:cNvPr>
          <p:cNvSpPr txBox="1">
            <a:spLocks/>
          </p:cNvSpPr>
          <p:nvPr/>
        </p:nvSpPr>
        <p:spPr>
          <a:xfrm>
            <a:off x="2461126" y="6541430"/>
            <a:ext cx="1468121" cy="311150"/>
          </a:xfrm>
          <a:prstGeom prst="roundRect">
            <a:avLst/>
          </a:prstGeom>
          <a:solidFill>
            <a:sysClr val="window" lastClr="FFFFFF">
              <a:lumMod val="95000"/>
            </a:sys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December 2022</a:t>
            </a:r>
          </a:p>
        </p:txBody>
      </p:sp>
    </p:spTree>
    <p:extLst>
      <p:ext uri="{BB962C8B-B14F-4D97-AF65-F5344CB8AC3E}">
        <p14:creationId xmlns:p14="http://schemas.microsoft.com/office/powerpoint/2010/main" val="1026268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BAAB274-8917-4B2F-8F9B-8C5F93CE8F10}"/>
              </a:ext>
            </a:extLst>
          </p:cNvPr>
          <p:cNvSpPr>
            <a:spLocks noGrp="1"/>
          </p:cNvSpPr>
          <p:nvPr>
            <p:ph idx="1"/>
          </p:nvPr>
        </p:nvSpPr>
        <p:spPr>
          <a:xfrm>
            <a:off x="838200" y="1825625"/>
            <a:ext cx="10515600" cy="4257388"/>
          </a:xfrm>
        </p:spPr>
        <p:txBody>
          <a:bodyPr>
            <a:normAutofit/>
          </a:bodyPr>
          <a:lstStyle/>
          <a:p>
            <a:endParaRPr lang="el-GR" dirty="0">
              <a:solidFill>
                <a:schemeClr val="accent6"/>
              </a:solidFill>
            </a:endParaRPr>
          </a:p>
          <a:p>
            <a:endParaRPr lang="en-GB" dirty="0">
              <a:solidFill>
                <a:schemeClr val="accent6"/>
              </a:solidFill>
            </a:endParaRPr>
          </a:p>
        </p:txBody>
      </p:sp>
      <p:pic>
        <p:nvPicPr>
          <p:cNvPr id="13" name="Εικόνα 1">
            <a:extLst>
              <a:ext uri="{FF2B5EF4-FFF2-40B4-BE49-F238E27FC236}">
                <a16:creationId xmlns:a16="http://schemas.microsoft.com/office/drawing/2014/main" id="{E36C7704-2048-4AB5-BCD1-E68444427141}"/>
              </a:ext>
            </a:extLst>
          </p:cNvPr>
          <p:cNvPicPr>
            <a:picLocks noChangeAspect="1"/>
          </p:cNvPicPr>
          <p:nvPr/>
        </p:nvPicPr>
        <p:blipFill>
          <a:blip r:embed="rId3"/>
          <a:srcRect/>
          <a:stretch>
            <a:fillRect/>
          </a:stretch>
        </p:blipFill>
        <p:spPr bwMode="auto">
          <a:xfrm>
            <a:off x="10478278" y="6113890"/>
            <a:ext cx="1388285" cy="775722"/>
          </a:xfrm>
          <a:prstGeom prst="rect">
            <a:avLst/>
          </a:prstGeom>
          <a:noFill/>
          <a:ln w="9525">
            <a:noFill/>
            <a:miter lim="800000"/>
            <a:headEnd/>
            <a:tailEnd/>
          </a:ln>
        </p:spPr>
      </p:pic>
      <p:sp>
        <p:nvSpPr>
          <p:cNvPr id="18" name="Slide Number Placeholder 5">
            <a:extLst>
              <a:ext uri="{FF2B5EF4-FFF2-40B4-BE49-F238E27FC236}">
                <a16:creationId xmlns:a16="http://schemas.microsoft.com/office/drawing/2014/main" id="{4AE5CEC5-E513-A322-40D0-1611419A1C81}"/>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cxnSp>
        <p:nvCxnSpPr>
          <p:cNvPr id="20" name="Ευθεία γραμμή σύνδεσης 25">
            <a:extLst>
              <a:ext uri="{FF2B5EF4-FFF2-40B4-BE49-F238E27FC236}">
                <a16:creationId xmlns:a16="http://schemas.microsoft.com/office/drawing/2014/main" id="{205530CB-8566-488C-506D-93099A84EBD8}"/>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sp>
        <p:nvSpPr>
          <p:cNvPr id="21" name="Title 2">
            <a:extLst>
              <a:ext uri="{FF2B5EF4-FFF2-40B4-BE49-F238E27FC236}">
                <a16:creationId xmlns:a16="http://schemas.microsoft.com/office/drawing/2014/main" id="{C13A1282-5FE0-24E5-25EB-F48C926E1691}"/>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j-ea"/>
                <a:cs typeface="+mj-cs"/>
              </a:rPr>
              <a:t>Suitability assessment of the Greek Maritime Area for the Development of Offshore Wind Farms</a:t>
            </a:r>
            <a:endParaRPr kumimoji="0" lang="da-DK" sz="2000" b="1" i="0" u="none" strike="noStrike" kern="0" cap="none" spc="0" normalizeH="0" baseline="0" noProof="0" dirty="0">
              <a:ln>
                <a:noFill/>
              </a:ln>
              <a:solidFill>
                <a:prstClr val="black"/>
              </a:solidFill>
              <a:effectLst/>
              <a:uLnTx/>
              <a:uFillTx/>
              <a:latin typeface="Calibri"/>
              <a:ea typeface="+mj-ea"/>
              <a:cs typeface="+mj-cs"/>
            </a:endParaRPr>
          </a:p>
          <a:p>
            <a:pPr marL="0" marR="0" lvl="0" indent="0" algn="l" defTabSz="914400" rtl="0" eaLnBrk="1" fontAlgn="base" latinLnBrk="0" hangingPunct="1">
              <a:lnSpc>
                <a:spcPct val="100000"/>
              </a:lnSpc>
              <a:spcBef>
                <a:spcPct val="0"/>
              </a:spcBef>
              <a:spcAft>
                <a:spcPts val="225"/>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j-cs"/>
              </a:rPr>
              <a:t>Identification of suitable sites</a:t>
            </a:r>
          </a:p>
        </p:txBody>
      </p:sp>
      <p:sp>
        <p:nvSpPr>
          <p:cNvPr id="2" name="Freeform: Shape 1">
            <a:extLst>
              <a:ext uri="{FF2B5EF4-FFF2-40B4-BE49-F238E27FC236}">
                <a16:creationId xmlns:a16="http://schemas.microsoft.com/office/drawing/2014/main" id="{8A0D5323-64BE-2C6A-46A1-8F4F135D85B8}"/>
              </a:ext>
            </a:extLst>
          </p:cNvPr>
          <p:cNvSpPr/>
          <p:nvPr/>
        </p:nvSpPr>
        <p:spPr>
          <a:xfrm>
            <a:off x="3495906" y="2782564"/>
            <a:ext cx="872946" cy="311254"/>
          </a:xfrm>
          <a:custGeom>
            <a:avLst/>
            <a:gdLst/>
            <a:ahLst/>
            <a:cxnLst>
              <a:cxn ang="3cd4">
                <a:pos x="hc" y="t"/>
              </a:cxn>
              <a:cxn ang="cd2">
                <a:pos x="l" y="vc"/>
              </a:cxn>
              <a:cxn ang="cd4">
                <a:pos x="hc" y="b"/>
              </a:cxn>
              <a:cxn ang="0">
                <a:pos x="r" y="vc"/>
              </a:cxn>
            </a:cxnLst>
            <a:rect l="l" t="t" r="r" b="b"/>
            <a:pathLst>
              <a:path w="898" h="348">
                <a:moveTo>
                  <a:pt x="898" y="174"/>
                </a:moveTo>
                <a:cubicBezTo>
                  <a:pt x="897" y="171"/>
                  <a:pt x="897" y="169"/>
                  <a:pt x="897" y="167"/>
                </a:cubicBezTo>
                <a:cubicBezTo>
                  <a:pt x="896" y="166"/>
                  <a:pt x="896" y="166"/>
                  <a:pt x="896" y="165"/>
                </a:cubicBezTo>
                <a:cubicBezTo>
                  <a:pt x="896" y="164"/>
                  <a:pt x="895" y="162"/>
                  <a:pt x="894" y="161"/>
                </a:cubicBezTo>
                <a:cubicBezTo>
                  <a:pt x="894" y="160"/>
                  <a:pt x="894" y="160"/>
                  <a:pt x="894" y="160"/>
                </a:cubicBezTo>
                <a:cubicBezTo>
                  <a:pt x="893" y="156"/>
                  <a:pt x="890" y="153"/>
                  <a:pt x="887" y="150"/>
                </a:cubicBezTo>
                <a:lnTo>
                  <a:pt x="748" y="10"/>
                </a:lnTo>
                <a:cubicBezTo>
                  <a:pt x="734" y="-3"/>
                  <a:pt x="713" y="-3"/>
                  <a:pt x="699" y="10"/>
                </a:cubicBezTo>
                <a:cubicBezTo>
                  <a:pt x="686" y="23"/>
                  <a:pt x="686" y="45"/>
                  <a:pt x="699" y="58"/>
                </a:cubicBezTo>
                <a:lnTo>
                  <a:pt x="781" y="140"/>
                </a:lnTo>
                <a:lnTo>
                  <a:pt x="34" y="140"/>
                </a:lnTo>
                <a:cubicBezTo>
                  <a:pt x="15" y="140"/>
                  <a:pt x="0" y="155"/>
                  <a:pt x="0" y="174"/>
                </a:cubicBezTo>
                <a:cubicBezTo>
                  <a:pt x="0" y="193"/>
                  <a:pt x="15" y="208"/>
                  <a:pt x="34" y="208"/>
                </a:cubicBezTo>
                <a:lnTo>
                  <a:pt x="781" y="208"/>
                </a:lnTo>
                <a:lnTo>
                  <a:pt x="699" y="290"/>
                </a:lnTo>
                <a:cubicBezTo>
                  <a:pt x="686" y="303"/>
                  <a:pt x="686" y="325"/>
                  <a:pt x="699" y="338"/>
                </a:cubicBezTo>
                <a:cubicBezTo>
                  <a:pt x="713" y="351"/>
                  <a:pt x="734" y="351"/>
                  <a:pt x="748" y="338"/>
                </a:cubicBezTo>
                <a:lnTo>
                  <a:pt x="887" y="198"/>
                </a:lnTo>
                <a:cubicBezTo>
                  <a:pt x="892" y="193"/>
                  <a:pt x="895" y="188"/>
                  <a:pt x="896" y="182"/>
                </a:cubicBezTo>
                <a:cubicBezTo>
                  <a:pt x="896" y="181"/>
                  <a:pt x="896" y="181"/>
                  <a:pt x="897" y="181"/>
                </a:cubicBezTo>
                <a:cubicBezTo>
                  <a:pt x="897" y="179"/>
                  <a:pt x="898" y="176"/>
                  <a:pt x="898" y="174"/>
                </a:cubicBezTo>
                <a:close/>
              </a:path>
            </a:pathLst>
          </a:custGeom>
          <a:solidFill>
            <a:schemeClr val="tx2"/>
          </a:solidFill>
          <a:ln cap="flat">
            <a:noFill/>
            <a:prstDash val="solid"/>
          </a:ln>
        </p:spPr>
        <p:txBody>
          <a:bodyPr vert="horz" wrap="none" lIns="90000" tIns="45000" rIns="90000" bIns="450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oppins" panose="00000500000000000000" pitchFamily="2" charset="0"/>
              <a:ea typeface="Microsoft YaHei" pitchFamily="2"/>
              <a:cs typeface="Lucida Sans" pitchFamily="2"/>
            </a:endParaRPr>
          </a:p>
        </p:txBody>
      </p:sp>
      <p:sp>
        <p:nvSpPr>
          <p:cNvPr id="3" name="Freeform: Shape 2">
            <a:extLst>
              <a:ext uri="{FF2B5EF4-FFF2-40B4-BE49-F238E27FC236}">
                <a16:creationId xmlns:a16="http://schemas.microsoft.com/office/drawing/2014/main" id="{C3F8069B-0062-88B9-EF92-6F376369E8EA}"/>
              </a:ext>
            </a:extLst>
          </p:cNvPr>
          <p:cNvSpPr/>
          <p:nvPr/>
        </p:nvSpPr>
        <p:spPr>
          <a:xfrm>
            <a:off x="7821707" y="2782564"/>
            <a:ext cx="872946" cy="311254"/>
          </a:xfrm>
          <a:custGeom>
            <a:avLst/>
            <a:gdLst/>
            <a:ahLst/>
            <a:cxnLst>
              <a:cxn ang="3cd4">
                <a:pos x="hc" y="t"/>
              </a:cxn>
              <a:cxn ang="cd2">
                <a:pos x="l" y="vc"/>
              </a:cxn>
              <a:cxn ang="cd4">
                <a:pos x="hc" y="b"/>
              </a:cxn>
              <a:cxn ang="0">
                <a:pos x="r" y="vc"/>
              </a:cxn>
            </a:cxnLst>
            <a:rect l="l" t="t" r="r" b="b"/>
            <a:pathLst>
              <a:path w="898" h="348">
                <a:moveTo>
                  <a:pt x="898" y="174"/>
                </a:moveTo>
                <a:cubicBezTo>
                  <a:pt x="898" y="171"/>
                  <a:pt x="897" y="169"/>
                  <a:pt x="897" y="167"/>
                </a:cubicBezTo>
                <a:cubicBezTo>
                  <a:pt x="897" y="166"/>
                  <a:pt x="897" y="166"/>
                  <a:pt x="897" y="165"/>
                </a:cubicBezTo>
                <a:cubicBezTo>
                  <a:pt x="896" y="164"/>
                  <a:pt x="896" y="162"/>
                  <a:pt x="896" y="161"/>
                </a:cubicBezTo>
                <a:cubicBezTo>
                  <a:pt x="895" y="160"/>
                  <a:pt x="895" y="160"/>
                  <a:pt x="894" y="160"/>
                </a:cubicBezTo>
                <a:cubicBezTo>
                  <a:pt x="893" y="156"/>
                  <a:pt x="891" y="153"/>
                  <a:pt x="888" y="150"/>
                </a:cubicBezTo>
                <a:lnTo>
                  <a:pt x="748" y="10"/>
                </a:lnTo>
                <a:cubicBezTo>
                  <a:pt x="735" y="-3"/>
                  <a:pt x="713" y="-3"/>
                  <a:pt x="700" y="10"/>
                </a:cubicBezTo>
                <a:cubicBezTo>
                  <a:pt x="687" y="23"/>
                  <a:pt x="687" y="45"/>
                  <a:pt x="700" y="58"/>
                </a:cubicBezTo>
                <a:lnTo>
                  <a:pt x="782" y="140"/>
                </a:lnTo>
                <a:lnTo>
                  <a:pt x="35" y="140"/>
                </a:lnTo>
                <a:cubicBezTo>
                  <a:pt x="15" y="140"/>
                  <a:pt x="0" y="155"/>
                  <a:pt x="0" y="174"/>
                </a:cubicBezTo>
                <a:cubicBezTo>
                  <a:pt x="0" y="193"/>
                  <a:pt x="15" y="208"/>
                  <a:pt x="35" y="208"/>
                </a:cubicBezTo>
                <a:lnTo>
                  <a:pt x="782" y="208"/>
                </a:lnTo>
                <a:lnTo>
                  <a:pt x="700" y="290"/>
                </a:lnTo>
                <a:cubicBezTo>
                  <a:pt x="687" y="303"/>
                  <a:pt x="687" y="325"/>
                  <a:pt x="700" y="338"/>
                </a:cubicBezTo>
                <a:cubicBezTo>
                  <a:pt x="713" y="351"/>
                  <a:pt x="735" y="351"/>
                  <a:pt x="748" y="338"/>
                </a:cubicBezTo>
                <a:lnTo>
                  <a:pt x="888" y="198"/>
                </a:lnTo>
                <a:cubicBezTo>
                  <a:pt x="892" y="193"/>
                  <a:pt x="896" y="188"/>
                  <a:pt x="897" y="182"/>
                </a:cubicBezTo>
                <a:cubicBezTo>
                  <a:pt x="897" y="181"/>
                  <a:pt x="897" y="181"/>
                  <a:pt x="897" y="181"/>
                </a:cubicBezTo>
                <a:cubicBezTo>
                  <a:pt x="898" y="179"/>
                  <a:pt x="898" y="176"/>
                  <a:pt x="898" y="174"/>
                </a:cubicBezTo>
                <a:close/>
              </a:path>
            </a:pathLst>
          </a:custGeom>
          <a:solidFill>
            <a:schemeClr val="tx2"/>
          </a:solidFill>
          <a:ln cap="flat">
            <a:noFill/>
            <a:prstDash val="solid"/>
          </a:ln>
        </p:spPr>
        <p:txBody>
          <a:bodyPr vert="horz" wrap="none" lIns="90000" tIns="45000" rIns="90000" bIns="450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oppins" panose="00000500000000000000" pitchFamily="2" charset="0"/>
              <a:ea typeface="Microsoft YaHei" pitchFamily="2"/>
              <a:cs typeface="Lucida Sans" pitchFamily="2"/>
            </a:endParaRPr>
          </a:p>
        </p:txBody>
      </p:sp>
      <p:sp>
        <p:nvSpPr>
          <p:cNvPr id="4" name="Freeform: Shape 3">
            <a:extLst>
              <a:ext uri="{FF2B5EF4-FFF2-40B4-BE49-F238E27FC236}">
                <a16:creationId xmlns:a16="http://schemas.microsoft.com/office/drawing/2014/main" id="{C1433128-9F1C-1610-5595-8EC55F1F289B}"/>
              </a:ext>
            </a:extLst>
          </p:cNvPr>
          <p:cNvSpPr/>
          <p:nvPr/>
        </p:nvSpPr>
        <p:spPr>
          <a:xfrm>
            <a:off x="599708" y="1916974"/>
            <a:ext cx="2337585" cy="2154552"/>
          </a:xfrm>
          <a:custGeom>
            <a:avLst/>
            <a:gdLst/>
            <a:ahLst/>
            <a:cxnLst>
              <a:cxn ang="3cd4">
                <a:pos x="hc" y="t"/>
              </a:cxn>
              <a:cxn ang="cd2">
                <a:pos x="l" y="vc"/>
              </a:cxn>
              <a:cxn ang="cd4">
                <a:pos x="hc" y="b"/>
              </a:cxn>
              <a:cxn ang="0">
                <a:pos x="r" y="vc"/>
              </a:cxn>
            </a:cxnLst>
            <a:rect l="l" t="t" r="r" b="b"/>
            <a:pathLst>
              <a:path w="2403" h="2403">
                <a:moveTo>
                  <a:pt x="1201" y="0"/>
                </a:moveTo>
                <a:cubicBezTo>
                  <a:pt x="538" y="0"/>
                  <a:pt x="0" y="538"/>
                  <a:pt x="0" y="1202"/>
                </a:cubicBezTo>
                <a:cubicBezTo>
                  <a:pt x="0" y="1866"/>
                  <a:pt x="538" y="2403"/>
                  <a:pt x="1201" y="2403"/>
                </a:cubicBezTo>
                <a:cubicBezTo>
                  <a:pt x="1865" y="2403"/>
                  <a:pt x="2403" y="1866"/>
                  <a:pt x="2403" y="1202"/>
                </a:cubicBezTo>
                <a:cubicBezTo>
                  <a:pt x="2403" y="538"/>
                  <a:pt x="1865" y="0"/>
                  <a:pt x="1201" y="0"/>
                </a:cubicBezTo>
                <a:close/>
              </a:path>
            </a:pathLst>
          </a:custGeom>
          <a:solidFill>
            <a:schemeClr val="accent6">
              <a:alpha val="25000"/>
            </a:schemeClr>
          </a:solidFill>
          <a:ln cap="flat">
            <a:noFill/>
            <a:prstDash val="solid"/>
          </a:ln>
        </p:spPr>
        <p:txBody>
          <a:bodyPr vert="horz" wrap="none" lIns="90000" tIns="45000" rIns="90000" bIns="450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oppins" panose="00000500000000000000" pitchFamily="2" charset="0"/>
              <a:ea typeface="Microsoft YaHei" pitchFamily="2"/>
              <a:cs typeface="Lucida Sans" pitchFamily="2"/>
            </a:endParaRPr>
          </a:p>
        </p:txBody>
      </p:sp>
      <p:sp>
        <p:nvSpPr>
          <p:cNvPr id="5" name="Freeform: Shape 4">
            <a:extLst>
              <a:ext uri="{FF2B5EF4-FFF2-40B4-BE49-F238E27FC236}">
                <a16:creationId xmlns:a16="http://schemas.microsoft.com/office/drawing/2014/main" id="{1F696CA9-ECB9-B5BD-B2E5-052DE2BB9F4E}"/>
              </a:ext>
            </a:extLst>
          </p:cNvPr>
          <p:cNvSpPr/>
          <p:nvPr/>
        </p:nvSpPr>
        <p:spPr>
          <a:xfrm>
            <a:off x="446921" y="1774354"/>
            <a:ext cx="2643164" cy="1219898"/>
          </a:xfrm>
          <a:custGeom>
            <a:avLst/>
            <a:gdLst/>
            <a:ahLst/>
            <a:cxnLst>
              <a:cxn ang="3cd4">
                <a:pos x="hc" y="t"/>
              </a:cxn>
              <a:cxn ang="cd2">
                <a:pos x="l" y="vc"/>
              </a:cxn>
              <a:cxn ang="cd4">
                <a:pos x="hc" y="b"/>
              </a:cxn>
              <a:cxn ang="0">
                <a:pos x="r" y="vc"/>
              </a:cxn>
            </a:cxnLst>
            <a:rect l="l" t="t" r="r" b="b"/>
            <a:pathLst>
              <a:path w="2717" h="1361">
                <a:moveTo>
                  <a:pt x="1358" y="0"/>
                </a:moveTo>
                <a:cubicBezTo>
                  <a:pt x="635" y="0"/>
                  <a:pt x="44" y="565"/>
                  <a:pt x="0" y="1277"/>
                </a:cubicBezTo>
                <a:cubicBezTo>
                  <a:pt x="-3" y="1323"/>
                  <a:pt x="34" y="1361"/>
                  <a:pt x="80" y="1361"/>
                </a:cubicBezTo>
                <a:cubicBezTo>
                  <a:pt x="122" y="1361"/>
                  <a:pt x="157" y="1328"/>
                  <a:pt x="159" y="1285"/>
                </a:cubicBezTo>
                <a:cubicBezTo>
                  <a:pt x="198" y="657"/>
                  <a:pt x="720" y="159"/>
                  <a:pt x="1358" y="159"/>
                </a:cubicBezTo>
                <a:cubicBezTo>
                  <a:pt x="1997" y="159"/>
                  <a:pt x="2519" y="657"/>
                  <a:pt x="2558" y="1285"/>
                </a:cubicBezTo>
                <a:cubicBezTo>
                  <a:pt x="2560" y="1328"/>
                  <a:pt x="2595" y="1361"/>
                  <a:pt x="2637" y="1361"/>
                </a:cubicBezTo>
                <a:cubicBezTo>
                  <a:pt x="2683" y="1361"/>
                  <a:pt x="2720" y="1323"/>
                  <a:pt x="2717" y="1277"/>
                </a:cubicBezTo>
                <a:cubicBezTo>
                  <a:pt x="2673" y="565"/>
                  <a:pt x="2082" y="0"/>
                  <a:pt x="1358" y="0"/>
                </a:cubicBezTo>
                <a:close/>
              </a:path>
            </a:pathLst>
          </a:custGeom>
          <a:solidFill>
            <a:schemeClr val="accent1"/>
          </a:solidFill>
          <a:ln cap="flat">
            <a:noFill/>
            <a:prstDash val="solid"/>
          </a:ln>
        </p:spPr>
        <p:txBody>
          <a:bodyPr vert="horz" wrap="none" lIns="90000" tIns="45000" rIns="90000" bIns="450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oppins" panose="00000500000000000000" pitchFamily="2" charset="0"/>
              <a:ea typeface="Microsoft YaHei" pitchFamily="2"/>
              <a:cs typeface="Lucida Sans" pitchFamily="2"/>
            </a:endParaRPr>
          </a:p>
        </p:txBody>
      </p:sp>
      <p:sp>
        <p:nvSpPr>
          <p:cNvPr id="7" name="Freeform: Shape 6">
            <a:extLst>
              <a:ext uri="{FF2B5EF4-FFF2-40B4-BE49-F238E27FC236}">
                <a16:creationId xmlns:a16="http://schemas.microsoft.com/office/drawing/2014/main" id="{880030C6-03C6-BD9B-7C96-3A54FFB4D3FD}"/>
              </a:ext>
            </a:extLst>
          </p:cNvPr>
          <p:cNvSpPr/>
          <p:nvPr/>
        </p:nvSpPr>
        <p:spPr>
          <a:xfrm>
            <a:off x="4926483" y="1916974"/>
            <a:ext cx="2337585" cy="2154552"/>
          </a:xfrm>
          <a:custGeom>
            <a:avLst/>
            <a:gdLst/>
            <a:ahLst/>
            <a:cxnLst>
              <a:cxn ang="3cd4">
                <a:pos x="hc" y="t"/>
              </a:cxn>
              <a:cxn ang="cd2">
                <a:pos x="l" y="vc"/>
              </a:cxn>
              <a:cxn ang="cd4">
                <a:pos x="hc" y="b"/>
              </a:cxn>
              <a:cxn ang="0">
                <a:pos x="r" y="vc"/>
              </a:cxn>
            </a:cxnLst>
            <a:rect l="l" t="t" r="r" b="b"/>
            <a:pathLst>
              <a:path w="2403" h="2403">
                <a:moveTo>
                  <a:pt x="1201" y="0"/>
                </a:moveTo>
                <a:cubicBezTo>
                  <a:pt x="537" y="0"/>
                  <a:pt x="0" y="538"/>
                  <a:pt x="0" y="1202"/>
                </a:cubicBezTo>
                <a:cubicBezTo>
                  <a:pt x="0" y="1866"/>
                  <a:pt x="537" y="2403"/>
                  <a:pt x="1201" y="2403"/>
                </a:cubicBezTo>
                <a:cubicBezTo>
                  <a:pt x="1865" y="2403"/>
                  <a:pt x="2403" y="1866"/>
                  <a:pt x="2403" y="1202"/>
                </a:cubicBezTo>
                <a:cubicBezTo>
                  <a:pt x="2403" y="538"/>
                  <a:pt x="1865" y="0"/>
                  <a:pt x="1201" y="0"/>
                </a:cubicBezTo>
                <a:close/>
              </a:path>
            </a:pathLst>
          </a:custGeom>
          <a:solidFill>
            <a:schemeClr val="accent6">
              <a:alpha val="25000"/>
            </a:schemeClr>
          </a:solidFill>
          <a:ln cap="flat">
            <a:noFill/>
            <a:prstDash val="solid"/>
          </a:ln>
        </p:spPr>
        <p:txBody>
          <a:bodyPr vert="horz" wrap="none" lIns="90000" tIns="45000" rIns="90000" bIns="450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oppins" panose="00000500000000000000" pitchFamily="2" charset="0"/>
              <a:ea typeface="Microsoft YaHei" pitchFamily="2"/>
              <a:cs typeface="Lucida Sans" pitchFamily="2"/>
            </a:endParaRPr>
          </a:p>
        </p:txBody>
      </p:sp>
      <p:sp>
        <p:nvSpPr>
          <p:cNvPr id="9" name="Freeform: Shape 8">
            <a:extLst>
              <a:ext uri="{FF2B5EF4-FFF2-40B4-BE49-F238E27FC236}">
                <a16:creationId xmlns:a16="http://schemas.microsoft.com/office/drawing/2014/main" id="{F39D1C75-BC27-8D9F-0B64-F81A32C59494}"/>
              </a:ext>
            </a:extLst>
          </p:cNvPr>
          <p:cNvSpPr/>
          <p:nvPr/>
        </p:nvSpPr>
        <p:spPr>
          <a:xfrm>
            <a:off x="4773695" y="1774354"/>
            <a:ext cx="2643164" cy="1219898"/>
          </a:xfrm>
          <a:custGeom>
            <a:avLst/>
            <a:gdLst/>
            <a:ahLst/>
            <a:cxnLst>
              <a:cxn ang="3cd4">
                <a:pos x="hc" y="t"/>
              </a:cxn>
              <a:cxn ang="cd2">
                <a:pos x="l" y="vc"/>
              </a:cxn>
              <a:cxn ang="cd4">
                <a:pos x="hc" y="b"/>
              </a:cxn>
              <a:cxn ang="0">
                <a:pos x="r" y="vc"/>
              </a:cxn>
            </a:cxnLst>
            <a:rect l="l" t="t" r="r" b="b"/>
            <a:pathLst>
              <a:path w="2717" h="1361">
                <a:moveTo>
                  <a:pt x="1358" y="0"/>
                </a:moveTo>
                <a:cubicBezTo>
                  <a:pt x="635" y="0"/>
                  <a:pt x="43" y="565"/>
                  <a:pt x="0" y="1277"/>
                </a:cubicBezTo>
                <a:cubicBezTo>
                  <a:pt x="-3" y="1323"/>
                  <a:pt x="33" y="1361"/>
                  <a:pt x="79" y="1361"/>
                </a:cubicBezTo>
                <a:cubicBezTo>
                  <a:pt x="121" y="1361"/>
                  <a:pt x="156" y="1328"/>
                  <a:pt x="159" y="1285"/>
                </a:cubicBezTo>
                <a:cubicBezTo>
                  <a:pt x="198" y="657"/>
                  <a:pt x="720" y="159"/>
                  <a:pt x="1358" y="159"/>
                </a:cubicBezTo>
                <a:cubicBezTo>
                  <a:pt x="1997" y="159"/>
                  <a:pt x="2519" y="657"/>
                  <a:pt x="2557" y="1285"/>
                </a:cubicBezTo>
                <a:cubicBezTo>
                  <a:pt x="2560" y="1328"/>
                  <a:pt x="2595" y="1361"/>
                  <a:pt x="2637" y="1361"/>
                </a:cubicBezTo>
                <a:cubicBezTo>
                  <a:pt x="2683" y="1361"/>
                  <a:pt x="2719" y="1323"/>
                  <a:pt x="2717" y="1277"/>
                </a:cubicBezTo>
                <a:cubicBezTo>
                  <a:pt x="2674" y="565"/>
                  <a:pt x="2082" y="0"/>
                  <a:pt x="1358" y="0"/>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oppins" panose="00000500000000000000" pitchFamily="2" charset="0"/>
              <a:ea typeface="Microsoft YaHei" pitchFamily="2"/>
              <a:cs typeface="Lucida Sans" pitchFamily="2"/>
            </a:endParaRPr>
          </a:p>
        </p:txBody>
      </p:sp>
      <p:sp>
        <p:nvSpPr>
          <p:cNvPr id="11" name="Freeform: Shape 10">
            <a:extLst>
              <a:ext uri="{FF2B5EF4-FFF2-40B4-BE49-F238E27FC236}">
                <a16:creationId xmlns:a16="http://schemas.microsoft.com/office/drawing/2014/main" id="{9A628A8D-B3ED-0A84-8724-8167DC81056C}"/>
              </a:ext>
            </a:extLst>
          </p:cNvPr>
          <p:cNvSpPr/>
          <p:nvPr/>
        </p:nvSpPr>
        <p:spPr>
          <a:xfrm>
            <a:off x="9218149" y="1947853"/>
            <a:ext cx="2337585" cy="2154552"/>
          </a:xfrm>
          <a:custGeom>
            <a:avLst/>
            <a:gdLst/>
            <a:ahLst/>
            <a:cxnLst>
              <a:cxn ang="3cd4">
                <a:pos x="hc" y="t"/>
              </a:cxn>
              <a:cxn ang="cd2">
                <a:pos x="l" y="vc"/>
              </a:cxn>
              <a:cxn ang="cd4">
                <a:pos x="hc" y="b"/>
              </a:cxn>
              <a:cxn ang="0">
                <a:pos x="r" y="vc"/>
              </a:cxn>
            </a:cxnLst>
            <a:rect l="l" t="t" r="r" b="b"/>
            <a:pathLst>
              <a:path w="2403" h="2403">
                <a:moveTo>
                  <a:pt x="1202" y="0"/>
                </a:moveTo>
                <a:cubicBezTo>
                  <a:pt x="538" y="0"/>
                  <a:pt x="0" y="538"/>
                  <a:pt x="0" y="1202"/>
                </a:cubicBezTo>
                <a:cubicBezTo>
                  <a:pt x="0" y="1866"/>
                  <a:pt x="538" y="2403"/>
                  <a:pt x="1202" y="2403"/>
                </a:cubicBezTo>
                <a:cubicBezTo>
                  <a:pt x="1866" y="2403"/>
                  <a:pt x="2403" y="1866"/>
                  <a:pt x="2403" y="1202"/>
                </a:cubicBezTo>
                <a:cubicBezTo>
                  <a:pt x="2403" y="538"/>
                  <a:pt x="1866" y="0"/>
                  <a:pt x="1202" y="0"/>
                </a:cubicBezTo>
                <a:close/>
              </a:path>
            </a:pathLst>
          </a:custGeom>
          <a:solidFill>
            <a:schemeClr val="accent6">
              <a:alpha val="25000"/>
            </a:schemeClr>
          </a:solidFill>
          <a:ln cap="flat">
            <a:noFill/>
            <a:prstDash val="solid"/>
          </a:ln>
        </p:spPr>
        <p:txBody>
          <a:bodyPr vert="horz" wrap="none" lIns="90000" tIns="45000" rIns="90000" bIns="450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oppins" panose="00000500000000000000" pitchFamily="2" charset="0"/>
              <a:ea typeface="Microsoft YaHei" pitchFamily="2"/>
              <a:cs typeface="Lucida Sans" pitchFamily="2"/>
            </a:endParaRPr>
          </a:p>
        </p:txBody>
      </p:sp>
      <p:sp>
        <p:nvSpPr>
          <p:cNvPr id="15" name="Freeform: Shape 14">
            <a:extLst>
              <a:ext uri="{FF2B5EF4-FFF2-40B4-BE49-F238E27FC236}">
                <a16:creationId xmlns:a16="http://schemas.microsoft.com/office/drawing/2014/main" id="{2DBA10F1-9B19-254A-0653-42C241698AFD}"/>
              </a:ext>
            </a:extLst>
          </p:cNvPr>
          <p:cNvSpPr/>
          <p:nvPr/>
        </p:nvSpPr>
        <p:spPr>
          <a:xfrm>
            <a:off x="9086795" y="1795794"/>
            <a:ext cx="2594838" cy="1219898"/>
          </a:xfrm>
          <a:custGeom>
            <a:avLst/>
            <a:gdLst/>
            <a:ahLst/>
            <a:cxnLst>
              <a:cxn ang="3cd4">
                <a:pos x="hc" y="t"/>
              </a:cxn>
              <a:cxn ang="cd2">
                <a:pos x="l" y="vc"/>
              </a:cxn>
              <a:cxn ang="cd4">
                <a:pos x="hc" y="b"/>
              </a:cxn>
              <a:cxn ang="0">
                <a:pos x="r" y="vc"/>
              </a:cxn>
            </a:cxnLst>
            <a:rect l="l" t="t" r="r" b="b"/>
            <a:pathLst>
              <a:path w="2718" h="1361">
                <a:moveTo>
                  <a:pt x="1359" y="0"/>
                </a:moveTo>
                <a:cubicBezTo>
                  <a:pt x="636" y="0"/>
                  <a:pt x="44" y="565"/>
                  <a:pt x="0" y="1277"/>
                </a:cubicBezTo>
                <a:cubicBezTo>
                  <a:pt x="-2" y="1323"/>
                  <a:pt x="34" y="1361"/>
                  <a:pt x="80" y="1361"/>
                </a:cubicBezTo>
                <a:cubicBezTo>
                  <a:pt x="123" y="1361"/>
                  <a:pt x="157" y="1328"/>
                  <a:pt x="160" y="1285"/>
                </a:cubicBezTo>
                <a:cubicBezTo>
                  <a:pt x="198" y="657"/>
                  <a:pt x="721" y="159"/>
                  <a:pt x="1359" y="159"/>
                </a:cubicBezTo>
                <a:cubicBezTo>
                  <a:pt x="1997" y="159"/>
                  <a:pt x="2519" y="657"/>
                  <a:pt x="2558" y="1285"/>
                </a:cubicBezTo>
                <a:cubicBezTo>
                  <a:pt x="2561" y="1328"/>
                  <a:pt x="2596" y="1361"/>
                  <a:pt x="2638" y="1361"/>
                </a:cubicBezTo>
                <a:cubicBezTo>
                  <a:pt x="2684" y="1361"/>
                  <a:pt x="2720" y="1323"/>
                  <a:pt x="2718" y="1277"/>
                </a:cubicBezTo>
                <a:cubicBezTo>
                  <a:pt x="2674" y="565"/>
                  <a:pt x="2083" y="0"/>
                  <a:pt x="1359" y="0"/>
                </a:cubicBezTo>
                <a:close/>
              </a:path>
            </a:pathLst>
          </a:custGeom>
          <a:solidFill>
            <a:schemeClr val="accent3"/>
          </a:solidFill>
          <a:ln cap="flat">
            <a:noFill/>
            <a:prstDash val="solid"/>
          </a:ln>
        </p:spPr>
        <p:txBody>
          <a:bodyPr vert="horz" wrap="none" lIns="90000" tIns="45000" rIns="90000" bIns="450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oppins" panose="00000500000000000000" pitchFamily="2" charset="0"/>
              <a:ea typeface="Microsoft YaHei" pitchFamily="2"/>
              <a:cs typeface="Lucida Sans" pitchFamily="2"/>
            </a:endParaRPr>
          </a:p>
        </p:txBody>
      </p:sp>
      <p:sp>
        <p:nvSpPr>
          <p:cNvPr id="23" name="TextBox 22">
            <a:extLst>
              <a:ext uri="{FF2B5EF4-FFF2-40B4-BE49-F238E27FC236}">
                <a16:creationId xmlns:a16="http://schemas.microsoft.com/office/drawing/2014/main" id="{ED2B5CD3-74C3-A868-3D3B-D1932E6319F3}"/>
              </a:ext>
            </a:extLst>
          </p:cNvPr>
          <p:cNvSpPr txBox="1"/>
          <p:nvPr/>
        </p:nvSpPr>
        <p:spPr>
          <a:xfrm>
            <a:off x="446921" y="4277333"/>
            <a:ext cx="2719612"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20" normalizeH="0" baseline="0" noProof="0" dirty="0">
                <a:ln>
                  <a:noFill/>
                </a:ln>
                <a:solidFill>
                  <a:srgbClr val="242852"/>
                </a:solidFill>
                <a:effectLst/>
                <a:uLnTx/>
                <a:uFillTx/>
                <a:latin typeface="Calibri"/>
                <a:ea typeface="+mn-ea"/>
                <a:cs typeface="Poppins" panose="00000500000000000000" pitchFamily="2" charset="0"/>
              </a:rPr>
              <a:t>Data collection and creation of geographic layers in GIS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20" normalizeH="0" baseline="0" noProof="0" dirty="0">
                <a:ln>
                  <a:noFill/>
                </a:ln>
                <a:solidFill>
                  <a:srgbClr val="242852"/>
                </a:solidFill>
                <a:effectLst/>
                <a:uLnTx/>
                <a:uFillTx/>
                <a:latin typeface="Calibri"/>
                <a:ea typeface="+mn-ea"/>
                <a:cs typeface="Poppins" panose="00000500000000000000" pitchFamily="2" charset="0"/>
              </a:rPr>
              <a:t>Collaboration with Ministries and other main Stakeholders</a:t>
            </a:r>
          </a:p>
        </p:txBody>
      </p:sp>
      <p:sp>
        <p:nvSpPr>
          <p:cNvPr id="24" name="TextBox 23">
            <a:extLst>
              <a:ext uri="{FF2B5EF4-FFF2-40B4-BE49-F238E27FC236}">
                <a16:creationId xmlns:a16="http://schemas.microsoft.com/office/drawing/2014/main" id="{8DB56D64-EB2E-CF76-7A24-A68A83F508DA}"/>
              </a:ext>
            </a:extLst>
          </p:cNvPr>
          <p:cNvSpPr txBox="1"/>
          <p:nvPr/>
        </p:nvSpPr>
        <p:spPr>
          <a:xfrm>
            <a:off x="4648817" y="4373451"/>
            <a:ext cx="3051393" cy="1477328"/>
          </a:xfrm>
          <a:prstGeom prst="rect">
            <a:avLst/>
          </a:prstGeom>
          <a:noFill/>
        </p:spPr>
        <p:txBody>
          <a:bodyPr wrap="square" rtlCol="0">
            <a:spAutoFit/>
          </a:bodyPr>
          <a:lstStyle>
            <a:defPPr>
              <a:defRPr lang="el-GR"/>
            </a:defPPr>
            <a:lvl1pPr algn="ctr">
              <a:defRPr spc="-20">
                <a:solidFill>
                  <a:schemeClr val="tx2"/>
                </a:solidFill>
                <a:cs typeface="Poppins" panose="00000500000000000000" pitchFamily="2" charset="0"/>
              </a:defRPr>
            </a:lvl1pPr>
          </a:lstStyle>
          <a:p>
            <a:r>
              <a:rPr lang="en-US" dirty="0"/>
              <a:t>Application of exclusion and evaluation criteria. Selection of areas receptive to Offshore Wind Farm development</a:t>
            </a:r>
          </a:p>
          <a:p>
            <a:r>
              <a:rPr lang="en-US" dirty="0"/>
              <a:t>in Greek maritime area</a:t>
            </a:r>
          </a:p>
        </p:txBody>
      </p:sp>
      <p:sp>
        <p:nvSpPr>
          <p:cNvPr id="25" name="TextBox 24">
            <a:extLst>
              <a:ext uri="{FF2B5EF4-FFF2-40B4-BE49-F238E27FC236}">
                <a16:creationId xmlns:a16="http://schemas.microsoft.com/office/drawing/2014/main" id="{479DB7D7-BA6A-9BD0-05EF-8294B7B1527D}"/>
              </a:ext>
            </a:extLst>
          </p:cNvPr>
          <p:cNvSpPr txBox="1"/>
          <p:nvPr/>
        </p:nvSpPr>
        <p:spPr>
          <a:xfrm>
            <a:off x="9094257" y="4374205"/>
            <a:ext cx="2768041" cy="1477328"/>
          </a:xfrm>
          <a:prstGeom prst="rect">
            <a:avLst/>
          </a:prstGeom>
          <a:noFill/>
        </p:spPr>
        <p:txBody>
          <a:bodyPr wrap="square" rtlCol="0">
            <a:spAutoFit/>
          </a:bodyPr>
          <a:lstStyle>
            <a:defPPr>
              <a:defRPr lang="el-GR"/>
            </a:defPPr>
            <a:lvl1pPr algn="ctr">
              <a:defRPr spc="-20">
                <a:solidFill>
                  <a:schemeClr val="tx2"/>
                </a:solidFill>
                <a:cs typeface="Poppins" panose="00000500000000000000" pitchFamily="2" charset="0"/>
              </a:defRPr>
            </a:lvl1pPr>
          </a:lstStyle>
          <a:p>
            <a:pPr lvl="0"/>
            <a:r>
              <a:rPr lang="en-GB" dirty="0"/>
              <a:t>Application of evaluation criteria for characterization and selection of optimum and prioritized</a:t>
            </a:r>
          </a:p>
          <a:p>
            <a:pPr lvl="0"/>
            <a:r>
              <a:rPr lang="en-GB" dirty="0"/>
              <a:t> Offshore Wind Sites</a:t>
            </a:r>
          </a:p>
        </p:txBody>
      </p:sp>
      <p:grpSp>
        <p:nvGrpSpPr>
          <p:cNvPr id="34" name="Group 33">
            <a:extLst>
              <a:ext uri="{FF2B5EF4-FFF2-40B4-BE49-F238E27FC236}">
                <a16:creationId xmlns:a16="http://schemas.microsoft.com/office/drawing/2014/main" id="{E3D2824D-783F-2E21-BED8-13212EAB2862}"/>
              </a:ext>
            </a:extLst>
          </p:cNvPr>
          <p:cNvGrpSpPr/>
          <p:nvPr/>
        </p:nvGrpSpPr>
        <p:grpSpPr>
          <a:xfrm>
            <a:off x="9742953" y="2288666"/>
            <a:ext cx="1400562" cy="1282523"/>
            <a:chOff x="7238478" y="3206326"/>
            <a:chExt cx="1400562" cy="1282523"/>
          </a:xfrm>
        </p:grpSpPr>
        <p:pic>
          <p:nvPicPr>
            <p:cNvPr id="12" name="Graphic 11" descr="Single gear outline">
              <a:extLst>
                <a:ext uri="{FF2B5EF4-FFF2-40B4-BE49-F238E27FC236}">
                  <a16:creationId xmlns:a16="http://schemas.microsoft.com/office/drawing/2014/main" id="{1C4EE133-9383-063E-E090-A9771D135D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8478" y="3206326"/>
              <a:ext cx="1282523" cy="1282523"/>
            </a:xfrm>
            <a:prstGeom prst="rect">
              <a:avLst/>
            </a:prstGeom>
          </p:spPr>
        </p:pic>
        <p:grpSp>
          <p:nvGrpSpPr>
            <p:cNvPr id="33" name="Group 32">
              <a:extLst>
                <a:ext uri="{FF2B5EF4-FFF2-40B4-BE49-F238E27FC236}">
                  <a16:creationId xmlns:a16="http://schemas.microsoft.com/office/drawing/2014/main" id="{826606AC-6FB7-179B-7CE3-EE0F4A14383E}"/>
                </a:ext>
              </a:extLst>
            </p:cNvPr>
            <p:cNvGrpSpPr/>
            <p:nvPr/>
          </p:nvGrpSpPr>
          <p:grpSpPr>
            <a:xfrm>
              <a:off x="7948682" y="3851234"/>
              <a:ext cx="690358" cy="553822"/>
              <a:chOff x="8024766" y="3971934"/>
              <a:chExt cx="690358" cy="553822"/>
            </a:xfrm>
          </p:grpSpPr>
          <p:sp>
            <p:nvSpPr>
              <p:cNvPr id="17" name="Rectangle 16">
                <a:extLst>
                  <a:ext uri="{FF2B5EF4-FFF2-40B4-BE49-F238E27FC236}">
                    <a16:creationId xmlns:a16="http://schemas.microsoft.com/office/drawing/2014/main" id="{A99EF0EC-417B-AE4E-0846-27DECFBEE691}"/>
                  </a:ext>
                </a:extLst>
              </p:cNvPr>
              <p:cNvSpPr/>
              <p:nvPr/>
            </p:nvSpPr>
            <p:spPr>
              <a:xfrm>
                <a:off x="8024766" y="3971934"/>
                <a:ext cx="685801" cy="548218"/>
              </a:xfrm>
              <a:prstGeom prst="rect">
                <a:avLst/>
              </a:prstGeom>
              <a:solidFill>
                <a:srgbClr val="E6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Graphic 15" descr="Coins outline">
                <a:extLst>
                  <a:ext uri="{FF2B5EF4-FFF2-40B4-BE49-F238E27FC236}">
                    <a16:creationId xmlns:a16="http://schemas.microsoft.com/office/drawing/2014/main" id="{9F4788FF-831B-771B-3831-E289A5012713}"/>
                  </a:ext>
                </a:extLst>
              </p:cNvPr>
              <p:cNvSpPr/>
              <p:nvPr/>
            </p:nvSpPr>
            <p:spPr>
              <a:xfrm>
                <a:off x="8051503" y="3998575"/>
                <a:ext cx="663621" cy="527181"/>
              </a:xfrm>
              <a:custGeom>
                <a:avLst/>
                <a:gdLst>
                  <a:gd name="connsiteX0" fmla="*/ 622657 w 663621"/>
                  <a:gd name="connsiteY0" fmla="*/ 344578 h 527181"/>
                  <a:gd name="connsiteX1" fmla="*/ 622657 w 663621"/>
                  <a:gd name="connsiteY1" fmla="*/ 290332 h 527181"/>
                  <a:gd name="connsiteX2" fmla="*/ 483379 w 663621"/>
                  <a:gd name="connsiteY2" fmla="*/ 219277 h 527181"/>
                  <a:gd name="connsiteX3" fmla="*/ 483379 w 663621"/>
                  <a:gd name="connsiteY3" fmla="*/ 175727 h 527181"/>
                  <a:gd name="connsiteX4" fmla="*/ 442414 w 663621"/>
                  <a:gd name="connsiteY4" fmla="*/ 130649 h 527181"/>
                  <a:gd name="connsiteX5" fmla="*/ 442414 w 663621"/>
                  <a:gd name="connsiteY5" fmla="*/ 76403 h 527181"/>
                  <a:gd name="connsiteX6" fmla="*/ 221207 w 663621"/>
                  <a:gd name="connsiteY6" fmla="*/ 0 h 527181"/>
                  <a:gd name="connsiteX7" fmla="*/ 0 w 663621"/>
                  <a:gd name="connsiteY7" fmla="*/ 76403 h 527181"/>
                  <a:gd name="connsiteX8" fmla="*/ 0 w 663621"/>
                  <a:gd name="connsiteY8" fmla="*/ 137526 h 527181"/>
                  <a:gd name="connsiteX9" fmla="*/ 40964 w 663621"/>
                  <a:gd name="connsiteY9" fmla="*/ 183367 h 527181"/>
                  <a:gd name="connsiteX10" fmla="*/ 40964 w 663621"/>
                  <a:gd name="connsiteY10" fmla="*/ 236849 h 527181"/>
                  <a:gd name="connsiteX11" fmla="*/ 40964 w 663621"/>
                  <a:gd name="connsiteY11" fmla="*/ 237614 h 527181"/>
                  <a:gd name="connsiteX12" fmla="*/ 0 w 663621"/>
                  <a:gd name="connsiteY12" fmla="*/ 282691 h 527181"/>
                  <a:gd name="connsiteX13" fmla="*/ 0 w 663621"/>
                  <a:gd name="connsiteY13" fmla="*/ 343814 h 527181"/>
                  <a:gd name="connsiteX14" fmla="*/ 221207 w 663621"/>
                  <a:gd name="connsiteY14" fmla="*/ 420217 h 527181"/>
                  <a:gd name="connsiteX15" fmla="*/ 221207 w 663621"/>
                  <a:gd name="connsiteY15" fmla="*/ 450778 h 527181"/>
                  <a:gd name="connsiteX16" fmla="*/ 442414 w 663621"/>
                  <a:gd name="connsiteY16" fmla="*/ 527181 h 527181"/>
                  <a:gd name="connsiteX17" fmla="*/ 663621 w 663621"/>
                  <a:gd name="connsiteY17" fmla="*/ 450778 h 527181"/>
                  <a:gd name="connsiteX18" fmla="*/ 663621 w 663621"/>
                  <a:gd name="connsiteY18" fmla="*/ 389656 h 527181"/>
                  <a:gd name="connsiteX19" fmla="*/ 622657 w 663621"/>
                  <a:gd name="connsiteY19" fmla="*/ 344578 h 527181"/>
                  <a:gd name="connsiteX20" fmla="*/ 647236 w 663621"/>
                  <a:gd name="connsiteY20" fmla="*/ 390420 h 527181"/>
                  <a:gd name="connsiteX21" fmla="*/ 442414 w 663621"/>
                  <a:gd name="connsiteY21" fmla="*/ 451542 h 527181"/>
                  <a:gd name="connsiteX22" fmla="*/ 247424 w 663621"/>
                  <a:gd name="connsiteY22" fmla="*/ 407992 h 527181"/>
                  <a:gd name="connsiteX23" fmla="*/ 247424 w 663621"/>
                  <a:gd name="connsiteY23" fmla="*/ 407992 h 527181"/>
                  <a:gd name="connsiteX24" fmla="*/ 400631 w 663621"/>
                  <a:gd name="connsiteY24" fmla="*/ 428621 h 527181"/>
                  <a:gd name="connsiteX25" fmla="*/ 620199 w 663621"/>
                  <a:gd name="connsiteY25" fmla="*/ 362151 h 527181"/>
                  <a:gd name="connsiteX26" fmla="*/ 647236 w 663621"/>
                  <a:gd name="connsiteY26" fmla="*/ 390420 h 527181"/>
                  <a:gd name="connsiteX27" fmla="*/ 507957 w 663621"/>
                  <a:gd name="connsiteY27" fmla="*/ 463003 h 527181"/>
                  <a:gd name="connsiteX28" fmla="*/ 507957 w 663621"/>
                  <a:gd name="connsiteY28" fmla="*/ 508844 h 527181"/>
                  <a:gd name="connsiteX29" fmla="*/ 475186 w 663621"/>
                  <a:gd name="connsiteY29" fmla="*/ 511136 h 527181"/>
                  <a:gd name="connsiteX30" fmla="*/ 475186 w 663621"/>
                  <a:gd name="connsiteY30" fmla="*/ 465295 h 527181"/>
                  <a:gd name="connsiteX31" fmla="*/ 507957 w 663621"/>
                  <a:gd name="connsiteY31" fmla="*/ 463003 h 527181"/>
                  <a:gd name="connsiteX32" fmla="*/ 524343 w 663621"/>
                  <a:gd name="connsiteY32" fmla="*/ 461474 h 527181"/>
                  <a:gd name="connsiteX33" fmla="*/ 557114 w 663621"/>
                  <a:gd name="connsiteY33" fmla="*/ 456126 h 527181"/>
                  <a:gd name="connsiteX34" fmla="*/ 557114 w 663621"/>
                  <a:gd name="connsiteY34" fmla="*/ 501204 h 527181"/>
                  <a:gd name="connsiteX35" fmla="*/ 524343 w 663621"/>
                  <a:gd name="connsiteY35" fmla="*/ 506552 h 527181"/>
                  <a:gd name="connsiteX36" fmla="*/ 524343 w 663621"/>
                  <a:gd name="connsiteY36" fmla="*/ 461474 h 527181"/>
                  <a:gd name="connsiteX37" fmla="*/ 573500 w 663621"/>
                  <a:gd name="connsiteY37" fmla="*/ 452306 h 527181"/>
                  <a:gd name="connsiteX38" fmla="*/ 606271 w 663621"/>
                  <a:gd name="connsiteY38" fmla="*/ 442374 h 527181"/>
                  <a:gd name="connsiteX39" fmla="*/ 606271 w 663621"/>
                  <a:gd name="connsiteY39" fmla="*/ 486688 h 527181"/>
                  <a:gd name="connsiteX40" fmla="*/ 573500 w 663621"/>
                  <a:gd name="connsiteY40" fmla="*/ 497384 h 527181"/>
                  <a:gd name="connsiteX41" fmla="*/ 573500 w 663621"/>
                  <a:gd name="connsiteY41" fmla="*/ 452306 h 527181"/>
                  <a:gd name="connsiteX42" fmla="*/ 311329 w 663621"/>
                  <a:gd name="connsiteY42" fmla="*/ 497384 h 527181"/>
                  <a:gd name="connsiteX43" fmla="*/ 278557 w 663621"/>
                  <a:gd name="connsiteY43" fmla="*/ 486688 h 527181"/>
                  <a:gd name="connsiteX44" fmla="*/ 278557 w 663621"/>
                  <a:gd name="connsiteY44" fmla="*/ 442374 h 527181"/>
                  <a:gd name="connsiteX45" fmla="*/ 311329 w 663621"/>
                  <a:gd name="connsiteY45" fmla="*/ 452306 h 527181"/>
                  <a:gd name="connsiteX46" fmla="*/ 311329 w 663621"/>
                  <a:gd name="connsiteY46" fmla="*/ 497384 h 527181"/>
                  <a:gd name="connsiteX47" fmla="*/ 327714 w 663621"/>
                  <a:gd name="connsiteY47" fmla="*/ 456126 h 527181"/>
                  <a:gd name="connsiteX48" fmla="*/ 360486 w 663621"/>
                  <a:gd name="connsiteY48" fmla="*/ 461474 h 527181"/>
                  <a:gd name="connsiteX49" fmla="*/ 360486 w 663621"/>
                  <a:gd name="connsiteY49" fmla="*/ 507316 h 527181"/>
                  <a:gd name="connsiteX50" fmla="*/ 327714 w 663621"/>
                  <a:gd name="connsiteY50" fmla="*/ 501968 h 527181"/>
                  <a:gd name="connsiteX51" fmla="*/ 327714 w 663621"/>
                  <a:gd name="connsiteY51" fmla="*/ 456126 h 527181"/>
                  <a:gd name="connsiteX52" fmla="*/ 376871 w 663621"/>
                  <a:gd name="connsiteY52" fmla="*/ 463003 h 527181"/>
                  <a:gd name="connsiteX53" fmla="*/ 409643 w 663621"/>
                  <a:gd name="connsiteY53" fmla="*/ 465295 h 527181"/>
                  <a:gd name="connsiteX54" fmla="*/ 409643 w 663621"/>
                  <a:gd name="connsiteY54" fmla="*/ 511136 h 527181"/>
                  <a:gd name="connsiteX55" fmla="*/ 376871 w 663621"/>
                  <a:gd name="connsiteY55" fmla="*/ 508844 h 527181"/>
                  <a:gd name="connsiteX56" fmla="*/ 376871 w 663621"/>
                  <a:gd name="connsiteY56" fmla="*/ 463003 h 527181"/>
                  <a:gd name="connsiteX57" fmla="*/ 180243 w 663621"/>
                  <a:gd name="connsiteY57" fmla="*/ 291096 h 527181"/>
                  <a:gd name="connsiteX58" fmla="*/ 180243 w 663621"/>
                  <a:gd name="connsiteY58" fmla="*/ 293388 h 527181"/>
                  <a:gd name="connsiteX59" fmla="*/ 147471 w 663621"/>
                  <a:gd name="connsiteY59" fmla="*/ 288040 h 527181"/>
                  <a:gd name="connsiteX60" fmla="*/ 147471 w 663621"/>
                  <a:gd name="connsiteY60" fmla="*/ 242962 h 527181"/>
                  <a:gd name="connsiteX61" fmla="*/ 180243 w 663621"/>
                  <a:gd name="connsiteY61" fmla="*/ 248310 h 527181"/>
                  <a:gd name="connsiteX62" fmla="*/ 180243 w 663621"/>
                  <a:gd name="connsiteY62" fmla="*/ 291096 h 527181"/>
                  <a:gd name="connsiteX63" fmla="*/ 196629 w 663621"/>
                  <a:gd name="connsiteY63" fmla="*/ 352218 h 527181"/>
                  <a:gd name="connsiteX64" fmla="*/ 196629 w 663621"/>
                  <a:gd name="connsiteY64" fmla="*/ 321657 h 527181"/>
                  <a:gd name="connsiteX65" fmla="*/ 221207 w 663621"/>
                  <a:gd name="connsiteY65" fmla="*/ 336938 h 527181"/>
                  <a:gd name="connsiteX66" fmla="*/ 221207 w 663621"/>
                  <a:gd name="connsiteY66" fmla="*/ 380487 h 527181"/>
                  <a:gd name="connsiteX67" fmla="*/ 196629 w 663621"/>
                  <a:gd name="connsiteY67" fmla="*/ 352218 h 527181"/>
                  <a:gd name="connsiteX68" fmla="*/ 196629 w 663621"/>
                  <a:gd name="connsiteY68" fmla="*/ 352218 h 527181"/>
                  <a:gd name="connsiteX69" fmla="*/ 606271 w 663621"/>
                  <a:gd name="connsiteY69" fmla="*/ 352218 h 527181"/>
                  <a:gd name="connsiteX70" fmla="*/ 581693 w 663621"/>
                  <a:gd name="connsiteY70" fmla="*/ 379723 h 527181"/>
                  <a:gd name="connsiteX71" fmla="*/ 581693 w 663621"/>
                  <a:gd name="connsiteY71" fmla="*/ 336173 h 527181"/>
                  <a:gd name="connsiteX72" fmla="*/ 606271 w 663621"/>
                  <a:gd name="connsiteY72" fmla="*/ 320893 h 527181"/>
                  <a:gd name="connsiteX73" fmla="*/ 606271 w 663621"/>
                  <a:gd name="connsiteY73" fmla="*/ 352218 h 527181"/>
                  <a:gd name="connsiteX74" fmla="*/ 565307 w 663621"/>
                  <a:gd name="connsiteY74" fmla="*/ 387364 h 527181"/>
                  <a:gd name="connsiteX75" fmla="*/ 532536 w 663621"/>
                  <a:gd name="connsiteY75" fmla="*/ 398060 h 527181"/>
                  <a:gd name="connsiteX76" fmla="*/ 532536 w 663621"/>
                  <a:gd name="connsiteY76" fmla="*/ 352982 h 527181"/>
                  <a:gd name="connsiteX77" fmla="*/ 565307 w 663621"/>
                  <a:gd name="connsiteY77" fmla="*/ 343050 h 527181"/>
                  <a:gd name="connsiteX78" fmla="*/ 565307 w 663621"/>
                  <a:gd name="connsiteY78" fmla="*/ 387364 h 527181"/>
                  <a:gd name="connsiteX79" fmla="*/ 516150 w 663621"/>
                  <a:gd name="connsiteY79" fmla="*/ 401880 h 527181"/>
                  <a:gd name="connsiteX80" fmla="*/ 483379 w 663621"/>
                  <a:gd name="connsiteY80" fmla="*/ 407228 h 527181"/>
                  <a:gd name="connsiteX81" fmla="*/ 483379 w 663621"/>
                  <a:gd name="connsiteY81" fmla="*/ 361386 h 527181"/>
                  <a:gd name="connsiteX82" fmla="*/ 516150 w 663621"/>
                  <a:gd name="connsiteY82" fmla="*/ 356038 h 527181"/>
                  <a:gd name="connsiteX83" fmla="*/ 516150 w 663621"/>
                  <a:gd name="connsiteY83" fmla="*/ 401880 h 527181"/>
                  <a:gd name="connsiteX84" fmla="*/ 466993 w 663621"/>
                  <a:gd name="connsiteY84" fmla="*/ 409520 h 527181"/>
                  <a:gd name="connsiteX85" fmla="*/ 434221 w 663621"/>
                  <a:gd name="connsiteY85" fmla="*/ 411812 h 527181"/>
                  <a:gd name="connsiteX86" fmla="*/ 434221 w 663621"/>
                  <a:gd name="connsiteY86" fmla="*/ 365971 h 527181"/>
                  <a:gd name="connsiteX87" fmla="*/ 466993 w 663621"/>
                  <a:gd name="connsiteY87" fmla="*/ 363679 h 527181"/>
                  <a:gd name="connsiteX88" fmla="*/ 466993 w 663621"/>
                  <a:gd name="connsiteY88" fmla="*/ 409520 h 527181"/>
                  <a:gd name="connsiteX89" fmla="*/ 417836 w 663621"/>
                  <a:gd name="connsiteY89" fmla="*/ 412577 h 527181"/>
                  <a:gd name="connsiteX90" fmla="*/ 401450 w 663621"/>
                  <a:gd name="connsiteY90" fmla="*/ 412577 h 527181"/>
                  <a:gd name="connsiteX91" fmla="*/ 385064 w 663621"/>
                  <a:gd name="connsiteY91" fmla="*/ 412577 h 527181"/>
                  <a:gd name="connsiteX92" fmla="*/ 385064 w 663621"/>
                  <a:gd name="connsiteY92" fmla="*/ 366735 h 527181"/>
                  <a:gd name="connsiteX93" fmla="*/ 401450 w 663621"/>
                  <a:gd name="connsiteY93" fmla="*/ 366735 h 527181"/>
                  <a:gd name="connsiteX94" fmla="*/ 417836 w 663621"/>
                  <a:gd name="connsiteY94" fmla="*/ 366735 h 527181"/>
                  <a:gd name="connsiteX95" fmla="*/ 417836 w 663621"/>
                  <a:gd name="connsiteY95" fmla="*/ 412577 h 527181"/>
                  <a:gd name="connsiteX96" fmla="*/ 368679 w 663621"/>
                  <a:gd name="connsiteY96" fmla="*/ 412577 h 527181"/>
                  <a:gd name="connsiteX97" fmla="*/ 335907 w 663621"/>
                  <a:gd name="connsiteY97" fmla="*/ 410284 h 527181"/>
                  <a:gd name="connsiteX98" fmla="*/ 335907 w 663621"/>
                  <a:gd name="connsiteY98" fmla="*/ 364443 h 527181"/>
                  <a:gd name="connsiteX99" fmla="*/ 368679 w 663621"/>
                  <a:gd name="connsiteY99" fmla="*/ 366735 h 527181"/>
                  <a:gd name="connsiteX100" fmla="*/ 368679 w 663621"/>
                  <a:gd name="connsiteY100" fmla="*/ 412577 h 527181"/>
                  <a:gd name="connsiteX101" fmla="*/ 319521 w 663621"/>
                  <a:gd name="connsiteY101" fmla="*/ 407992 h 527181"/>
                  <a:gd name="connsiteX102" fmla="*/ 286750 w 663621"/>
                  <a:gd name="connsiteY102" fmla="*/ 402644 h 527181"/>
                  <a:gd name="connsiteX103" fmla="*/ 286750 w 663621"/>
                  <a:gd name="connsiteY103" fmla="*/ 357566 h 527181"/>
                  <a:gd name="connsiteX104" fmla="*/ 319521 w 663621"/>
                  <a:gd name="connsiteY104" fmla="*/ 362915 h 527181"/>
                  <a:gd name="connsiteX105" fmla="*/ 319521 w 663621"/>
                  <a:gd name="connsiteY105" fmla="*/ 407992 h 527181"/>
                  <a:gd name="connsiteX106" fmla="*/ 270364 w 663621"/>
                  <a:gd name="connsiteY106" fmla="*/ 398060 h 527181"/>
                  <a:gd name="connsiteX107" fmla="*/ 237593 w 663621"/>
                  <a:gd name="connsiteY107" fmla="*/ 387364 h 527181"/>
                  <a:gd name="connsiteX108" fmla="*/ 237593 w 663621"/>
                  <a:gd name="connsiteY108" fmla="*/ 343050 h 527181"/>
                  <a:gd name="connsiteX109" fmla="*/ 270364 w 663621"/>
                  <a:gd name="connsiteY109" fmla="*/ 352982 h 527181"/>
                  <a:gd name="connsiteX110" fmla="*/ 270364 w 663621"/>
                  <a:gd name="connsiteY110" fmla="*/ 398060 h 527181"/>
                  <a:gd name="connsiteX111" fmla="*/ 606271 w 663621"/>
                  <a:gd name="connsiteY111" fmla="*/ 291096 h 527181"/>
                  <a:gd name="connsiteX112" fmla="*/ 401450 w 663621"/>
                  <a:gd name="connsiteY112" fmla="*/ 352218 h 527181"/>
                  <a:gd name="connsiteX113" fmla="*/ 196629 w 663621"/>
                  <a:gd name="connsiteY113" fmla="*/ 291096 h 527181"/>
                  <a:gd name="connsiteX114" fmla="*/ 401450 w 663621"/>
                  <a:gd name="connsiteY114" fmla="*/ 229973 h 527181"/>
                  <a:gd name="connsiteX115" fmla="*/ 606271 w 663621"/>
                  <a:gd name="connsiteY115" fmla="*/ 291096 h 527181"/>
                  <a:gd name="connsiteX116" fmla="*/ 196629 w 663621"/>
                  <a:gd name="connsiteY116" fmla="*/ 260534 h 527181"/>
                  <a:gd name="connsiteX117" fmla="*/ 196629 w 663621"/>
                  <a:gd name="connsiteY117" fmla="*/ 249074 h 527181"/>
                  <a:gd name="connsiteX118" fmla="*/ 211376 w 663621"/>
                  <a:gd name="connsiteY118" fmla="*/ 250602 h 527181"/>
                  <a:gd name="connsiteX119" fmla="*/ 196629 w 663621"/>
                  <a:gd name="connsiteY119" fmla="*/ 260534 h 527181"/>
                  <a:gd name="connsiteX120" fmla="*/ 453065 w 663621"/>
                  <a:gd name="connsiteY120" fmla="*/ 216221 h 527181"/>
                  <a:gd name="connsiteX121" fmla="*/ 467812 w 663621"/>
                  <a:gd name="connsiteY121" fmla="*/ 206288 h 527181"/>
                  <a:gd name="connsiteX122" fmla="*/ 467812 w 663621"/>
                  <a:gd name="connsiteY122" fmla="*/ 217749 h 527181"/>
                  <a:gd name="connsiteX123" fmla="*/ 453065 w 663621"/>
                  <a:gd name="connsiteY123" fmla="*/ 216221 h 527181"/>
                  <a:gd name="connsiteX124" fmla="*/ 440776 w 663621"/>
                  <a:gd name="connsiteY124" fmla="*/ 147458 h 527181"/>
                  <a:gd name="connsiteX125" fmla="*/ 466993 w 663621"/>
                  <a:gd name="connsiteY125" fmla="*/ 175727 h 527181"/>
                  <a:gd name="connsiteX126" fmla="*/ 418655 w 663621"/>
                  <a:gd name="connsiteY126" fmla="*/ 213929 h 527181"/>
                  <a:gd name="connsiteX127" fmla="*/ 401450 w 663621"/>
                  <a:gd name="connsiteY127" fmla="*/ 213929 h 527181"/>
                  <a:gd name="connsiteX128" fmla="*/ 241689 w 663621"/>
                  <a:gd name="connsiteY128" fmla="*/ 236849 h 527181"/>
                  <a:gd name="connsiteX129" fmla="*/ 68001 w 663621"/>
                  <a:gd name="connsiteY129" fmla="*/ 194064 h 527181"/>
                  <a:gd name="connsiteX130" fmla="*/ 68001 w 663621"/>
                  <a:gd name="connsiteY130" fmla="*/ 194064 h 527181"/>
                  <a:gd name="connsiteX131" fmla="*/ 221207 w 663621"/>
                  <a:gd name="connsiteY131" fmla="*/ 214693 h 527181"/>
                  <a:gd name="connsiteX132" fmla="*/ 440776 w 663621"/>
                  <a:gd name="connsiteY132" fmla="*/ 147458 h 527181"/>
                  <a:gd name="connsiteX133" fmla="*/ 131086 w 663621"/>
                  <a:gd name="connsiteY133" fmla="*/ 238378 h 527181"/>
                  <a:gd name="connsiteX134" fmla="*/ 131086 w 663621"/>
                  <a:gd name="connsiteY134" fmla="*/ 283455 h 527181"/>
                  <a:gd name="connsiteX135" fmla="*/ 98314 w 663621"/>
                  <a:gd name="connsiteY135" fmla="*/ 272759 h 527181"/>
                  <a:gd name="connsiteX136" fmla="*/ 98314 w 663621"/>
                  <a:gd name="connsiteY136" fmla="*/ 228445 h 527181"/>
                  <a:gd name="connsiteX137" fmla="*/ 131086 w 663621"/>
                  <a:gd name="connsiteY137" fmla="*/ 238378 h 527181"/>
                  <a:gd name="connsiteX138" fmla="*/ 81929 w 663621"/>
                  <a:gd name="connsiteY138" fmla="*/ 221569 h 527181"/>
                  <a:gd name="connsiteX139" fmla="*/ 81929 w 663621"/>
                  <a:gd name="connsiteY139" fmla="*/ 265119 h 527181"/>
                  <a:gd name="connsiteX140" fmla="*/ 57350 w 663621"/>
                  <a:gd name="connsiteY140" fmla="*/ 237614 h 527181"/>
                  <a:gd name="connsiteX141" fmla="*/ 57350 w 663621"/>
                  <a:gd name="connsiteY141" fmla="*/ 207052 h 527181"/>
                  <a:gd name="connsiteX142" fmla="*/ 81929 w 663621"/>
                  <a:gd name="connsiteY142" fmla="*/ 221569 h 527181"/>
                  <a:gd name="connsiteX143" fmla="*/ 57350 w 663621"/>
                  <a:gd name="connsiteY143" fmla="*/ 173435 h 527181"/>
                  <a:gd name="connsiteX144" fmla="*/ 57350 w 663621"/>
                  <a:gd name="connsiteY144" fmla="*/ 129121 h 527181"/>
                  <a:gd name="connsiteX145" fmla="*/ 90121 w 663621"/>
                  <a:gd name="connsiteY145" fmla="*/ 139054 h 527181"/>
                  <a:gd name="connsiteX146" fmla="*/ 90121 w 663621"/>
                  <a:gd name="connsiteY146" fmla="*/ 184131 h 527181"/>
                  <a:gd name="connsiteX147" fmla="*/ 57350 w 663621"/>
                  <a:gd name="connsiteY147" fmla="*/ 173435 h 527181"/>
                  <a:gd name="connsiteX148" fmla="*/ 106507 w 663621"/>
                  <a:gd name="connsiteY148" fmla="*/ 187952 h 527181"/>
                  <a:gd name="connsiteX149" fmla="*/ 106507 w 663621"/>
                  <a:gd name="connsiteY149" fmla="*/ 142874 h 527181"/>
                  <a:gd name="connsiteX150" fmla="*/ 139279 w 663621"/>
                  <a:gd name="connsiteY150" fmla="*/ 148222 h 527181"/>
                  <a:gd name="connsiteX151" fmla="*/ 139279 w 663621"/>
                  <a:gd name="connsiteY151" fmla="*/ 194064 h 527181"/>
                  <a:gd name="connsiteX152" fmla="*/ 106507 w 663621"/>
                  <a:gd name="connsiteY152" fmla="*/ 187952 h 527181"/>
                  <a:gd name="connsiteX153" fmla="*/ 155664 w 663621"/>
                  <a:gd name="connsiteY153" fmla="*/ 195592 h 527181"/>
                  <a:gd name="connsiteX154" fmla="*/ 155664 w 663621"/>
                  <a:gd name="connsiteY154" fmla="*/ 149750 h 527181"/>
                  <a:gd name="connsiteX155" fmla="*/ 188436 w 663621"/>
                  <a:gd name="connsiteY155" fmla="*/ 152042 h 527181"/>
                  <a:gd name="connsiteX156" fmla="*/ 188436 w 663621"/>
                  <a:gd name="connsiteY156" fmla="*/ 197884 h 527181"/>
                  <a:gd name="connsiteX157" fmla="*/ 155664 w 663621"/>
                  <a:gd name="connsiteY157" fmla="*/ 195592 h 527181"/>
                  <a:gd name="connsiteX158" fmla="*/ 204821 w 663621"/>
                  <a:gd name="connsiteY158" fmla="*/ 198648 h 527181"/>
                  <a:gd name="connsiteX159" fmla="*/ 204821 w 663621"/>
                  <a:gd name="connsiteY159" fmla="*/ 152806 h 527181"/>
                  <a:gd name="connsiteX160" fmla="*/ 221207 w 663621"/>
                  <a:gd name="connsiteY160" fmla="*/ 152806 h 527181"/>
                  <a:gd name="connsiteX161" fmla="*/ 237593 w 663621"/>
                  <a:gd name="connsiteY161" fmla="*/ 152806 h 527181"/>
                  <a:gd name="connsiteX162" fmla="*/ 237593 w 663621"/>
                  <a:gd name="connsiteY162" fmla="*/ 198648 h 527181"/>
                  <a:gd name="connsiteX163" fmla="*/ 221207 w 663621"/>
                  <a:gd name="connsiteY163" fmla="*/ 198648 h 527181"/>
                  <a:gd name="connsiteX164" fmla="*/ 204821 w 663621"/>
                  <a:gd name="connsiteY164" fmla="*/ 198648 h 527181"/>
                  <a:gd name="connsiteX165" fmla="*/ 253979 w 663621"/>
                  <a:gd name="connsiteY165" fmla="*/ 198648 h 527181"/>
                  <a:gd name="connsiteX166" fmla="*/ 253979 w 663621"/>
                  <a:gd name="connsiteY166" fmla="*/ 152806 h 527181"/>
                  <a:gd name="connsiteX167" fmla="*/ 286750 w 663621"/>
                  <a:gd name="connsiteY167" fmla="*/ 150514 h 527181"/>
                  <a:gd name="connsiteX168" fmla="*/ 286750 w 663621"/>
                  <a:gd name="connsiteY168" fmla="*/ 196356 h 527181"/>
                  <a:gd name="connsiteX169" fmla="*/ 253979 w 663621"/>
                  <a:gd name="connsiteY169" fmla="*/ 198648 h 527181"/>
                  <a:gd name="connsiteX170" fmla="*/ 303136 w 663621"/>
                  <a:gd name="connsiteY170" fmla="*/ 194064 h 527181"/>
                  <a:gd name="connsiteX171" fmla="*/ 303136 w 663621"/>
                  <a:gd name="connsiteY171" fmla="*/ 148222 h 527181"/>
                  <a:gd name="connsiteX172" fmla="*/ 335907 w 663621"/>
                  <a:gd name="connsiteY172" fmla="*/ 142874 h 527181"/>
                  <a:gd name="connsiteX173" fmla="*/ 335907 w 663621"/>
                  <a:gd name="connsiteY173" fmla="*/ 187952 h 527181"/>
                  <a:gd name="connsiteX174" fmla="*/ 303136 w 663621"/>
                  <a:gd name="connsiteY174" fmla="*/ 194064 h 527181"/>
                  <a:gd name="connsiteX175" fmla="*/ 352293 w 663621"/>
                  <a:gd name="connsiteY175" fmla="*/ 184131 h 527181"/>
                  <a:gd name="connsiteX176" fmla="*/ 352293 w 663621"/>
                  <a:gd name="connsiteY176" fmla="*/ 139054 h 527181"/>
                  <a:gd name="connsiteX177" fmla="*/ 385064 w 663621"/>
                  <a:gd name="connsiteY177" fmla="*/ 129121 h 527181"/>
                  <a:gd name="connsiteX178" fmla="*/ 385064 w 663621"/>
                  <a:gd name="connsiteY178" fmla="*/ 173435 h 527181"/>
                  <a:gd name="connsiteX179" fmla="*/ 352293 w 663621"/>
                  <a:gd name="connsiteY179" fmla="*/ 184131 h 527181"/>
                  <a:gd name="connsiteX180" fmla="*/ 401450 w 663621"/>
                  <a:gd name="connsiteY180" fmla="*/ 165795 h 527181"/>
                  <a:gd name="connsiteX181" fmla="*/ 401450 w 663621"/>
                  <a:gd name="connsiteY181" fmla="*/ 122245 h 527181"/>
                  <a:gd name="connsiteX182" fmla="*/ 426029 w 663621"/>
                  <a:gd name="connsiteY182" fmla="*/ 106964 h 527181"/>
                  <a:gd name="connsiteX183" fmla="*/ 426029 w 663621"/>
                  <a:gd name="connsiteY183" fmla="*/ 137526 h 527181"/>
                  <a:gd name="connsiteX184" fmla="*/ 401450 w 663621"/>
                  <a:gd name="connsiteY184" fmla="*/ 165795 h 527181"/>
                  <a:gd name="connsiteX185" fmla="*/ 40964 w 663621"/>
                  <a:gd name="connsiteY185" fmla="*/ 165795 h 527181"/>
                  <a:gd name="connsiteX186" fmla="*/ 16386 w 663621"/>
                  <a:gd name="connsiteY186" fmla="*/ 138290 h 527181"/>
                  <a:gd name="connsiteX187" fmla="*/ 16386 w 663621"/>
                  <a:gd name="connsiteY187" fmla="*/ 107728 h 527181"/>
                  <a:gd name="connsiteX188" fmla="*/ 40964 w 663621"/>
                  <a:gd name="connsiteY188" fmla="*/ 123009 h 527181"/>
                  <a:gd name="connsiteX189" fmla="*/ 40964 w 663621"/>
                  <a:gd name="connsiteY189" fmla="*/ 165795 h 527181"/>
                  <a:gd name="connsiteX190" fmla="*/ 16386 w 663621"/>
                  <a:gd name="connsiteY190" fmla="*/ 77167 h 527181"/>
                  <a:gd name="connsiteX191" fmla="*/ 221207 w 663621"/>
                  <a:gd name="connsiteY191" fmla="*/ 16045 h 527181"/>
                  <a:gd name="connsiteX192" fmla="*/ 426029 w 663621"/>
                  <a:gd name="connsiteY192" fmla="*/ 77167 h 527181"/>
                  <a:gd name="connsiteX193" fmla="*/ 221207 w 663621"/>
                  <a:gd name="connsiteY193" fmla="*/ 138290 h 527181"/>
                  <a:gd name="connsiteX194" fmla="*/ 16386 w 663621"/>
                  <a:gd name="connsiteY194" fmla="*/ 77167 h 527181"/>
                  <a:gd name="connsiteX195" fmla="*/ 45061 w 663621"/>
                  <a:gd name="connsiteY195" fmla="*/ 252894 h 527181"/>
                  <a:gd name="connsiteX196" fmla="*/ 180243 w 663621"/>
                  <a:gd name="connsiteY196" fmla="*/ 307904 h 527181"/>
                  <a:gd name="connsiteX197" fmla="*/ 180243 w 663621"/>
                  <a:gd name="connsiteY197" fmla="*/ 342286 h 527181"/>
                  <a:gd name="connsiteX198" fmla="*/ 16386 w 663621"/>
                  <a:gd name="connsiteY198" fmla="*/ 282691 h 527181"/>
                  <a:gd name="connsiteX199" fmla="*/ 45061 w 663621"/>
                  <a:gd name="connsiteY199" fmla="*/ 252894 h 527181"/>
                  <a:gd name="connsiteX200" fmla="*/ 40964 w 663621"/>
                  <a:gd name="connsiteY200" fmla="*/ 372083 h 527181"/>
                  <a:gd name="connsiteX201" fmla="*/ 16386 w 663621"/>
                  <a:gd name="connsiteY201" fmla="*/ 344578 h 527181"/>
                  <a:gd name="connsiteX202" fmla="*/ 16386 w 663621"/>
                  <a:gd name="connsiteY202" fmla="*/ 314017 h 527181"/>
                  <a:gd name="connsiteX203" fmla="*/ 40964 w 663621"/>
                  <a:gd name="connsiteY203" fmla="*/ 329297 h 527181"/>
                  <a:gd name="connsiteX204" fmla="*/ 40964 w 663621"/>
                  <a:gd name="connsiteY204" fmla="*/ 372083 h 527181"/>
                  <a:gd name="connsiteX205" fmla="*/ 90121 w 663621"/>
                  <a:gd name="connsiteY205" fmla="*/ 390420 h 527181"/>
                  <a:gd name="connsiteX206" fmla="*/ 57350 w 663621"/>
                  <a:gd name="connsiteY206" fmla="*/ 379723 h 527181"/>
                  <a:gd name="connsiteX207" fmla="*/ 57350 w 663621"/>
                  <a:gd name="connsiteY207" fmla="*/ 335409 h 527181"/>
                  <a:gd name="connsiteX208" fmla="*/ 90121 w 663621"/>
                  <a:gd name="connsiteY208" fmla="*/ 345342 h 527181"/>
                  <a:gd name="connsiteX209" fmla="*/ 90121 w 663621"/>
                  <a:gd name="connsiteY209" fmla="*/ 390420 h 527181"/>
                  <a:gd name="connsiteX210" fmla="*/ 139279 w 663621"/>
                  <a:gd name="connsiteY210" fmla="*/ 400352 h 527181"/>
                  <a:gd name="connsiteX211" fmla="*/ 106507 w 663621"/>
                  <a:gd name="connsiteY211" fmla="*/ 395004 h 527181"/>
                  <a:gd name="connsiteX212" fmla="*/ 106507 w 663621"/>
                  <a:gd name="connsiteY212" fmla="*/ 349926 h 527181"/>
                  <a:gd name="connsiteX213" fmla="*/ 139279 w 663621"/>
                  <a:gd name="connsiteY213" fmla="*/ 355274 h 527181"/>
                  <a:gd name="connsiteX214" fmla="*/ 139279 w 663621"/>
                  <a:gd name="connsiteY214" fmla="*/ 400352 h 527181"/>
                  <a:gd name="connsiteX215" fmla="*/ 155664 w 663621"/>
                  <a:gd name="connsiteY215" fmla="*/ 356038 h 527181"/>
                  <a:gd name="connsiteX216" fmla="*/ 181062 w 663621"/>
                  <a:gd name="connsiteY216" fmla="*/ 358330 h 527181"/>
                  <a:gd name="connsiteX217" fmla="*/ 188436 w 663621"/>
                  <a:gd name="connsiteY217" fmla="*/ 374375 h 527181"/>
                  <a:gd name="connsiteX218" fmla="*/ 188436 w 663621"/>
                  <a:gd name="connsiteY218" fmla="*/ 404936 h 527181"/>
                  <a:gd name="connsiteX219" fmla="*/ 155664 w 663621"/>
                  <a:gd name="connsiteY219" fmla="*/ 402644 h 527181"/>
                  <a:gd name="connsiteX220" fmla="*/ 155664 w 663621"/>
                  <a:gd name="connsiteY220" fmla="*/ 356038 h 527181"/>
                  <a:gd name="connsiteX221" fmla="*/ 204821 w 663621"/>
                  <a:gd name="connsiteY221" fmla="*/ 388128 h 527181"/>
                  <a:gd name="connsiteX222" fmla="*/ 221207 w 663621"/>
                  <a:gd name="connsiteY222" fmla="*/ 397296 h 527181"/>
                  <a:gd name="connsiteX223" fmla="*/ 221207 w 663621"/>
                  <a:gd name="connsiteY223" fmla="*/ 404936 h 527181"/>
                  <a:gd name="connsiteX224" fmla="*/ 204821 w 663621"/>
                  <a:gd name="connsiteY224" fmla="*/ 404936 h 527181"/>
                  <a:gd name="connsiteX225" fmla="*/ 204821 w 663621"/>
                  <a:gd name="connsiteY225" fmla="*/ 388128 h 527181"/>
                  <a:gd name="connsiteX226" fmla="*/ 237593 w 663621"/>
                  <a:gd name="connsiteY226" fmla="*/ 451542 h 527181"/>
                  <a:gd name="connsiteX227" fmla="*/ 237593 w 663621"/>
                  <a:gd name="connsiteY227" fmla="*/ 420981 h 527181"/>
                  <a:gd name="connsiteX228" fmla="*/ 262171 w 663621"/>
                  <a:gd name="connsiteY228" fmla="*/ 436261 h 527181"/>
                  <a:gd name="connsiteX229" fmla="*/ 262171 w 663621"/>
                  <a:gd name="connsiteY229" fmla="*/ 479811 h 527181"/>
                  <a:gd name="connsiteX230" fmla="*/ 237593 w 663621"/>
                  <a:gd name="connsiteY230" fmla="*/ 451542 h 527181"/>
                  <a:gd name="connsiteX231" fmla="*/ 237593 w 663621"/>
                  <a:gd name="connsiteY231" fmla="*/ 451542 h 527181"/>
                  <a:gd name="connsiteX232" fmla="*/ 426029 w 663621"/>
                  <a:gd name="connsiteY232" fmla="*/ 466059 h 527181"/>
                  <a:gd name="connsiteX233" fmla="*/ 442414 w 663621"/>
                  <a:gd name="connsiteY233" fmla="*/ 466059 h 527181"/>
                  <a:gd name="connsiteX234" fmla="*/ 458800 w 663621"/>
                  <a:gd name="connsiteY234" fmla="*/ 466059 h 527181"/>
                  <a:gd name="connsiteX235" fmla="*/ 458800 w 663621"/>
                  <a:gd name="connsiteY235" fmla="*/ 511900 h 527181"/>
                  <a:gd name="connsiteX236" fmla="*/ 442414 w 663621"/>
                  <a:gd name="connsiteY236" fmla="*/ 511900 h 527181"/>
                  <a:gd name="connsiteX237" fmla="*/ 426029 w 663621"/>
                  <a:gd name="connsiteY237" fmla="*/ 511900 h 527181"/>
                  <a:gd name="connsiteX238" fmla="*/ 426029 w 663621"/>
                  <a:gd name="connsiteY238" fmla="*/ 466059 h 527181"/>
                  <a:gd name="connsiteX239" fmla="*/ 622657 w 663621"/>
                  <a:gd name="connsiteY239" fmla="*/ 435497 h 527181"/>
                  <a:gd name="connsiteX240" fmla="*/ 647236 w 663621"/>
                  <a:gd name="connsiteY240" fmla="*/ 420217 h 527181"/>
                  <a:gd name="connsiteX241" fmla="*/ 647236 w 663621"/>
                  <a:gd name="connsiteY241" fmla="*/ 450778 h 527181"/>
                  <a:gd name="connsiteX242" fmla="*/ 622657 w 663621"/>
                  <a:gd name="connsiteY242" fmla="*/ 478283 h 527181"/>
                  <a:gd name="connsiteX243" fmla="*/ 622657 w 663621"/>
                  <a:gd name="connsiteY243" fmla="*/ 435497 h 52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663621" h="527181">
                    <a:moveTo>
                      <a:pt x="622657" y="344578"/>
                    </a:moveTo>
                    <a:lnTo>
                      <a:pt x="622657" y="290332"/>
                    </a:lnTo>
                    <a:cubicBezTo>
                      <a:pt x="622657" y="253658"/>
                      <a:pt x="559572" y="229209"/>
                      <a:pt x="483379" y="219277"/>
                    </a:cubicBezTo>
                    <a:lnTo>
                      <a:pt x="483379" y="175727"/>
                    </a:lnTo>
                    <a:cubicBezTo>
                      <a:pt x="483379" y="163503"/>
                      <a:pt x="476005" y="146694"/>
                      <a:pt x="442414" y="130649"/>
                    </a:cubicBezTo>
                    <a:lnTo>
                      <a:pt x="442414" y="76403"/>
                    </a:lnTo>
                    <a:cubicBezTo>
                      <a:pt x="442414" y="26741"/>
                      <a:pt x="328534" y="0"/>
                      <a:pt x="221207" y="0"/>
                    </a:cubicBezTo>
                    <a:cubicBezTo>
                      <a:pt x="113881" y="0"/>
                      <a:pt x="0" y="26741"/>
                      <a:pt x="0" y="76403"/>
                    </a:cubicBezTo>
                    <a:lnTo>
                      <a:pt x="0" y="137526"/>
                    </a:lnTo>
                    <a:cubicBezTo>
                      <a:pt x="0" y="155862"/>
                      <a:pt x="15566" y="171143"/>
                      <a:pt x="40964" y="183367"/>
                    </a:cubicBezTo>
                    <a:lnTo>
                      <a:pt x="40964" y="236849"/>
                    </a:lnTo>
                    <a:cubicBezTo>
                      <a:pt x="40964" y="236849"/>
                      <a:pt x="40964" y="236849"/>
                      <a:pt x="40964" y="237614"/>
                    </a:cubicBezTo>
                    <a:cubicBezTo>
                      <a:pt x="7374" y="253658"/>
                      <a:pt x="0" y="271231"/>
                      <a:pt x="0" y="282691"/>
                    </a:cubicBezTo>
                    <a:lnTo>
                      <a:pt x="0" y="343814"/>
                    </a:lnTo>
                    <a:cubicBezTo>
                      <a:pt x="0" y="393476"/>
                      <a:pt x="113881" y="420217"/>
                      <a:pt x="221207" y="420217"/>
                    </a:cubicBezTo>
                    <a:lnTo>
                      <a:pt x="221207" y="450778"/>
                    </a:lnTo>
                    <a:cubicBezTo>
                      <a:pt x="221207" y="500440"/>
                      <a:pt x="335088" y="527181"/>
                      <a:pt x="442414" y="527181"/>
                    </a:cubicBezTo>
                    <a:cubicBezTo>
                      <a:pt x="549741" y="527181"/>
                      <a:pt x="663621" y="500440"/>
                      <a:pt x="663621" y="450778"/>
                    </a:cubicBezTo>
                    <a:lnTo>
                      <a:pt x="663621" y="389656"/>
                    </a:lnTo>
                    <a:cubicBezTo>
                      <a:pt x="663621" y="378195"/>
                      <a:pt x="656248" y="360622"/>
                      <a:pt x="622657" y="344578"/>
                    </a:cubicBezTo>
                    <a:close/>
                    <a:moveTo>
                      <a:pt x="647236" y="390420"/>
                    </a:moveTo>
                    <a:cubicBezTo>
                      <a:pt x="647236" y="419453"/>
                      <a:pt x="562849" y="451542"/>
                      <a:pt x="442414" y="451542"/>
                    </a:cubicBezTo>
                    <a:cubicBezTo>
                      <a:pt x="346558" y="451542"/>
                      <a:pt x="273641" y="430913"/>
                      <a:pt x="247424" y="407992"/>
                    </a:cubicBezTo>
                    <a:cubicBezTo>
                      <a:pt x="247424" y="407992"/>
                      <a:pt x="247424" y="407992"/>
                      <a:pt x="247424" y="407992"/>
                    </a:cubicBezTo>
                    <a:cubicBezTo>
                      <a:pt x="297401" y="422509"/>
                      <a:pt x="349016" y="429385"/>
                      <a:pt x="400631" y="428621"/>
                    </a:cubicBezTo>
                    <a:cubicBezTo>
                      <a:pt x="500583" y="428621"/>
                      <a:pt x="607091" y="404936"/>
                      <a:pt x="620199" y="362151"/>
                    </a:cubicBezTo>
                    <a:cubicBezTo>
                      <a:pt x="638224" y="370555"/>
                      <a:pt x="647236" y="380487"/>
                      <a:pt x="647236" y="390420"/>
                    </a:cubicBezTo>
                    <a:close/>
                    <a:moveTo>
                      <a:pt x="507957" y="463003"/>
                    </a:moveTo>
                    <a:lnTo>
                      <a:pt x="507957" y="508844"/>
                    </a:lnTo>
                    <a:cubicBezTo>
                      <a:pt x="497306" y="509608"/>
                      <a:pt x="486656" y="511136"/>
                      <a:pt x="475186" y="511136"/>
                    </a:cubicBezTo>
                    <a:lnTo>
                      <a:pt x="475186" y="465295"/>
                    </a:lnTo>
                    <a:cubicBezTo>
                      <a:pt x="486656" y="465295"/>
                      <a:pt x="497306" y="464531"/>
                      <a:pt x="507957" y="463003"/>
                    </a:cubicBezTo>
                    <a:close/>
                    <a:moveTo>
                      <a:pt x="524343" y="461474"/>
                    </a:moveTo>
                    <a:cubicBezTo>
                      <a:pt x="535813" y="459946"/>
                      <a:pt x="546463" y="458418"/>
                      <a:pt x="557114" y="456126"/>
                    </a:cubicBezTo>
                    <a:lnTo>
                      <a:pt x="557114" y="501204"/>
                    </a:lnTo>
                    <a:cubicBezTo>
                      <a:pt x="547283" y="503496"/>
                      <a:pt x="535813" y="505024"/>
                      <a:pt x="524343" y="506552"/>
                    </a:cubicBezTo>
                    <a:lnTo>
                      <a:pt x="524343" y="461474"/>
                    </a:lnTo>
                    <a:close/>
                    <a:moveTo>
                      <a:pt x="573500" y="452306"/>
                    </a:moveTo>
                    <a:cubicBezTo>
                      <a:pt x="584970" y="450014"/>
                      <a:pt x="595621" y="446194"/>
                      <a:pt x="606271" y="442374"/>
                    </a:cubicBezTo>
                    <a:lnTo>
                      <a:pt x="606271" y="486688"/>
                    </a:lnTo>
                    <a:cubicBezTo>
                      <a:pt x="595621" y="491272"/>
                      <a:pt x="584970" y="494328"/>
                      <a:pt x="573500" y="497384"/>
                    </a:cubicBezTo>
                    <a:lnTo>
                      <a:pt x="573500" y="452306"/>
                    </a:lnTo>
                    <a:close/>
                    <a:moveTo>
                      <a:pt x="311329" y="497384"/>
                    </a:moveTo>
                    <a:cubicBezTo>
                      <a:pt x="299859" y="494328"/>
                      <a:pt x="289208" y="491272"/>
                      <a:pt x="278557" y="486688"/>
                    </a:cubicBezTo>
                    <a:lnTo>
                      <a:pt x="278557" y="442374"/>
                    </a:lnTo>
                    <a:cubicBezTo>
                      <a:pt x="289208" y="446194"/>
                      <a:pt x="299859" y="449250"/>
                      <a:pt x="311329" y="452306"/>
                    </a:cubicBezTo>
                    <a:lnTo>
                      <a:pt x="311329" y="497384"/>
                    </a:lnTo>
                    <a:close/>
                    <a:moveTo>
                      <a:pt x="327714" y="456126"/>
                    </a:moveTo>
                    <a:cubicBezTo>
                      <a:pt x="338365" y="458418"/>
                      <a:pt x="349016" y="459946"/>
                      <a:pt x="360486" y="461474"/>
                    </a:cubicBezTo>
                    <a:lnTo>
                      <a:pt x="360486" y="507316"/>
                    </a:lnTo>
                    <a:cubicBezTo>
                      <a:pt x="349016" y="505788"/>
                      <a:pt x="337546" y="503496"/>
                      <a:pt x="327714" y="501968"/>
                    </a:cubicBezTo>
                    <a:lnTo>
                      <a:pt x="327714" y="456126"/>
                    </a:lnTo>
                    <a:close/>
                    <a:moveTo>
                      <a:pt x="376871" y="463003"/>
                    </a:moveTo>
                    <a:cubicBezTo>
                      <a:pt x="387522" y="463767"/>
                      <a:pt x="398992" y="465295"/>
                      <a:pt x="409643" y="465295"/>
                    </a:cubicBezTo>
                    <a:lnTo>
                      <a:pt x="409643" y="511136"/>
                    </a:lnTo>
                    <a:cubicBezTo>
                      <a:pt x="398173" y="510372"/>
                      <a:pt x="387522" y="509608"/>
                      <a:pt x="376871" y="508844"/>
                    </a:cubicBezTo>
                    <a:lnTo>
                      <a:pt x="376871" y="463003"/>
                    </a:lnTo>
                    <a:close/>
                    <a:moveTo>
                      <a:pt x="180243" y="291096"/>
                    </a:moveTo>
                    <a:lnTo>
                      <a:pt x="180243" y="293388"/>
                    </a:lnTo>
                    <a:cubicBezTo>
                      <a:pt x="168773" y="291860"/>
                      <a:pt x="157303" y="289568"/>
                      <a:pt x="147471" y="288040"/>
                    </a:cubicBezTo>
                    <a:lnTo>
                      <a:pt x="147471" y="242962"/>
                    </a:lnTo>
                    <a:cubicBezTo>
                      <a:pt x="158122" y="245254"/>
                      <a:pt x="168773" y="246782"/>
                      <a:pt x="180243" y="248310"/>
                    </a:cubicBezTo>
                    <a:lnTo>
                      <a:pt x="180243" y="291096"/>
                    </a:lnTo>
                    <a:close/>
                    <a:moveTo>
                      <a:pt x="196629" y="352218"/>
                    </a:moveTo>
                    <a:lnTo>
                      <a:pt x="196629" y="321657"/>
                    </a:lnTo>
                    <a:cubicBezTo>
                      <a:pt x="204002" y="327769"/>
                      <a:pt x="212195" y="333117"/>
                      <a:pt x="221207" y="336938"/>
                    </a:cubicBezTo>
                    <a:lnTo>
                      <a:pt x="221207" y="380487"/>
                    </a:lnTo>
                    <a:cubicBezTo>
                      <a:pt x="205641" y="370555"/>
                      <a:pt x="196629" y="361386"/>
                      <a:pt x="196629" y="352218"/>
                    </a:cubicBezTo>
                    <a:lnTo>
                      <a:pt x="196629" y="352218"/>
                    </a:lnTo>
                    <a:close/>
                    <a:moveTo>
                      <a:pt x="606271" y="352218"/>
                    </a:moveTo>
                    <a:cubicBezTo>
                      <a:pt x="606271" y="361386"/>
                      <a:pt x="597259" y="371319"/>
                      <a:pt x="581693" y="379723"/>
                    </a:cubicBezTo>
                    <a:lnTo>
                      <a:pt x="581693" y="336173"/>
                    </a:lnTo>
                    <a:cubicBezTo>
                      <a:pt x="590705" y="332353"/>
                      <a:pt x="598898" y="327005"/>
                      <a:pt x="606271" y="320893"/>
                    </a:cubicBezTo>
                    <a:lnTo>
                      <a:pt x="606271" y="352218"/>
                    </a:lnTo>
                    <a:close/>
                    <a:moveTo>
                      <a:pt x="565307" y="387364"/>
                    </a:moveTo>
                    <a:cubicBezTo>
                      <a:pt x="554656" y="391948"/>
                      <a:pt x="544006" y="395004"/>
                      <a:pt x="532536" y="398060"/>
                    </a:cubicBezTo>
                    <a:lnTo>
                      <a:pt x="532536" y="352982"/>
                    </a:lnTo>
                    <a:cubicBezTo>
                      <a:pt x="544006" y="350690"/>
                      <a:pt x="554656" y="346870"/>
                      <a:pt x="565307" y="343050"/>
                    </a:cubicBezTo>
                    <a:lnTo>
                      <a:pt x="565307" y="387364"/>
                    </a:lnTo>
                    <a:close/>
                    <a:moveTo>
                      <a:pt x="516150" y="401880"/>
                    </a:moveTo>
                    <a:cubicBezTo>
                      <a:pt x="506318" y="404172"/>
                      <a:pt x="494849" y="405700"/>
                      <a:pt x="483379" y="407228"/>
                    </a:cubicBezTo>
                    <a:lnTo>
                      <a:pt x="483379" y="361386"/>
                    </a:lnTo>
                    <a:cubicBezTo>
                      <a:pt x="494849" y="359858"/>
                      <a:pt x="505499" y="358330"/>
                      <a:pt x="516150" y="356038"/>
                    </a:cubicBezTo>
                    <a:lnTo>
                      <a:pt x="516150" y="401880"/>
                    </a:lnTo>
                    <a:close/>
                    <a:moveTo>
                      <a:pt x="466993" y="409520"/>
                    </a:moveTo>
                    <a:cubicBezTo>
                      <a:pt x="456342" y="410284"/>
                      <a:pt x="445691" y="411812"/>
                      <a:pt x="434221" y="411812"/>
                    </a:cubicBezTo>
                    <a:lnTo>
                      <a:pt x="434221" y="365971"/>
                    </a:lnTo>
                    <a:cubicBezTo>
                      <a:pt x="444872" y="365207"/>
                      <a:pt x="456342" y="364443"/>
                      <a:pt x="466993" y="363679"/>
                    </a:cubicBezTo>
                    <a:lnTo>
                      <a:pt x="466993" y="409520"/>
                    </a:lnTo>
                    <a:close/>
                    <a:moveTo>
                      <a:pt x="417836" y="412577"/>
                    </a:moveTo>
                    <a:cubicBezTo>
                      <a:pt x="412101" y="412577"/>
                      <a:pt x="407185" y="412577"/>
                      <a:pt x="401450" y="412577"/>
                    </a:cubicBezTo>
                    <a:cubicBezTo>
                      <a:pt x="395715" y="412577"/>
                      <a:pt x="390799" y="412577"/>
                      <a:pt x="385064" y="412577"/>
                    </a:cubicBezTo>
                    <a:lnTo>
                      <a:pt x="385064" y="366735"/>
                    </a:lnTo>
                    <a:cubicBezTo>
                      <a:pt x="390799" y="366735"/>
                      <a:pt x="395715" y="366735"/>
                      <a:pt x="401450" y="366735"/>
                    </a:cubicBezTo>
                    <a:cubicBezTo>
                      <a:pt x="407185" y="366735"/>
                      <a:pt x="412101" y="366735"/>
                      <a:pt x="417836" y="366735"/>
                    </a:cubicBezTo>
                    <a:lnTo>
                      <a:pt x="417836" y="412577"/>
                    </a:lnTo>
                    <a:close/>
                    <a:moveTo>
                      <a:pt x="368679" y="412577"/>
                    </a:moveTo>
                    <a:cubicBezTo>
                      <a:pt x="357209" y="411812"/>
                      <a:pt x="346558" y="411048"/>
                      <a:pt x="335907" y="410284"/>
                    </a:cubicBezTo>
                    <a:lnTo>
                      <a:pt x="335907" y="364443"/>
                    </a:lnTo>
                    <a:cubicBezTo>
                      <a:pt x="346558" y="365207"/>
                      <a:pt x="358028" y="366735"/>
                      <a:pt x="368679" y="366735"/>
                    </a:cubicBezTo>
                    <a:lnTo>
                      <a:pt x="368679" y="412577"/>
                    </a:lnTo>
                    <a:close/>
                    <a:moveTo>
                      <a:pt x="319521" y="407992"/>
                    </a:moveTo>
                    <a:cubicBezTo>
                      <a:pt x="308051" y="406464"/>
                      <a:pt x="296581" y="404172"/>
                      <a:pt x="286750" y="402644"/>
                    </a:cubicBezTo>
                    <a:lnTo>
                      <a:pt x="286750" y="357566"/>
                    </a:lnTo>
                    <a:cubicBezTo>
                      <a:pt x="297401" y="359858"/>
                      <a:pt x="308051" y="361386"/>
                      <a:pt x="319521" y="362915"/>
                    </a:cubicBezTo>
                    <a:lnTo>
                      <a:pt x="319521" y="407992"/>
                    </a:lnTo>
                    <a:close/>
                    <a:moveTo>
                      <a:pt x="270364" y="398060"/>
                    </a:moveTo>
                    <a:cubicBezTo>
                      <a:pt x="258894" y="395004"/>
                      <a:pt x="248244" y="391948"/>
                      <a:pt x="237593" y="387364"/>
                    </a:cubicBezTo>
                    <a:lnTo>
                      <a:pt x="237593" y="343050"/>
                    </a:lnTo>
                    <a:cubicBezTo>
                      <a:pt x="248244" y="346870"/>
                      <a:pt x="258894" y="349926"/>
                      <a:pt x="270364" y="352982"/>
                    </a:cubicBezTo>
                    <a:lnTo>
                      <a:pt x="270364" y="398060"/>
                    </a:lnTo>
                    <a:close/>
                    <a:moveTo>
                      <a:pt x="606271" y="291096"/>
                    </a:moveTo>
                    <a:cubicBezTo>
                      <a:pt x="606271" y="320129"/>
                      <a:pt x="521885" y="352218"/>
                      <a:pt x="401450" y="352218"/>
                    </a:cubicBezTo>
                    <a:cubicBezTo>
                      <a:pt x="281015" y="352218"/>
                      <a:pt x="196629" y="320129"/>
                      <a:pt x="196629" y="291096"/>
                    </a:cubicBezTo>
                    <a:cubicBezTo>
                      <a:pt x="196629" y="262063"/>
                      <a:pt x="281015" y="229973"/>
                      <a:pt x="401450" y="229973"/>
                    </a:cubicBezTo>
                    <a:cubicBezTo>
                      <a:pt x="521885" y="229973"/>
                      <a:pt x="606271" y="262063"/>
                      <a:pt x="606271" y="291096"/>
                    </a:cubicBezTo>
                    <a:close/>
                    <a:moveTo>
                      <a:pt x="196629" y="260534"/>
                    </a:moveTo>
                    <a:lnTo>
                      <a:pt x="196629" y="249074"/>
                    </a:lnTo>
                    <a:cubicBezTo>
                      <a:pt x="201544" y="249838"/>
                      <a:pt x="206460" y="249838"/>
                      <a:pt x="211376" y="250602"/>
                    </a:cubicBezTo>
                    <a:cubicBezTo>
                      <a:pt x="206460" y="253658"/>
                      <a:pt x="201544" y="256714"/>
                      <a:pt x="196629" y="260534"/>
                    </a:cubicBezTo>
                    <a:close/>
                    <a:moveTo>
                      <a:pt x="453065" y="216221"/>
                    </a:moveTo>
                    <a:cubicBezTo>
                      <a:pt x="457981" y="213165"/>
                      <a:pt x="462896" y="210108"/>
                      <a:pt x="467812" y="206288"/>
                    </a:cubicBezTo>
                    <a:lnTo>
                      <a:pt x="467812" y="217749"/>
                    </a:lnTo>
                    <a:cubicBezTo>
                      <a:pt x="462077" y="216985"/>
                      <a:pt x="457981" y="216985"/>
                      <a:pt x="453065" y="216221"/>
                    </a:cubicBezTo>
                    <a:close/>
                    <a:moveTo>
                      <a:pt x="440776" y="147458"/>
                    </a:moveTo>
                    <a:cubicBezTo>
                      <a:pt x="457981" y="156626"/>
                      <a:pt x="466993" y="166559"/>
                      <a:pt x="466993" y="175727"/>
                    </a:cubicBezTo>
                    <a:cubicBezTo>
                      <a:pt x="466993" y="188716"/>
                      <a:pt x="448968" y="203232"/>
                      <a:pt x="418655" y="213929"/>
                    </a:cubicBezTo>
                    <a:cubicBezTo>
                      <a:pt x="412920" y="213929"/>
                      <a:pt x="407185" y="213929"/>
                      <a:pt x="401450" y="213929"/>
                    </a:cubicBezTo>
                    <a:cubicBezTo>
                      <a:pt x="344100" y="213929"/>
                      <a:pt x="284292" y="221569"/>
                      <a:pt x="241689" y="236849"/>
                    </a:cubicBezTo>
                    <a:cubicBezTo>
                      <a:pt x="155664" y="234557"/>
                      <a:pt x="91760" y="215457"/>
                      <a:pt x="68001" y="194064"/>
                    </a:cubicBezTo>
                    <a:cubicBezTo>
                      <a:pt x="68001" y="194064"/>
                      <a:pt x="68001" y="194064"/>
                      <a:pt x="68001" y="194064"/>
                    </a:cubicBezTo>
                    <a:cubicBezTo>
                      <a:pt x="117977" y="208580"/>
                      <a:pt x="169592" y="215457"/>
                      <a:pt x="221207" y="214693"/>
                    </a:cubicBezTo>
                    <a:cubicBezTo>
                      <a:pt x="321160" y="214693"/>
                      <a:pt x="427667" y="191008"/>
                      <a:pt x="440776" y="147458"/>
                    </a:cubicBezTo>
                    <a:close/>
                    <a:moveTo>
                      <a:pt x="131086" y="238378"/>
                    </a:moveTo>
                    <a:lnTo>
                      <a:pt x="131086" y="283455"/>
                    </a:lnTo>
                    <a:cubicBezTo>
                      <a:pt x="119616" y="280399"/>
                      <a:pt x="108965" y="277343"/>
                      <a:pt x="98314" y="272759"/>
                    </a:cubicBezTo>
                    <a:lnTo>
                      <a:pt x="98314" y="228445"/>
                    </a:lnTo>
                    <a:cubicBezTo>
                      <a:pt x="108965" y="232265"/>
                      <a:pt x="120435" y="236085"/>
                      <a:pt x="131086" y="238378"/>
                    </a:cubicBezTo>
                    <a:close/>
                    <a:moveTo>
                      <a:pt x="81929" y="221569"/>
                    </a:moveTo>
                    <a:lnTo>
                      <a:pt x="81929" y="265119"/>
                    </a:lnTo>
                    <a:cubicBezTo>
                      <a:pt x="66362" y="255950"/>
                      <a:pt x="57350" y="246782"/>
                      <a:pt x="57350" y="237614"/>
                    </a:cubicBezTo>
                    <a:lnTo>
                      <a:pt x="57350" y="207052"/>
                    </a:lnTo>
                    <a:cubicBezTo>
                      <a:pt x="64724" y="212401"/>
                      <a:pt x="72916" y="217749"/>
                      <a:pt x="81929" y="221569"/>
                    </a:cubicBezTo>
                    <a:close/>
                    <a:moveTo>
                      <a:pt x="57350" y="173435"/>
                    </a:moveTo>
                    <a:lnTo>
                      <a:pt x="57350" y="129121"/>
                    </a:lnTo>
                    <a:cubicBezTo>
                      <a:pt x="68001" y="132941"/>
                      <a:pt x="78651" y="135997"/>
                      <a:pt x="90121" y="139054"/>
                    </a:cubicBezTo>
                    <a:lnTo>
                      <a:pt x="90121" y="184131"/>
                    </a:lnTo>
                    <a:cubicBezTo>
                      <a:pt x="79471" y="181075"/>
                      <a:pt x="68001" y="178019"/>
                      <a:pt x="57350" y="173435"/>
                    </a:cubicBezTo>
                    <a:close/>
                    <a:moveTo>
                      <a:pt x="106507" y="187952"/>
                    </a:moveTo>
                    <a:lnTo>
                      <a:pt x="106507" y="142874"/>
                    </a:lnTo>
                    <a:cubicBezTo>
                      <a:pt x="117158" y="145166"/>
                      <a:pt x="127809" y="146694"/>
                      <a:pt x="139279" y="148222"/>
                    </a:cubicBezTo>
                    <a:lnTo>
                      <a:pt x="139279" y="194064"/>
                    </a:lnTo>
                    <a:cubicBezTo>
                      <a:pt x="127809" y="192536"/>
                      <a:pt x="117158" y="190244"/>
                      <a:pt x="106507" y="187952"/>
                    </a:cubicBezTo>
                    <a:close/>
                    <a:moveTo>
                      <a:pt x="155664" y="195592"/>
                    </a:moveTo>
                    <a:lnTo>
                      <a:pt x="155664" y="149750"/>
                    </a:lnTo>
                    <a:cubicBezTo>
                      <a:pt x="166315" y="150514"/>
                      <a:pt x="177785" y="152042"/>
                      <a:pt x="188436" y="152042"/>
                    </a:cubicBezTo>
                    <a:lnTo>
                      <a:pt x="188436" y="197884"/>
                    </a:lnTo>
                    <a:cubicBezTo>
                      <a:pt x="176966" y="197884"/>
                      <a:pt x="166315" y="197120"/>
                      <a:pt x="155664" y="195592"/>
                    </a:cubicBezTo>
                    <a:close/>
                    <a:moveTo>
                      <a:pt x="204821" y="198648"/>
                    </a:moveTo>
                    <a:lnTo>
                      <a:pt x="204821" y="152806"/>
                    </a:lnTo>
                    <a:cubicBezTo>
                      <a:pt x="210556" y="152806"/>
                      <a:pt x="215472" y="152806"/>
                      <a:pt x="221207" y="152806"/>
                    </a:cubicBezTo>
                    <a:cubicBezTo>
                      <a:pt x="226942" y="152806"/>
                      <a:pt x="231858" y="152806"/>
                      <a:pt x="237593" y="152806"/>
                    </a:cubicBezTo>
                    <a:lnTo>
                      <a:pt x="237593" y="198648"/>
                    </a:lnTo>
                    <a:cubicBezTo>
                      <a:pt x="231858" y="198648"/>
                      <a:pt x="226942" y="198648"/>
                      <a:pt x="221207" y="198648"/>
                    </a:cubicBezTo>
                    <a:cubicBezTo>
                      <a:pt x="215472" y="198648"/>
                      <a:pt x="210556" y="199412"/>
                      <a:pt x="204821" y="198648"/>
                    </a:cubicBezTo>
                    <a:close/>
                    <a:moveTo>
                      <a:pt x="253979" y="198648"/>
                    </a:moveTo>
                    <a:lnTo>
                      <a:pt x="253979" y="152806"/>
                    </a:lnTo>
                    <a:cubicBezTo>
                      <a:pt x="264629" y="152042"/>
                      <a:pt x="276099" y="151278"/>
                      <a:pt x="286750" y="150514"/>
                    </a:cubicBezTo>
                    <a:lnTo>
                      <a:pt x="286750" y="196356"/>
                    </a:lnTo>
                    <a:cubicBezTo>
                      <a:pt x="276099" y="197120"/>
                      <a:pt x="265449" y="197884"/>
                      <a:pt x="253979" y="198648"/>
                    </a:cubicBezTo>
                    <a:close/>
                    <a:moveTo>
                      <a:pt x="303136" y="194064"/>
                    </a:moveTo>
                    <a:lnTo>
                      <a:pt x="303136" y="148222"/>
                    </a:lnTo>
                    <a:cubicBezTo>
                      <a:pt x="314606" y="146694"/>
                      <a:pt x="325256" y="145166"/>
                      <a:pt x="335907" y="142874"/>
                    </a:cubicBezTo>
                    <a:lnTo>
                      <a:pt x="335907" y="187952"/>
                    </a:lnTo>
                    <a:cubicBezTo>
                      <a:pt x="326076" y="190244"/>
                      <a:pt x="314606" y="192536"/>
                      <a:pt x="303136" y="194064"/>
                    </a:cubicBezTo>
                    <a:close/>
                    <a:moveTo>
                      <a:pt x="352293" y="184131"/>
                    </a:moveTo>
                    <a:lnTo>
                      <a:pt x="352293" y="139054"/>
                    </a:lnTo>
                    <a:cubicBezTo>
                      <a:pt x="363763" y="136761"/>
                      <a:pt x="374414" y="132941"/>
                      <a:pt x="385064" y="129121"/>
                    </a:cubicBezTo>
                    <a:lnTo>
                      <a:pt x="385064" y="173435"/>
                    </a:lnTo>
                    <a:cubicBezTo>
                      <a:pt x="374414" y="178019"/>
                      <a:pt x="363763" y="181075"/>
                      <a:pt x="352293" y="184131"/>
                    </a:cubicBezTo>
                    <a:close/>
                    <a:moveTo>
                      <a:pt x="401450" y="165795"/>
                    </a:moveTo>
                    <a:lnTo>
                      <a:pt x="401450" y="122245"/>
                    </a:lnTo>
                    <a:cubicBezTo>
                      <a:pt x="410462" y="118425"/>
                      <a:pt x="418655" y="113077"/>
                      <a:pt x="426029" y="106964"/>
                    </a:cubicBezTo>
                    <a:lnTo>
                      <a:pt x="426029" y="137526"/>
                    </a:lnTo>
                    <a:cubicBezTo>
                      <a:pt x="426029" y="147458"/>
                      <a:pt x="417836" y="156626"/>
                      <a:pt x="401450" y="165795"/>
                    </a:cubicBezTo>
                    <a:close/>
                    <a:moveTo>
                      <a:pt x="40964" y="165795"/>
                    </a:moveTo>
                    <a:cubicBezTo>
                      <a:pt x="25398" y="156626"/>
                      <a:pt x="16386" y="147458"/>
                      <a:pt x="16386" y="138290"/>
                    </a:cubicBezTo>
                    <a:lnTo>
                      <a:pt x="16386" y="107728"/>
                    </a:lnTo>
                    <a:cubicBezTo>
                      <a:pt x="23759" y="113841"/>
                      <a:pt x="31952" y="119189"/>
                      <a:pt x="40964" y="123009"/>
                    </a:cubicBezTo>
                    <a:lnTo>
                      <a:pt x="40964" y="165795"/>
                    </a:lnTo>
                    <a:close/>
                    <a:moveTo>
                      <a:pt x="16386" y="77167"/>
                    </a:moveTo>
                    <a:cubicBezTo>
                      <a:pt x="16386" y="48134"/>
                      <a:pt x="100772" y="16045"/>
                      <a:pt x="221207" y="16045"/>
                    </a:cubicBezTo>
                    <a:cubicBezTo>
                      <a:pt x="341642" y="16045"/>
                      <a:pt x="426029" y="48134"/>
                      <a:pt x="426029" y="77167"/>
                    </a:cubicBezTo>
                    <a:cubicBezTo>
                      <a:pt x="426029" y="106200"/>
                      <a:pt x="341642" y="138290"/>
                      <a:pt x="221207" y="138290"/>
                    </a:cubicBezTo>
                    <a:cubicBezTo>
                      <a:pt x="100772" y="138290"/>
                      <a:pt x="16386" y="105436"/>
                      <a:pt x="16386" y="77167"/>
                    </a:cubicBezTo>
                    <a:close/>
                    <a:moveTo>
                      <a:pt x="45061" y="252894"/>
                    </a:moveTo>
                    <a:cubicBezTo>
                      <a:pt x="59808" y="281163"/>
                      <a:pt x="115519" y="299500"/>
                      <a:pt x="180243" y="307904"/>
                    </a:cubicBezTo>
                    <a:lnTo>
                      <a:pt x="180243" y="342286"/>
                    </a:lnTo>
                    <a:cubicBezTo>
                      <a:pt x="81929" y="336173"/>
                      <a:pt x="16386" y="307904"/>
                      <a:pt x="16386" y="282691"/>
                    </a:cubicBezTo>
                    <a:cubicBezTo>
                      <a:pt x="16386" y="272759"/>
                      <a:pt x="27036" y="262827"/>
                      <a:pt x="45061" y="252894"/>
                    </a:cubicBezTo>
                    <a:close/>
                    <a:moveTo>
                      <a:pt x="40964" y="372083"/>
                    </a:moveTo>
                    <a:cubicBezTo>
                      <a:pt x="25398" y="362915"/>
                      <a:pt x="16386" y="353746"/>
                      <a:pt x="16386" y="344578"/>
                    </a:cubicBezTo>
                    <a:lnTo>
                      <a:pt x="16386" y="314017"/>
                    </a:lnTo>
                    <a:cubicBezTo>
                      <a:pt x="23759" y="320129"/>
                      <a:pt x="31952" y="325477"/>
                      <a:pt x="40964" y="329297"/>
                    </a:cubicBezTo>
                    <a:lnTo>
                      <a:pt x="40964" y="372083"/>
                    </a:lnTo>
                    <a:close/>
                    <a:moveTo>
                      <a:pt x="90121" y="390420"/>
                    </a:moveTo>
                    <a:cubicBezTo>
                      <a:pt x="78651" y="387364"/>
                      <a:pt x="68001" y="384307"/>
                      <a:pt x="57350" y="379723"/>
                    </a:cubicBezTo>
                    <a:lnTo>
                      <a:pt x="57350" y="335409"/>
                    </a:lnTo>
                    <a:cubicBezTo>
                      <a:pt x="68001" y="339230"/>
                      <a:pt x="78651" y="342286"/>
                      <a:pt x="90121" y="345342"/>
                    </a:cubicBezTo>
                    <a:lnTo>
                      <a:pt x="90121" y="390420"/>
                    </a:lnTo>
                    <a:close/>
                    <a:moveTo>
                      <a:pt x="139279" y="400352"/>
                    </a:moveTo>
                    <a:cubicBezTo>
                      <a:pt x="127809" y="398824"/>
                      <a:pt x="116339" y="396532"/>
                      <a:pt x="106507" y="395004"/>
                    </a:cubicBezTo>
                    <a:lnTo>
                      <a:pt x="106507" y="349926"/>
                    </a:lnTo>
                    <a:cubicBezTo>
                      <a:pt x="117158" y="352218"/>
                      <a:pt x="127809" y="353746"/>
                      <a:pt x="139279" y="355274"/>
                    </a:cubicBezTo>
                    <a:lnTo>
                      <a:pt x="139279" y="400352"/>
                    </a:lnTo>
                    <a:close/>
                    <a:moveTo>
                      <a:pt x="155664" y="356038"/>
                    </a:moveTo>
                    <a:cubicBezTo>
                      <a:pt x="163857" y="356802"/>
                      <a:pt x="172050" y="357566"/>
                      <a:pt x="181062" y="358330"/>
                    </a:cubicBezTo>
                    <a:cubicBezTo>
                      <a:pt x="181881" y="363679"/>
                      <a:pt x="185159" y="369027"/>
                      <a:pt x="188436" y="374375"/>
                    </a:cubicBezTo>
                    <a:lnTo>
                      <a:pt x="188436" y="404936"/>
                    </a:lnTo>
                    <a:cubicBezTo>
                      <a:pt x="176966" y="404172"/>
                      <a:pt x="166315" y="403408"/>
                      <a:pt x="155664" y="402644"/>
                    </a:cubicBezTo>
                    <a:lnTo>
                      <a:pt x="155664" y="356038"/>
                    </a:lnTo>
                    <a:close/>
                    <a:moveTo>
                      <a:pt x="204821" y="388128"/>
                    </a:moveTo>
                    <a:cubicBezTo>
                      <a:pt x="209737" y="391184"/>
                      <a:pt x="215472" y="394240"/>
                      <a:pt x="221207" y="397296"/>
                    </a:cubicBezTo>
                    <a:lnTo>
                      <a:pt x="221207" y="404936"/>
                    </a:lnTo>
                    <a:cubicBezTo>
                      <a:pt x="215472" y="404936"/>
                      <a:pt x="210556" y="404936"/>
                      <a:pt x="204821" y="404936"/>
                    </a:cubicBezTo>
                    <a:lnTo>
                      <a:pt x="204821" y="388128"/>
                    </a:lnTo>
                    <a:close/>
                    <a:moveTo>
                      <a:pt x="237593" y="451542"/>
                    </a:moveTo>
                    <a:lnTo>
                      <a:pt x="237593" y="420981"/>
                    </a:lnTo>
                    <a:cubicBezTo>
                      <a:pt x="244966" y="427093"/>
                      <a:pt x="253159" y="432441"/>
                      <a:pt x="262171" y="436261"/>
                    </a:cubicBezTo>
                    <a:lnTo>
                      <a:pt x="262171" y="479811"/>
                    </a:lnTo>
                    <a:cubicBezTo>
                      <a:pt x="246605" y="469879"/>
                      <a:pt x="237593" y="460710"/>
                      <a:pt x="237593" y="451542"/>
                    </a:cubicBezTo>
                    <a:lnTo>
                      <a:pt x="237593" y="451542"/>
                    </a:lnTo>
                    <a:close/>
                    <a:moveTo>
                      <a:pt x="426029" y="466059"/>
                    </a:moveTo>
                    <a:cubicBezTo>
                      <a:pt x="431763" y="466059"/>
                      <a:pt x="436679" y="466059"/>
                      <a:pt x="442414" y="466059"/>
                    </a:cubicBezTo>
                    <a:cubicBezTo>
                      <a:pt x="448149" y="466059"/>
                      <a:pt x="453065" y="466059"/>
                      <a:pt x="458800" y="466059"/>
                    </a:cubicBezTo>
                    <a:lnTo>
                      <a:pt x="458800" y="511900"/>
                    </a:lnTo>
                    <a:cubicBezTo>
                      <a:pt x="453065" y="511900"/>
                      <a:pt x="448149" y="511900"/>
                      <a:pt x="442414" y="511900"/>
                    </a:cubicBezTo>
                    <a:cubicBezTo>
                      <a:pt x="436679" y="511900"/>
                      <a:pt x="431763" y="511900"/>
                      <a:pt x="426029" y="511900"/>
                    </a:cubicBezTo>
                    <a:lnTo>
                      <a:pt x="426029" y="466059"/>
                    </a:lnTo>
                    <a:close/>
                    <a:moveTo>
                      <a:pt x="622657" y="435497"/>
                    </a:moveTo>
                    <a:cubicBezTo>
                      <a:pt x="631669" y="431677"/>
                      <a:pt x="639862" y="426329"/>
                      <a:pt x="647236" y="420217"/>
                    </a:cubicBezTo>
                    <a:lnTo>
                      <a:pt x="647236" y="450778"/>
                    </a:lnTo>
                    <a:cubicBezTo>
                      <a:pt x="647236" y="459946"/>
                      <a:pt x="638224" y="469879"/>
                      <a:pt x="622657" y="478283"/>
                    </a:cubicBezTo>
                    <a:lnTo>
                      <a:pt x="622657" y="435497"/>
                    </a:lnTo>
                    <a:close/>
                  </a:path>
                </a:pathLst>
              </a:custGeom>
              <a:solidFill>
                <a:srgbClr val="7F8FA9"/>
              </a:soli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grpSp>
      </p:grpSp>
      <p:pic>
        <p:nvPicPr>
          <p:cNvPr id="36" name="Graphic 35" descr="Clipboard Checked outline">
            <a:extLst>
              <a:ext uri="{FF2B5EF4-FFF2-40B4-BE49-F238E27FC236}">
                <a16:creationId xmlns:a16="http://schemas.microsoft.com/office/drawing/2014/main" id="{9C5A2467-F54C-F5F4-D188-1AB6543A05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86413" y="2446651"/>
            <a:ext cx="1019173" cy="1019173"/>
          </a:xfrm>
          <a:prstGeom prst="rect">
            <a:avLst/>
          </a:prstGeom>
        </p:spPr>
      </p:pic>
      <p:pic>
        <p:nvPicPr>
          <p:cNvPr id="37" name="Graphic 36" descr="Map with pin with solid fill">
            <a:extLst>
              <a:ext uri="{FF2B5EF4-FFF2-40B4-BE49-F238E27FC236}">
                <a16:creationId xmlns:a16="http://schemas.microsoft.com/office/drawing/2014/main" id="{6A376527-1F8A-9B73-CE1B-245E904E21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80177" y="2369353"/>
            <a:ext cx="1169983" cy="1169983"/>
          </a:xfrm>
          <a:prstGeom prst="rect">
            <a:avLst/>
          </a:prstGeom>
        </p:spPr>
      </p:pic>
      <p:sp>
        <p:nvSpPr>
          <p:cNvPr id="6" name="Date Placeholder 3">
            <a:extLst>
              <a:ext uri="{FF2B5EF4-FFF2-40B4-BE49-F238E27FC236}">
                <a16:creationId xmlns:a16="http://schemas.microsoft.com/office/drawing/2014/main" id="{2BA5F570-A55C-4ACB-B0E3-5350DE23B98C}"/>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Tree>
    <p:extLst>
      <p:ext uri="{BB962C8B-B14F-4D97-AF65-F5344CB8AC3E}">
        <p14:creationId xmlns:p14="http://schemas.microsoft.com/office/powerpoint/2010/main" val="408115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21B379BB-F533-9D3A-9C32-1E20B54BEE8B}"/>
              </a:ext>
            </a:extLst>
          </p:cNvPr>
          <p:cNvSpPr>
            <a:spLocks noChangeArrowheads="1"/>
          </p:cNvSpPr>
          <p:nvPr/>
        </p:nvSpPr>
        <p:spPr bwMode="auto">
          <a:xfrm>
            <a:off x="8136346" y="1168925"/>
            <a:ext cx="3713163" cy="4835789"/>
          </a:xfrm>
          <a:custGeom>
            <a:avLst/>
            <a:gdLst>
              <a:gd name="T0" fmla="*/ 2699 w 5400"/>
              <a:gd name="T1" fmla="*/ 363 h 6132"/>
              <a:gd name="T2" fmla="*/ 2699 w 5400"/>
              <a:gd name="T3" fmla="*/ 363 h 6132"/>
              <a:gd name="T4" fmla="*/ 0 w 5400"/>
              <a:gd name="T5" fmla="*/ 0 h 6132"/>
              <a:gd name="T6" fmla="*/ 0 w 5400"/>
              <a:gd name="T7" fmla="*/ 529 h 6132"/>
              <a:gd name="T8" fmla="*/ 0 w 5400"/>
              <a:gd name="T9" fmla="*/ 5602 h 6132"/>
              <a:gd name="T10" fmla="*/ 0 w 5400"/>
              <a:gd name="T11" fmla="*/ 6131 h 6132"/>
              <a:gd name="T12" fmla="*/ 5399 w 5400"/>
              <a:gd name="T13" fmla="*/ 6131 h 6132"/>
              <a:gd name="T14" fmla="*/ 5399 w 5400"/>
              <a:gd name="T15" fmla="*/ 5602 h 6132"/>
              <a:gd name="T16" fmla="*/ 5399 w 5400"/>
              <a:gd name="T17" fmla="*/ 529 h 6132"/>
              <a:gd name="T18" fmla="*/ 5399 w 5400"/>
              <a:gd name="T19" fmla="*/ 0 h 6132"/>
              <a:gd name="T20" fmla="*/ 5399 w 5400"/>
              <a:gd name="T21" fmla="*/ 0 h 6132"/>
              <a:gd name="T22" fmla="*/ 2699 w 5400"/>
              <a:gd name="T23" fmla="*/ 363 h 6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00" h="6132">
                <a:moveTo>
                  <a:pt x="2699" y="363"/>
                </a:moveTo>
                <a:lnTo>
                  <a:pt x="2699" y="363"/>
                </a:lnTo>
                <a:cubicBezTo>
                  <a:pt x="1668" y="363"/>
                  <a:pt x="725" y="226"/>
                  <a:pt x="0" y="0"/>
                </a:cubicBezTo>
                <a:lnTo>
                  <a:pt x="0" y="529"/>
                </a:lnTo>
                <a:lnTo>
                  <a:pt x="0" y="5602"/>
                </a:lnTo>
                <a:lnTo>
                  <a:pt x="0" y="6131"/>
                </a:lnTo>
                <a:lnTo>
                  <a:pt x="5399" y="6131"/>
                </a:lnTo>
                <a:lnTo>
                  <a:pt x="5399" y="5602"/>
                </a:lnTo>
                <a:lnTo>
                  <a:pt x="5399" y="529"/>
                </a:lnTo>
                <a:lnTo>
                  <a:pt x="5399" y="0"/>
                </a:lnTo>
                <a:lnTo>
                  <a:pt x="5399" y="0"/>
                </a:lnTo>
                <a:cubicBezTo>
                  <a:pt x="4673" y="226"/>
                  <a:pt x="3730" y="363"/>
                  <a:pt x="2699" y="363"/>
                </a:cubicBezTo>
              </a:path>
            </a:pathLst>
          </a:custGeom>
          <a:solidFill>
            <a:srgbClr val="075191">
              <a:alpha val="20000"/>
            </a:srgbClr>
          </a:solidFill>
          <a:ln>
            <a:noFill/>
          </a:ln>
          <a:effectLst/>
        </p:spPr>
        <p:txBody>
          <a:bodyPr wrap="none" anchor="t"/>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285750" indent="-285750">
              <a:buFont typeface="Arial" panose="020B0604020202020204" pitchFamily="34" charset="0"/>
              <a:buChar char="•"/>
            </a:pPr>
            <a:endParaRPr lang="en-GB" sz="1600" dirty="0">
              <a:solidFill>
                <a:srgbClr val="242852">
                  <a:lumMod val="75000"/>
                </a:srgbClr>
              </a:solidFill>
              <a:latin typeface="Calibri "/>
            </a:endParaRPr>
          </a:p>
          <a:p>
            <a:pPr marL="285750" indent="-285750">
              <a:buFont typeface="Arial" panose="020B0604020202020204" pitchFamily="34" charset="0"/>
              <a:buChar char="•"/>
            </a:pPr>
            <a:endParaRPr lang="en-GB" sz="1600" dirty="0">
              <a:solidFill>
                <a:srgbClr val="242852">
                  <a:lumMod val="75000"/>
                </a:srgbClr>
              </a:solidFill>
              <a:latin typeface="Calibri "/>
            </a:endParaRPr>
          </a:p>
          <a:p>
            <a:pPr marL="285750" indent="-285750">
              <a:buFont typeface="Arial" panose="020B0604020202020204" pitchFamily="34" charset="0"/>
              <a:buChar char="•"/>
            </a:pPr>
            <a:endParaRPr lang="en-GB" sz="1600" dirty="0">
              <a:solidFill>
                <a:srgbClr val="242852">
                  <a:lumMod val="75000"/>
                </a:srgbClr>
              </a:solidFill>
              <a:latin typeface="Calibri "/>
            </a:endParaRPr>
          </a:p>
          <a:p>
            <a:pPr marL="285750" indent="-285750">
              <a:buFont typeface="Arial" panose="020B0604020202020204" pitchFamily="34" charset="0"/>
              <a:buChar char="•"/>
            </a:pPr>
            <a:r>
              <a:rPr lang="en-GB" sz="1600" dirty="0">
                <a:solidFill>
                  <a:srgbClr val="242852">
                    <a:lumMod val="75000"/>
                  </a:srgbClr>
                </a:solidFill>
                <a:latin typeface="Calibri "/>
              </a:rPr>
              <a:t>Wind data (Wind Speed, etc.) </a:t>
            </a:r>
          </a:p>
          <a:p>
            <a:pPr marL="285750" indent="-285750">
              <a:buFont typeface="Arial" panose="020B0604020202020204" pitchFamily="34" charset="0"/>
              <a:buChar char="•"/>
            </a:pPr>
            <a:r>
              <a:rPr lang="en-GB" sz="1600" dirty="0">
                <a:solidFill>
                  <a:srgbClr val="242852">
                    <a:lumMod val="75000"/>
                  </a:srgbClr>
                </a:solidFill>
                <a:latin typeface="Calibri "/>
              </a:rPr>
              <a:t>Bathymetry</a:t>
            </a:r>
          </a:p>
          <a:p>
            <a:pPr marL="285750" indent="-285750">
              <a:buFont typeface="Arial" panose="020B0604020202020204" pitchFamily="34" charset="0"/>
              <a:buChar char="•"/>
            </a:pPr>
            <a:r>
              <a:rPr lang="en-GB" sz="1600" dirty="0">
                <a:solidFill>
                  <a:srgbClr val="242852">
                    <a:lumMod val="75000"/>
                  </a:srgbClr>
                </a:solidFill>
                <a:latin typeface="Calibri "/>
              </a:rPr>
              <a:t>Coastline (type /morphology) </a:t>
            </a:r>
          </a:p>
          <a:p>
            <a:pPr marL="285750" indent="-285750">
              <a:buFont typeface="Arial" panose="020B0604020202020204" pitchFamily="34" charset="0"/>
              <a:buChar char="•"/>
            </a:pPr>
            <a:r>
              <a:rPr lang="en-GB" sz="1600" dirty="0">
                <a:solidFill>
                  <a:srgbClr val="242852">
                    <a:lumMod val="75000"/>
                  </a:srgbClr>
                </a:solidFill>
                <a:latin typeface="Calibri "/>
              </a:rPr>
              <a:t>Geological and Geotechnical Data </a:t>
            </a:r>
          </a:p>
          <a:p>
            <a:pPr marL="285750" indent="-285750">
              <a:buFont typeface="Arial" panose="020B0604020202020204" pitchFamily="34" charset="0"/>
              <a:buChar char="•"/>
            </a:pPr>
            <a:r>
              <a:rPr lang="en-GB" sz="1600" dirty="0">
                <a:solidFill>
                  <a:srgbClr val="242852">
                    <a:lumMod val="75000"/>
                  </a:srgbClr>
                </a:solidFill>
                <a:latin typeface="Calibri "/>
              </a:rPr>
              <a:t>Seismicity Data </a:t>
            </a:r>
          </a:p>
          <a:p>
            <a:pPr marL="285750" indent="-285750">
              <a:buFont typeface="Arial" panose="020B0604020202020204" pitchFamily="34" charset="0"/>
              <a:buChar char="•"/>
            </a:pPr>
            <a:r>
              <a:rPr lang="en-GB" sz="1600" dirty="0">
                <a:solidFill>
                  <a:srgbClr val="242852">
                    <a:lumMod val="75000"/>
                  </a:srgbClr>
                </a:solidFill>
                <a:latin typeface="Calibri "/>
              </a:rPr>
              <a:t>Wave conditions</a:t>
            </a:r>
          </a:p>
          <a:p>
            <a:pPr marL="285750" indent="-285750">
              <a:buFont typeface="Arial" panose="020B0604020202020204" pitchFamily="34" charset="0"/>
              <a:buChar char="•"/>
            </a:pPr>
            <a:r>
              <a:rPr lang="en-GB" sz="1600" dirty="0">
                <a:solidFill>
                  <a:srgbClr val="242852">
                    <a:lumMod val="75000"/>
                  </a:srgbClr>
                </a:solidFill>
                <a:latin typeface="Calibri "/>
              </a:rPr>
              <a:t>Grid Connectivity</a:t>
            </a:r>
          </a:p>
          <a:p>
            <a:pPr marL="285750" indent="-285750">
              <a:buFont typeface="Arial" panose="020B0604020202020204" pitchFamily="34" charset="0"/>
              <a:buChar char="•"/>
            </a:pPr>
            <a:r>
              <a:rPr lang="en-GB" sz="1600" dirty="0">
                <a:solidFill>
                  <a:srgbClr val="242852">
                    <a:lumMod val="75000"/>
                  </a:srgbClr>
                </a:solidFill>
                <a:latin typeface="Calibri "/>
              </a:rPr>
              <a:t>Hydrocarbon areas</a:t>
            </a:r>
          </a:p>
          <a:p>
            <a:pPr marL="285750" indent="-285750">
              <a:buFont typeface="Arial" panose="020B0604020202020204" pitchFamily="34" charset="0"/>
              <a:buChar char="•"/>
            </a:pPr>
            <a:r>
              <a:rPr lang="en-GB" sz="1600" dirty="0">
                <a:solidFill>
                  <a:srgbClr val="242852">
                    <a:lumMod val="75000"/>
                  </a:srgbClr>
                </a:solidFill>
                <a:latin typeface="Calibri "/>
              </a:rPr>
              <a:t>Fishing areas</a:t>
            </a:r>
          </a:p>
          <a:p>
            <a:pPr marL="285750" indent="-285750">
              <a:buFont typeface="Arial" panose="020B0604020202020204" pitchFamily="34" charset="0"/>
              <a:buChar char="•"/>
            </a:pPr>
            <a:r>
              <a:rPr lang="en-GB" sz="1600" dirty="0">
                <a:solidFill>
                  <a:srgbClr val="242852">
                    <a:lumMod val="75000"/>
                  </a:srgbClr>
                </a:solidFill>
                <a:latin typeface="Calibri "/>
              </a:rPr>
              <a:t>Tourism</a:t>
            </a:r>
          </a:p>
          <a:p>
            <a:pPr marL="285750" indent="-285750">
              <a:buFont typeface="Arial" panose="020B0604020202020204" pitchFamily="34" charset="0"/>
              <a:buChar char="•"/>
            </a:pPr>
            <a:r>
              <a:rPr lang="en-GB" sz="1600" dirty="0">
                <a:solidFill>
                  <a:srgbClr val="242852">
                    <a:lumMod val="75000"/>
                  </a:srgbClr>
                </a:solidFill>
                <a:latin typeface="Calibri "/>
              </a:rPr>
              <a:t>Environmental characteristics</a:t>
            </a:r>
          </a:p>
        </p:txBody>
      </p:sp>
      <p:sp>
        <p:nvSpPr>
          <p:cNvPr id="2" name="Title 2">
            <a:extLst>
              <a:ext uri="{FF2B5EF4-FFF2-40B4-BE49-F238E27FC236}">
                <a16:creationId xmlns:a16="http://schemas.microsoft.com/office/drawing/2014/main" id="{0BF6FCE1-2DBF-5A6D-1694-BC1D9DB64DF9}"/>
              </a:ext>
            </a:extLst>
          </p:cNvPr>
          <p:cNvSpPr txBox="1">
            <a:spLocks/>
          </p:cNvSpPr>
          <p:nvPr/>
        </p:nvSpPr>
        <p:spPr bwMode="auto">
          <a:xfrm>
            <a:off x="272670" y="278247"/>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solidFill>
                  <a:prstClr val="black"/>
                </a:solidFill>
                <a:latin typeface="Calibri"/>
              </a:rPr>
              <a:t>Suitability assessment of the Greek Maritime Area for the Development of Offshore Wind Farms</a:t>
            </a:r>
            <a:endParaRPr lang="da-DK" sz="2000" kern="0" dirty="0">
              <a:solidFill>
                <a:prstClr val="black"/>
              </a:solidFill>
              <a:latin typeface="Calibri"/>
            </a:endParaRPr>
          </a:p>
          <a:p>
            <a:pPr>
              <a:spcAft>
                <a:spcPts val="225"/>
              </a:spcAft>
              <a:defRPr/>
            </a:pPr>
            <a:r>
              <a:rPr lang="en-US" altLang="zh-TW" sz="1800" b="0" dirty="0">
                <a:solidFill>
                  <a:prstClr val="black"/>
                </a:solidFill>
                <a:latin typeface="Calibri"/>
              </a:rPr>
              <a:t>Exclusion and Evaluation Criteria</a:t>
            </a:r>
          </a:p>
        </p:txBody>
      </p:sp>
      <p:sp>
        <p:nvSpPr>
          <p:cNvPr id="7" name="Freeform 3">
            <a:extLst>
              <a:ext uri="{FF2B5EF4-FFF2-40B4-BE49-F238E27FC236}">
                <a16:creationId xmlns:a16="http://schemas.microsoft.com/office/drawing/2014/main" id="{C7B5B8D7-9B74-3CD7-E643-FAE8AF838488}"/>
              </a:ext>
            </a:extLst>
          </p:cNvPr>
          <p:cNvSpPr>
            <a:spLocks noChangeArrowheads="1"/>
          </p:cNvSpPr>
          <p:nvPr/>
        </p:nvSpPr>
        <p:spPr bwMode="auto">
          <a:xfrm>
            <a:off x="8135351" y="1018856"/>
            <a:ext cx="3713163" cy="773818"/>
          </a:xfrm>
          <a:custGeom>
            <a:avLst/>
            <a:gdLst>
              <a:gd name="T0" fmla="*/ 0 w 5400"/>
              <a:gd name="T1" fmla="*/ 0 h 2001"/>
              <a:gd name="T2" fmla="*/ 0 w 5400"/>
              <a:gd name="T3" fmla="*/ 1637 h 2001"/>
              <a:gd name="T4" fmla="*/ 0 w 5400"/>
              <a:gd name="T5" fmla="*/ 1637 h 2001"/>
              <a:gd name="T6" fmla="*/ 2699 w 5400"/>
              <a:gd name="T7" fmla="*/ 2000 h 2001"/>
              <a:gd name="T8" fmla="*/ 2699 w 5400"/>
              <a:gd name="T9" fmla="*/ 2000 h 2001"/>
              <a:gd name="T10" fmla="*/ 5399 w 5400"/>
              <a:gd name="T11" fmla="*/ 1637 h 2001"/>
              <a:gd name="T12" fmla="*/ 5399 w 5400"/>
              <a:gd name="T13" fmla="*/ 0 h 2001"/>
              <a:gd name="T14" fmla="*/ 0 w 5400"/>
              <a:gd name="T15" fmla="*/ 0 h 2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0" h="2001">
                <a:moveTo>
                  <a:pt x="0" y="0"/>
                </a:moveTo>
                <a:lnTo>
                  <a:pt x="0" y="1637"/>
                </a:lnTo>
                <a:lnTo>
                  <a:pt x="0" y="1637"/>
                </a:lnTo>
                <a:cubicBezTo>
                  <a:pt x="725" y="1863"/>
                  <a:pt x="1668" y="2000"/>
                  <a:pt x="2699" y="2000"/>
                </a:cubicBezTo>
                <a:lnTo>
                  <a:pt x="2699" y="2000"/>
                </a:lnTo>
                <a:cubicBezTo>
                  <a:pt x="3730" y="2000"/>
                  <a:pt x="4673" y="1863"/>
                  <a:pt x="5399" y="1637"/>
                </a:cubicBezTo>
                <a:lnTo>
                  <a:pt x="5399" y="0"/>
                </a:lnTo>
                <a:lnTo>
                  <a:pt x="0" y="0"/>
                </a:lnTo>
              </a:path>
            </a:pathLst>
          </a:custGeom>
          <a:solidFill>
            <a:srgbClr val="7F8FA9"/>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ctr"/>
            <a:r>
              <a:rPr lang="en-US" sz="1800" b="1" dirty="0">
                <a:latin typeface="+mj-lt"/>
              </a:rPr>
              <a:t>Evaluation Criteria</a:t>
            </a:r>
          </a:p>
        </p:txBody>
      </p:sp>
      <p:sp>
        <p:nvSpPr>
          <p:cNvPr id="17" name="Freeform 2">
            <a:extLst>
              <a:ext uri="{FF2B5EF4-FFF2-40B4-BE49-F238E27FC236}">
                <a16:creationId xmlns:a16="http://schemas.microsoft.com/office/drawing/2014/main" id="{715C882D-A352-1AD5-A6D0-FA9B7011D993}"/>
              </a:ext>
            </a:extLst>
          </p:cNvPr>
          <p:cNvSpPr>
            <a:spLocks noChangeArrowheads="1"/>
          </p:cNvSpPr>
          <p:nvPr/>
        </p:nvSpPr>
        <p:spPr bwMode="auto">
          <a:xfrm>
            <a:off x="337980" y="1168926"/>
            <a:ext cx="6727888" cy="4835786"/>
          </a:xfrm>
          <a:custGeom>
            <a:avLst/>
            <a:gdLst>
              <a:gd name="T0" fmla="*/ 2699 w 5400"/>
              <a:gd name="T1" fmla="*/ 363 h 6132"/>
              <a:gd name="T2" fmla="*/ 2699 w 5400"/>
              <a:gd name="T3" fmla="*/ 363 h 6132"/>
              <a:gd name="T4" fmla="*/ 0 w 5400"/>
              <a:gd name="T5" fmla="*/ 0 h 6132"/>
              <a:gd name="T6" fmla="*/ 0 w 5400"/>
              <a:gd name="T7" fmla="*/ 529 h 6132"/>
              <a:gd name="T8" fmla="*/ 0 w 5400"/>
              <a:gd name="T9" fmla="*/ 5602 h 6132"/>
              <a:gd name="T10" fmla="*/ 0 w 5400"/>
              <a:gd name="T11" fmla="*/ 6131 h 6132"/>
              <a:gd name="T12" fmla="*/ 5399 w 5400"/>
              <a:gd name="T13" fmla="*/ 6131 h 6132"/>
              <a:gd name="T14" fmla="*/ 5399 w 5400"/>
              <a:gd name="T15" fmla="*/ 5602 h 6132"/>
              <a:gd name="T16" fmla="*/ 5399 w 5400"/>
              <a:gd name="T17" fmla="*/ 529 h 6132"/>
              <a:gd name="T18" fmla="*/ 5399 w 5400"/>
              <a:gd name="T19" fmla="*/ 0 h 6132"/>
              <a:gd name="T20" fmla="*/ 5399 w 5400"/>
              <a:gd name="T21" fmla="*/ 0 h 6132"/>
              <a:gd name="T22" fmla="*/ 2699 w 5400"/>
              <a:gd name="T23" fmla="*/ 363 h 6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00" h="6132">
                <a:moveTo>
                  <a:pt x="2699" y="363"/>
                </a:moveTo>
                <a:lnTo>
                  <a:pt x="2699" y="363"/>
                </a:lnTo>
                <a:cubicBezTo>
                  <a:pt x="1668" y="363"/>
                  <a:pt x="725" y="226"/>
                  <a:pt x="0" y="0"/>
                </a:cubicBezTo>
                <a:lnTo>
                  <a:pt x="0" y="529"/>
                </a:lnTo>
                <a:lnTo>
                  <a:pt x="0" y="5602"/>
                </a:lnTo>
                <a:lnTo>
                  <a:pt x="0" y="6131"/>
                </a:lnTo>
                <a:lnTo>
                  <a:pt x="5399" y="6131"/>
                </a:lnTo>
                <a:lnTo>
                  <a:pt x="5399" y="5602"/>
                </a:lnTo>
                <a:lnTo>
                  <a:pt x="5399" y="529"/>
                </a:lnTo>
                <a:lnTo>
                  <a:pt x="5399" y="0"/>
                </a:lnTo>
                <a:lnTo>
                  <a:pt x="5399" y="0"/>
                </a:lnTo>
                <a:cubicBezTo>
                  <a:pt x="4673" y="226"/>
                  <a:pt x="3730" y="363"/>
                  <a:pt x="2699" y="363"/>
                </a:cubicBezTo>
              </a:path>
            </a:pathLst>
          </a:custGeom>
          <a:solidFill>
            <a:srgbClr val="075191">
              <a:alpha val="20000"/>
            </a:srgb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285750" indent="-285750" defTabSz="684213">
              <a:buFont typeface="Arial" panose="020B0604020202020204" pitchFamily="34" charset="0"/>
              <a:buChar char="•"/>
              <a:tabLst>
                <a:tab pos="14884400" algn="l"/>
                <a:tab pos="14973300" algn="l"/>
              </a:tabLst>
            </a:pPr>
            <a:endParaRPr lang="en-GB" sz="1600" dirty="0">
              <a:solidFill>
                <a:srgbClr val="242852">
                  <a:lumMod val="75000"/>
                </a:srgbClr>
              </a:solidFill>
            </a:endParaRPr>
          </a:p>
          <a:p>
            <a:pPr marL="285750" indent="-285750" defTabSz="684213">
              <a:buFont typeface="Arial" panose="020B0604020202020204" pitchFamily="34" charset="0"/>
              <a:buChar char="•"/>
              <a:tabLst>
                <a:tab pos="14884400" algn="l"/>
                <a:tab pos="14973300" algn="l"/>
              </a:tabLst>
            </a:pPr>
            <a:endParaRPr lang="en-GB" sz="1600" dirty="0">
              <a:solidFill>
                <a:srgbClr val="242852">
                  <a:lumMod val="75000"/>
                </a:srgbClr>
              </a:solidFill>
            </a:endParaRPr>
          </a:p>
          <a:p>
            <a:pPr defTabSz="684213">
              <a:tabLst>
                <a:tab pos="14884400" algn="l"/>
                <a:tab pos="14973300" algn="l"/>
              </a:tabLst>
            </a:pPr>
            <a:endParaRPr lang="en-GB" sz="1600" dirty="0">
              <a:solidFill>
                <a:srgbClr val="242852">
                  <a:lumMod val="75000"/>
                </a:srgbClr>
              </a:solidFill>
            </a:endParaRPr>
          </a:p>
          <a:p>
            <a:pPr marL="463550" indent="-285750" defTabSz="684213">
              <a:lnSpc>
                <a:spcPct val="100000"/>
              </a:lnSpc>
              <a:buFont typeface="Arial" panose="020B0604020202020204" pitchFamily="34" charset="0"/>
              <a:buChar char="•"/>
              <a:tabLst>
                <a:tab pos="14884400" algn="l"/>
                <a:tab pos="14973300" algn="l"/>
              </a:tabLst>
            </a:pPr>
            <a:r>
              <a:rPr lang="en-GB" sz="1600" dirty="0">
                <a:solidFill>
                  <a:schemeClr val="tx2">
                    <a:lumMod val="75000"/>
                  </a:schemeClr>
                </a:solidFill>
              </a:rPr>
              <a:t>Geopolitical Criteria</a:t>
            </a:r>
          </a:p>
          <a:p>
            <a:pPr marL="463550" indent="-285750" defTabSz="684213">
              <a:lnSpc>
                <a:spcPct val="100000"/>
              </a:lnSpc>
              <a:buFont typeface="Arial" panose="020B0604020202020204" pitchFamily="34" charset="0"/>
              <a:buChar char="•"/>
              <a:tabLst>
                <a:tab pos="14884400" algn="l"/>
                <a:tab pos="14973300" algn="l"/>
              </a:tabLst>
            </a:pPr>
            <a:r>
              <a:rPr lang="en-GB" sz="1600" dirty="0">
                <a:solidFill>
                  <a:schemeClr val="tx2">
                    <a:lumMod val="75000"/>
                  </a:schemeClr>
                </a:solidFill>
              </a:rPr>
              <a:t>Environmental Criteria related to areas of high sensitivity and protection </a:t>
            </a:r>
          </a:p>
          <a:p>
            <a:pPr marL="463550" indent="-285750" defTabSz="684213">
              <a:buFont typeface="Arial" panose="020B0604020202020204" pitchFamily="34" charset="0"/>
              <a:buChar char="•"/>
              <a:tabLst>
                <a:tab pos="14884400" algn="l"/>
                <a:tab pos="14973300" algn="l"/>
              </a:tabLst>
            </a:pPr>
            <a:r>
              <a:rPr lang="en-GB" sz="1600" dirty="0">
                <a:solidFill>
                  <a:schemeClr val="tx2">
                    <a:lumMod val="75000"/>
                  </a:schemeClr>
                </a:solidFill>
              </a:rPr>
              <a:t>Criteria related to places/sites of Archaeological and Cultural interest, </a:t>
            </a:r>
          </a:p>
          <a:p>
            <a:pPr marL="444500" defTabSz="684213">
              <a:tabLst>
                <a:tab pos="14884400" algn="l"/>
                <a:tab pos="14973300" algn="l"/>
              </a:tabLst>
            </a:pPr>
            <a:r>
              <a:rPr lang="en-US" sz="1600" dirty="0">
                <a:solidFill>
                  <a:schemeClr val="tx2">
                    <a:lumMod val="75000"/>
                  </a:schemeClr>
                </a:solidFill>
              </a:rPr>
              <a:t>Marine antiquities, </a:t>
            </a:r>
            <a:r>
              <a:rPr lang="en-GB" sz="1600" dirty="0">
                <a:solidFill>
                  <a:schemeClr val="tx2">
                    <a:lumMod val="75000"/>
                  </a:schemeClr>
                </a:solidFill>
              </a:rPr>
              <a:t>Shipwrecks </a:t>
            </a:r>
          </a:p>
          <a:p>
            <a:pPr marL="463550" indent="-285750" defTabSz="684213">
              <a:buFont typeface="Arial" panose="020B0604020202020204" pitchFamily="34" charset="0"/>
              <a:buChar char="•"/>
              <a:tabLst>
                <a:tab pos="14884400" algn="l"/>
                <a:tab pos="14973300" algn="l"/>
              </a:tabLst>
            </a:pPr>
            <a:r>
              <a:rPr lang="en-GB" sz="1600" dirty="0">
                <a:solidFill>
                  <a:schemeClr val="tx2">
                    <a:lumMod val="75000"/>
                  </a:schemeClr>
                </a:solidFill>
              </a:rPr>
              <a:t>Spatial Criteria related to </a:t>
            </a:r>
            <a:r>
              <a:rPr lang="en-US" sz="1600" dirty="0">
                <a:solidFill>
                  <a:schemeClr val="tx2">
                    <a:lumMod val="75000"/>
                  </a:schemeClr>
                </a:solidFill>
              </a:rPr>
              <a:t>competing uses </a:t>
            </a:r>
          </a:p>
          <a:p>
            <a:pPr marL="444500" defTabSz="684213">
              <a:tabLst>
                <a:tab pos="14884400" algn="l"/>
                <a:tab pos="14973300" algn="l"/>
              </a:tabLst>
            </a:pPr>
            <a:r>
              <a:rPr lang="en-US" sz="1600" dirty="0">
                <a:solidFill>
                  <a:schemeClr val="tx2">
                    <a:lumMod val="75000"/>
                  </a:schemeClr>
                </a:solidFill>
              </a:rPr>
              <a:t>(existence of cities, villages, settlements, </a:t>
            </a:r>
            <a:r>
              <a:rPr lang="en-GB" sz="1600" dirty="0">
                <a:solidFill>
                  <a:schemeClr val="tx2">
                    <a:lumMod val="75000"/>
                  </a:schemeClr>
                </a:solidFill>
              </a:rPr>
              <a:t>monasteries, swimming beaches, </a:t>
            </a:r>
          </a:p>
          <a:p>
            <a:pPr marL="444500" defTabSz="684213">
              <a:tabLst>
                <a:tab pos="14884400" algn="l"/>
                <a:tab pos="14973300" algn="l"/>
              </a:tabLst>
            </a:pPr>
            <a:r>
              <a:rPr lang="en-GB" sz="1600" dirty="0">
                <a:solidFill>
                  <a:schemeClr val="tx2">
                    <a:lumMod val="75000"/>
                  </a:schemeClr>
                </a:solidFill>
              </a:rPr>
              <a:t>narrow bays, areas of organized development of productive activities, </a:t>
            </a:r>
          </a:p>
          <a:p>
            <a:pPr marL="444500" defTabSz="684213">
              <a:tabLst>
                <a:tab pos="14884400" algn="l"/>
                <a:tab pos="14973300" algn="l"/>
              </a:tabLst>
            </a:pPr>
            <a:r>
              <a:rPr lang="en-GB" sz="1600" dirty="0">
                <a:solidFill>
                  <a:schemeClr val="tx2">
                    <a:lumMod val="75000"/>
                  </a:schemeClr>
                </a:solidFill>
              </a:rPr>
              <a:t>tourism areas, etc.)</a:t>
            </a:r>
          </a:p>
          <a:p>
            <a:pPr marL="463550" indent="-285750" defTabSz="684213">
              <a:buFont typeface="Arial" panose="020B0604020202020204" pitchFamily="34" charset="0"/>
              <a:buChar char="•"/>
              <a:tabLst>
                <a:tab pos="14884400" algn="l"/>
                <a:tab pos="14973300" algn="l"/>
              </a:tabLst>
            </a:pPr>
            <a:r>
              <a:rPr lang="en-GB" sz="1600" dirty="0">
                <a:solidFill>
                  <a:schemeClr val="tx2">
                    <a:lumMod val="75000"/>
                  </a:schemeClr>
                </a:solidFill>
              </a:rPr>
              <a:t>Criteria in relation to telecommunication infrastructure, radars, </a:t>
            </a:r>
          </a:p>
          <a:p>
            <a:pPr marL="444500" defTabSz="684213">
              <a:tabLst>
                <a:tab pos="14884400" algn="l"/>
                <a:tab pos="14973300" algn="l"/>
              </a:tabLst>
            </a:pPr>
            <a:r>
              <a:rPr lang="en-GB" sz="1600" dirty="0">
                <a:solidFill>
                  <a:schemeClr val="tx2">
                    <a:lumMod val="75000"/>
                  </a:schemeClr>
                </a:solidFill>
              </a:rPr>
              <a:t>Aviation - distances from telecommunication infrastructure and radars </a:t>
            </a:r>
          </a:p>
          <a:p>
            <a:pPr marL="463550" indent="-285750" defTabSz="684213">
              <a:buFont typeface="Arial" panose="020B0604020202020204" pitchFamily="34" charset="0"/>
              <a:buChar char="•"/>
              <a:tabLst>
                <a:tab pos="14884400" algn="l"/>
                <a:tab pos="14973300" algn="l"/>
              </a:tabLst>
            </a:pPr>
            <a:r>
              <a:rPr lang="en-GB" sz="1600" dirty="0">
                <a:solidFill>
                  <a:schemeClr val="tx2">
                    <a:lumMod val="75000"/>
                  </a:schemeClr>
                </a:solidFill>
              </a:rPr>
              <a:t>Criteria related to civil or military aviation facilities or activities</a:t>
            </a:r>
            <a:endParaRPr lang="el-GR" sz="1600" dirty="0">
              <a:solidFill>
                <a:schemeClr val="tx2">
                  <a:lumMod val="75000"/>
                </a:schemeClr>
              </a:solidFill>
            </a:endParaRPr>
          </a:p>
          <a:p>
            <a:pPr marL="463550" indent="-285750" defTabSz="684213">
              <a:buFont typeface="Arial" panose="020B0604020202020204" pitchFamily="34" charset="0"/>
              <a:buChar char="•"/>
              <a:tabLst>
                <a:tab pos="14884400" algn="l"/>
                <a:tab pos="14973300" algn="l"/>
              </a:tabLst>
            </a:pPr>
            <a:r>
              <a:rPr lang="en-GB" sz="1600" dirty="0">
                <a:solidFill>
                  <a:schemeClr val="tx2">
                    <a:lumMod val="75000"/>
                  </a:schemeClr>
                </a:solidFill>
              </a:rPr>
              <a:t>Criteria related to navigation lines</a:t>
            </a:r>
          </a:p>
          <a:p>
            <a:pPr marL="463550" indent="-285750" defTabSz="684213">
              <a:buFont typeface="Arial" panose="020B0604020202020204" pitchFamily="34" charset="0"/>
              <a:buChar char="•"/>
              <a:tabLst>
                <a:tab pos="14884400" algn="l"/>
                <a:tab pos="14973300" algn="l"/>
              </a:tabLst>
            </a:pPr>
            <a:r>
              <a:rPr lang="en-GB" sz="1600" dirty="0">
                <a:solidFill>
                  <a:schemeClr val="tx2">
                    <a:lumMod val="75000"/>
                  </a:schemeClr>
                </a:solidFill>
              </a:rPr>
              <a:t>Spatial Criteria related to Aquaculture zones</a:t>
            </a:r>
          </a:p>
          <a:p>
            <a:pPr marL="463550" indent="-285750" defTabSz="684213">
              <a:buFont typeface="Arial" panose="020B0604020202020204" pitchFamily="34" charset="0"/>
              <a:buChar char="•"/>
              <a:tabLst>
                <a:tab pos="14884400" algn="l"/>
                <a:tab pos="14973300" algn="l"/>
              </a:tabLst>
            </a:pPr>
            <a:r>
              <a:rPr lang="en-GB" sz="1600" dirty="0">
                <a:solidFill>
                  <a:schemeClr val="tx2">
                    <a:lumMod val="75000"/>
                  </a:schemeClr>
                </a:solidFill>
              </a:rPr>
              <a:t>Criteria in relation to military firing &amp; exercise zones / other areas </a:t>
            </a:r>
          </a:p>
          <a:p>
            <a:pPr marL="177800" defTabSz="684213">
              <a:tabLst>
                <a:tab pos="14884400" algn="l"/>
                <a:tab pos="14973300" algn="l"/>
              </a:tabLst>
            </a:pPr>
            <a:r>
              <a:rPr lang="en-GB" sz="1600" dirty="0">
                <a:solidFill>
                  <a:schemeClr val="tx2">
                    <a:lumMod val="75000"/>
                  </a:schemeClr>
                </a:solidFill>
              </a:rPr>
              <a:t>      characterized as areas of national </a:t>
            </a:r>
            <a:r>
              <a:rPr lang="en-US" sz="1600" dirty="0">
                <a:solidFill>
                  <a:schemeClr val="tx2">
                    <a:lumMod val="75000"/>
                  </a:schemeClr>
                </a:solidFill>
              </a:rPr>
              <a:t>security</a:t>
            </a:r>
          </a:p>
          <a:p>
            <a:pPr marL="463550" indent="-285750" defTabSz="684213">
              <a:buFont typeface="Arial" panose="020B0604020202020204" pitchFamily="34" charset="0"/>
              <a:buChar char="•"/>
              <a:tabLst>
                <a:tab pos="14884400" algn="l"/>
                <a:tab pos="14973300" algn="l"/>
              </a:tabLst>
            </a:pPr>
            <a:r>
              <a:rPr lang="en-GB" sz="1600" dirty="0">
                <a:solidFill>
                  <a:schemeClr val="tx2">
                    <a:lumMod val="75000"/>
                  </a:schemeClr>
                </a:solidFill>
              </a:rPr>
              <a:t>Criteria related to </a:t>
            </a:r>
            <a:r>
              <a:rPr lang="en-US" sz="1600" dirty="0">
                <a:solidFill>
                  <a:schemeClr val="tx2">
                    <a:lumMod val="75000"/>
                  </a:schemeClr>
                </a:solidFill>
              </a:rPr>
              <a:t>submarine cables, networks, pipelines (Energy, </a:t>
            </a:r>
          </a:p>
          <a:p>
            <a:pPr marL="444500" defTabSz="684213">
              <a:tabLst>
                <a:tab pos="14884400" algn="l"/>
                <a:tab pos="14973300" algn="l"/>
              </a:tabLst>
            </a:pPr>
            <a:r>
              <a:rPr lang="en-US" sz="1600" dirty="0">
                <a:solidFill>
                  <a:schemeClr val="tx2">
                    <a:lumMod val="75000"/>
                  </a:schemeClr>
                </a:solidFill>
              </a:rPr>
              <a:t>Communications, Natural Gas)</a:t>
            </a:r>
            <a:endParaRPr lang="en-GB" sz="1600" dirty="0">
              <a:solidFill>
                <a:srgbClr val="242852">
                  <a:lumMod val="75000"/>
                </a:srgbClr>
              </a:solidFill>
            </a:endParaRPr>
          </a:p>
        </p:txBody>
      </p:sp>
      <p:sp>
        <p:nvSpPr>
          <p:cNvPr id="18" name="Freeform 3">
            <a:extLst>
              <a:ext uri="{FF2B5EF4-FFF2-40B4-BE49-F238E27FC236}">
                <a16:creationId xmlns:a16="http://schemas.microsoft.com/office/drawing/2014/main" id="{6448CFDB-9A0B-6D0E-DF34-C7A24EADA755}"/>
              </a:ext>
            </a:extLst>
          </p:cNvPr>
          <p:cNvSpPr>
            <a:spLocks noChangeArrowheads="1"/>
          </p:cNvSpPr>
          <p:nvPr/>
        </p:nvSpPr>
        <p:spPr bwMode="auto">
          <a:xfrm>
            <a:off x="337980" y="1018856"/>
            <a:ext cx="6727888" cy="773818"/>
          </a:xfrm>
          <a:custGeom>
            <a:avLst/>
            <a:gdLst>
              <a:gd name="T0" fmla="*/ 0 w 5400"/>
              <a:gd name="T1" fmla="*/ 0 h 2001"/>
              <a:gd name="T2" fmla="*/ 0 w 5400"/>
              <a:gd name="T3" fmla="*/ 1637 h 2001"/>
              <a:gd name="T4" fmla="*/ 0 w 5400"/>
              <a:gd name="T5" fmla="*/ 1637 h 2001"/>
              <a:gd name="T6" fmla="*/ 2699 w 5400"/>
              <a:gd name="T7" fmla="*/ 2000 h 2001"/>
              <a:gd name="T8" fmla="*/ 2699 w 5400"/>
              <a:gd name="T9" fmla="*/ 2000 h 2001"/>
              <a:gd name="T10" fmla="*/ 5399 w 5400"/>
              <a:gd name="T11" fmla="*/ 1637 h 2001"/>
              <a:gd name="T12" fmla="*/ 5399 w 5400"/>
              <a:gd name="T13" fmla="*/ 0 h 2001"/>
              <a:gd name="T14" fmla="*/ 0 w 5400"/>
              <a:gd name="T15" fmla="*/ 0 h 2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0" h="2001">
                <a:moveTo>
                  <a:pt x="0" y="0"/>
                </a:moveTo>
                <a:lnTo>
                  <a:pt x="0" y="1637"/>
                </a:lnTo>
                <a:lnTo>
                  <a:pt x="0" y="1637"/>
                </a:lnTo>
                <a:cubicBezTo>
                  <a:pt x="725" y="1863"/>
                  <a:pt x="1668" y="2000"/>
                  <a:pt x="2699" y="2000"/>
                </a:cubicBezTo>
                <a:lnTo>
                  <a:pt x="2699" y="2000"/>
                </a:lnTo>
                <a:cubicBezTo>
                  <a:pt x="3730" y="2000"/>
                  <a:pt x="4673" y="1863"/>
                  <a:pt x="5399" y="1637"/>
                </a:cubicBezTo>
                <a:lnTo>
                  <a:pt x="5399" y="0"/>
                </a:lnTo>
                <a:lnTo>
                  <a:pt x="0" y="0"/>
                </a:lnTo>
              </a:path>
            </a:pathLst>
          </a:custGeom>
          <a:solidFill>
            <a:srgbClr val="3984A3"/>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mj-lt"/>
                <a:ea typeface="+mn-ea"/>
                <a:cs typeface="+mn-cs"/>
              </a:rPr>
              <a:t>Exclusion Criteria</a:t>
            </a:r>
          </a:p>
        </p:txBody>
      </p:sp>
      <p:grpSp>
        <p:nvGrpSpPr>
          <p:cNvPr id="33" name="Group 32">
            <a:extLst>
              <a:ext uri="{FF2B5EF4-FFF2-40B4-BE49-F238E27FC236}">
                <a16:creationId xmlns:a16="http://schemas.microsoft.com/office/drawing/2014/main" id="{1B91EE39-7443-5D67-032C-48E7F88BF81A}"/>
              </a:ext>
            </a:extLst>
          </p:cNvPr>
          <p:cNvGrpSpPr/>
          <p:nvPr/>
        </p:nvGrpSpPr>
        <p:grpSpPr>
          <a:xfrm>
            <a:off x="8559391" y="1193418"/>
            <a:ext cx="385737" cy="386224"/>
            <a:chOff x="8300776" y="1343843"/>
            <a:chExt cx="385737" cy="386224"/>
          </a:xfrm>
        </p:grpSpPr>
        <p:sp>
          <p:nvSpPr>
            <p:cNvPr id="25" name="Freeform: Shape 24">
              <a:extLst>
                <a:ext uri="{FF2B5EF4-FFF2-40B4-BE49-F238E27FC236}">
                  <a16:creationId xmlns:a16="http://schemas.microsoft.com/office/drawing/2014/main" id="{6631A5DD-ABA3-C88D-217F-2E09D6B169D4}"/>
                </a:ext>
              </a:extLst>
            </p:cNvPr>
            <p:cNvSpPr/>
            <p:nvPr/>
          </p:nvSpPr>
          <p:spPr>
            <a:xfrm>
              <a:off x="8300776" y="1343843"/>
              <a:ext cx="385737" cy="386224"/>
            </a:xfrm>
            <a:custGeom>
              <a:avLst/>
              <a:gdLst>
                <a:gd name="connsiteX0" fmla="*/ 315415 w 385737"/>
                <a:gd name="connsiteY0" fmla="*/ 267153 h 386224"/>
                <a:gd name="connsiteX1" fmla="*/ 285190 w 385737"/>
                <a:gd name="connsiteY1" fmla="*/ 257890 h 386224"/>
                <a:gd name="connsiteX2" fmla="*/ 263253 w 385737"/>
                <a:gd name="connsiteY2" fmla="*/ 236440 h 386224"/>
                <a:gd name="connsiteX3" fmla="*/ 293478 w 385737"/>
                <a:gd name="connsiteY3" fmla="*/ 147715 h 386224"/>
                <a:gd name="connsiteX4" fmla="*/ 147228 w 385737"/>
                <a:gd name="connsiteY4" fmla="*/ 3 h 386224"/>
                <a:gd name="connsiteX5" fmla="*/ 3 w 385737"/>
                <a:gd name="connsiteY5" fmla="*/ 146253 h 386224"/>
                <a:gd name="connsiteX6" fmla="*/ 146253 w 385737"/>
                <a:gd name="connsiteY6" fmla="*/ 293478 h 386224"/>
                <a:gd name="connsiteX7" fmla="*/ 235953 w 385737"/>
                <a:gd name="connsiteY7" fmla="*/ 263253 h 386224"/>
                <a:gd name="connsiteX8" fmla="*/ 257403 w 385737"/>
                <a:gd name="connsiteY8" fmla="*/ 284703 h 386224"/>
                <a:gd name="connsiteX9" fmla="*/ 266665 w 385737"/>
                <a:gd name="connsiteY9" fmla="*/ 315415 h 386224"/>
                <a:gd name="connsiteX10" fmla="*/ 327603 w 385737"/>
                <a:gd name="connsiteY10" fmla="*/ 376353 h 386224"/>
                <a:gd name="connsiteX11" fmla="*/ 375865 w 385737"/>
                <a:gd name="connsiteY11" fmla="*/ 376353 h 386224"/>
                <a:gd name="connsiteX12" fmla="*/ 375865 w 385737"/>
                <a:gd name="connsiteY12" fmla="*/ 328090 h 386224"/>
                <a:gd name="connsiteX13" fmla="*/ 315415 w 385737"/>
                <a:gd name="connsiteY13" fmla="*/ 267153 h 386224"/>
                <a:gd name="connsiteX14" fmla="*/ 147228 w 385737"/>
                <a:gd name="connsiteY14" fmla="*/ 264228 h 386224"/>
                <a:gd name="connsiteX15" fmla="*/ 30228 w 385737"/>
                <a:gd name="connsiteY15" fmla="*/ 147228 h 386224"/>
                <a:gd name="connsiteX16" fmla="*/ 147228 w 385737"/>
                <a:gd name="connsiteY16" fmla="*/ 30228 h 386224"/>
                <a:gd name="connsiteX17" fmla="*/ 264228 w 385737"/>
                <a:gd name="connsiteY17" fmla="*/ 147228 h 386224"/>
                <a:gd name="connsiteX18" fmla="*/ 147228 w 385737"/>
                <a:gd name="connsiteY18" fmla="*/ 264228 h 3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5737" h="386224">
                  <a:moveTo>
                    <a:pt x="315415" y="267153"/>
                  </a:moveTo>
                  <a:cubicBezTo>
                    <a:pt x="307615" y="259353"/>
                    <a:pt x="295915" y="255453"/>
                    <a:pt x="285190" y="257890"/>
                  </a:cubicBezTo>
                  <a:lnTo>
                    <a:pt x="263253" y="236440"/>
                  </a:lnTo>
                  <a:cubicBezTo>
                    <a:pt x="282753" y="211090"/>
                    <a:pt x="293478" y="179890"/>
                    <a:pt x="293478" y="147715"/>
                  </a:cubicBezTo>
                  <a:cubicBezTo>
                    <a:pt x="293965" y="66303"/>
                    <a:pt x="228153" y="490"/>
                    <a:pt x="147228" y="3"/>
                  </a:cubicBezTo>
                  <a:cubicBezTo>
                    <a:pt x="66303" y="-485"/>
                    <a:pt x="490" y="65328"/>
                    <a:pt x="3" y="146253"/>
                  </a:cubicBezTo>
                  <a:cubicBezTo>
                    <a:pt x="-485" y="227178"/>
                    <a:pt x="65328" y="292990"/>
                    <a:pt x="146253" y="293478"/>
                  </a:cubicBezTo>
                  <a:cubicBezTo>
                    <a:pt x="178428" y="293478"/>
                    <a:pt x="210115" y="282753"/>
                    <a:pt x="235953" y="263253"/>
                  </a:cubicBezTo>
                  <a:lnTo>
                    <a:pt x="257403" y="284703"/>
                  </a:lnTo>
                  <a:cubicBezTo>
                    <a:pt x="255453" y="295915"/>
                    <a:pt x="258865" y="307128"/>
                    <a:pt x="266665" y="315415"/>
                  </a:cubicBezTo>
                  <a:lnTo>
                    <a:pt x="327603" y="376353"/>
                  </a:lnTo>
                  <a:cubicBezTo>
                    <a:pt x="340765" y="389515"/>
                    <a:pt x="362703" y="389515"/>
                    <a:pt x="375865" y="376353"/>
                  </a:cubicBezTo>
                  <a:cubicBezTo>
                    <a:pt x="389028" y="363190"/>
                    <a:pt x="389028" y="341253"/>
                    <a:pt x="375865" y="328090"/>
                  </a:cubicBezTo>
                  <a:lnTo>
                    <a:pt x="315415" y="267153"/>
                  </a:lnTo>
                  <a:close/>
                  <a:moveTo>
                    <a:pt x="147228" y="264228"/>
                  </a:moveTo>
                  <a:cubicBezTo>
                    <a:pt x="82390" y="264228"/>
                    <a:pt x="30228" y="212065"/>
                    <a:pt x="30228" y="147228"/>
                  </a:cubicBezTo>
                  <a:cubicBezTo>
                    <a:pt x="30228" y="82390"/>
                    <a:pt x="82390" y="30228"/>
                    <a:pt x="147228" y="30228"/>
                  </a:cubicBezTo>
                  <a:cubicBezTo>
                    <a:pt x="212065" y="30228"/>
                    <a:pt x="264228" y="82390"/>
                    <a:pt x="264228" y="147228"/>
                  </a:cubicBezTo>
                  <a:cubicBezTo>
                    <a:pt x="264228" y="211578"/>
                    <a:pt x="211578" y="264228"/>
                    <a:pt x="147228" y="264228"/>
                  </a:cubicBezTo>
                  <a:close/>
                </a:path>
              </a:pathLst>
            </a:custGeom>
            <a:solidFill>
              <a:srgbClr val="000000"/>
            </a:solidFill>
            <a:ln w="4862"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87B21CA-7396-B70A-BD75-ADD9DB3A9954}"/>
                </a:ext>
              </a:extLst>
            </p:cNvPr>
            <p:cNvSpPr/>
            <p:nvPr/>
          </p:nvSpPr>
          <p:spPr>
            <a:xfrm>
              <a:off x="8343191" y="1416297"/>
              <a:ext cx="210112" cy="154236"/>
            </a:xfrm>
            <a:custGeom>
              <a:avLst/>
              <a:gdLst>
                <a:gd name="connsiteX0" fmla="*/ 209625 w 210112"/>
                <a:gd name="connsiteY0" fmla="*/ 67462 h 154236"/>
                <a:gd name="connsiteX1" fmla="*/ 181838 w 210112"/>
                <a:gd name="connsiteY1" fmla="*/ 67462 h 154236"/>
                <a:gd name="connsiteX2" fmla="*/ 175500 w 210112"/>
                <a:gd name="connsiteY2" fmla="*/ 71362 h 154236"/>
                <a:gd name="connsiteX3" fmla="*/ 156975 w 210112"/>
                <a:gd name="connsiteY3" fmla="*/ 91349 h 154236"/>
                <a:gd name="connsiteX4" fmla="*/ 141375 w 210112"/>
                <a:gd name="connsiteY4" fmla="*/ 37237 h 154236"/>
                <a:gd name="connsiteX5" fmla="*/ 130650 w 210112"/>
                <a:gd name="connsiteY5" fmla="*/ 31387 h 154236"/>
                <a:gd name="connsiteX6" fmla="*/ 124800 w 210112"/>
                <a:gd name="connsiteY6" fmla="*/ 36749 h 154236"/>
                <a:gd name="connsiteX7" fmla="*/ 95550 w 210112"/>
                <a:gd name="connsiteY7" fmla="*/ 114262 h 154236"/>
                <a:gd name="connsiteX8" fmla="*/ 75563 w 210112"/>
                <a:gd name="connsiteY8" fmla="*/ 7012 h 154236"/>
                <a:gd name="connsiteX9" fmla="*/ 65813 w 210112"/>
                <a:gd name="connsiteY9" fmla="*/ 187 h 154236"/>
                <a:gd name="connsiteX10" fmla="*/ 58988 w 210112"/>
                <a:gd name="connsiteY10" fmla="*/ 6037 h 154236"/>
                <a:gd name="connsiteX11" fmla="*/ 38025 w 210112"/>
                <a:gd name="connsiteY11" fmla="*/ 67462 h 154236"/>
                <a:gd name="connsiteX12" fmla="*/ 0 w 210112"/>
                <a:gd name="connsiteY12" fmla="*/ 67462 h 154236"/>
                <a:gd name="connsiteX13" fmla="*/ 0 w 210112"/>
                <a:gd name="connsiteY13" fmla="*/ 86962 h 154236"/>
                <a:gd name="connsiteX14" fmla="*/ 44363 w 210112"/>
                <a:gd name="connsiteY14" fmla="*/ 86962 h 154236"/>
                <a:gd name="connsiteX15" fmla="*/ 52650 w 210112"/>
                <a:gd name="connsiteY15" fmla="*/ 79649 h 154236"/>
                <a:gd name="connsiteX16" fmla="*/ 64837 w 210112"/>
                <a:gd name="connsiteY16" fmla="*/ 42599 h 154236"/>
                <a:gd name="connsiteX17" fmla="*/ 84338 w 210112"/>
                <a:gd name="connsiteY17" fmla="*/ 147412 h 154236"/>
                <a:gd name="connsiteX18" fmla="*/ 92138 w 210112"/>
                <a:gd name="connsiteY18" fmla="*/ 154237 h 154236"/>
                <a:gd name="connsiteX19" fmla="*/ 93112 w 210112"/>
                <a:gd name="connsiteY19" fmla="*/ 154237 h 154236"/>
                <a:gd name="connsiteX20" fmla="*/ 101400 w 210112"/>
                <a:gd name="connsiteY20" fmla="*/ 148874 h 154236"/>
                <a:gd name="connsiteX21" fmla="*/ 132600 w 210112"/>
                <a:gd name="connsiteY21" fmla="*/ 66974 h 154236"/>
                <a:gd name="connsiteX22" fmla="*/ 145275 w 210112"/>
                <a:gd name="connsiteY22" fmla="*/ 110849 h 154236"/>
                <a:gd name="connsiteX23" fmla="*/ 156000 w 210112"/>
                <a:gd name="connsiteY23" fmla="*/ 116699 h 154236"/>
                <a:gd name="connsiteX24" fmla="*/ 159900 w 210112"/>
                <a:gd name="connsiteY24" fmla="*/ 114262 h 154236"/>
                <a:gd name="connsiteX25" fmla="*/ 186225 w 210112"/>
                <a:gd name="connsiteY25" fmla="*/ 86962 h 154236"/>
                <a:gd name="connsiteX26" fmla="*/ 210113 w 210112"/>
                <a:gd name="connsiteY26" fmla="*/ 86962 h 154236"/>
                <a:gd name="connsiteX27" fmla="*/ 210113 w 210112"/>
                <a:gd name="connsiteY27" fmla="*/ 67462 h 15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112" h="154236">
                  <a:moveTo>
                    <a:pt x="209625" y="67462"/>
                  </a:moveTo>
                  <a:lnTo>
                    <a:pt x="181838" y="67462"/>
                  </a:lnTo>
                  <a:cubicBezTo>
                    <a:pt x="179400" y="67949"/>
                    <a:pt x="176963" y="69412"/>
                    <a:pt x="175500" y="71362"/>
                  </a:cubicBezTo>
                  <a:lnTo>
                    <a:pt x="156975" y="91349"/>
                  </a:lnTo>
                  <a:lnTo>
                    <a:pt x="141375" y="37237"/>
                  </a:lnTo>
                  <a:cubicBezTo>
                    <a:pt x="139913" y="32849"/>
                    <a:pt x="135038" y="29924"/>
                    <a:pt x="130650" y="31387"/>
                  </a:cubicBezTo>
                  <a:cubicBezTo>
                    <a:pt x="128213" y="32362"/>
                    <a:pt x="125775" y="33824"/>
                    <a:pt x="124800" y="36749"/>
                  </a:cubicBezTo>
                  <a:lnTo>
                    <a:pt x="95550" y="114262"/>
                  </a:lnTo>
                  <a:lnTo>
                    <a:pt x="75563" y="7012"/>
                  </a:lnTo>
                  <a:cubicBezTo>
                    <a:pt x="74588" y="2137"/>
                    <a:pt x="70200" y="-788"/>
                    <a:pt x="65813" y="187"/>
                  </a:cubicBezTo>
                  <a:cubicBezTo>
                    <a:pt x="62888" y="674"/>
                    <a:pt x="60450" y="3112"/>
                    <a:pt x="58988" y="6037"/>
                  </a:cubicBezTo>
                  <a:lnTo>
                    <a:pt x="38025" y="67462"/>
                  </a:lnTo>
                  <a:lnTo>
                    <a:pt x="0" y="67462"/>
                  </a:lnTo>
                  <a:lnTo>
                    <a:pt x="0" y="86962"/>
                  </a:lnTo>
                  <a:lnTo>
                    <a:pt x="44363" y="86962"/>
                  </a:lnTo>
                  <a:cubicBezTo>
                    <a:pt x="48263" y="86474"/>
                    <a:pt x="51675" y="83549"/>
                    <a:pt x="52650" y="79649"/>
                  </a:cubicBezTo>
                  <a:lnTo>
                    <a:pt x="64837" y="42599"/>
                  </a:lnTo>
                  <a:lnTo>
                    <a:pt x="84338" y="147412"/>
                  </a:lnTo>
                  <a:cubicBezTo>
                    <a:pt x="84825" y="151312"/>
                    <a:pt x="88237" y="154237"/>
                    <a:pt x="92138" y="154237"/>
                  </a:cubicBezTo>
                  <a:lnTo>
                    <a:pt x="93112" y="154237"/>
                  </a:lnTo>
                  <a:cubicBezTo>
                    <a:pt x="96525" y="154237"/>
                    <a:pt x="99938" y="152287"/>
                    <a:pt x="101400" y="148874"/>
                  </a:cubicBezTo>
                  <a:lnTo>
                    <a:pt x="132600" y="66974"/>
                  </a:lnTo>
                  <a:lnTo>
                    <a:pt x="145275" y="110849"/>
                  </a:lnTo>
                  <a:cubicBezTo>
                    <a:pt x="146738" y="115237"/>
                    <a:pt x="151125" y="118162"/>
                    <a:pt x="156000" y="116699"/>
                  </a:cubicBezTo>
                  <a:cubicBezTo>
                    <a:pt x="157463" y="116212"/>
                    <a:pt x="158925" y="115237"/>
                    <a:pt x="159900" y="114262"/>
                  </a:cubicBezTo>
                  <a:lnTo>
                    <a:pt x="186225" y="86962"/>
                  </a:lnTo>
                  <a:lnTo>
                    <a:pt x="210113" y="86962"/>
                  </a:lnTo>
                  <a:lnTo>
                    <a:pt x="210113" y="67462"/>
                  </a:lnTo>
                  <a:close/>
                </a:path>
              </a:pathLst>
            </a:custGeom>
            <a:solidFill>
              <a:srgbClr val="8FE000"/>
            </a:solidFill>
            <a:ln w="4862" cap="flat">
              <a:noFill/>
              <a:prstDash val="solid"/>
              <a:miter/>
            </a:ln>
          </p:spPr>
          <p:txBody>
            <a:bodyPr rtlCol="0" anchor="ctr"/>
            <a:lstStyle/>
            <a:p>
              <a:endParaRPr lang="en-GB"/>
            </a:p>
          </p:txBody>
        </p:sp>
      </p:grpSp>
      <p:grpSp>
        <p:nvGrpSpPr>
          <p:cNvPr id="32" name="Group 31">
            <a:extLst>
              <a:ext uri="{FF2B5EF4-FFF2-40B4-BE49-F238E27FC236}">
                <a16:creationId xmlns:a16="http://schemas.microsoft.com/office/drawing/2014/main" id="{734FD0A5-0E93-02D8-FAF5-16444CE20548}"/>
              </a:ext>
            </a:extLst>
          </p:cNvPr>
          <p:cNvGrpSpPr/>
          <p:nvPr/>
        </p:nvGrpSpPr>
        <p:grpSpPr>
          <a:xfrm>
            <a:off x="2031600" y="1264427"/>
            <a:ext cx="367337" cy="367337"/>
            <a:chOff x="2045454" y="1414852"/>
            <a:chExt cx="367337" cy="367337"/>
          </a:xfrm>
        </p:grpSpPr>
        <p:sp>
          <p:nvSpPr>
            <p:cNvPr id="27" name="Graphic 20" descr="No sign with solid fill">
              <a:extLst>
                <a:ext uri="{FF2B5EF4-FFF2-40B4-BE49-F238E27FC236}">
                  <a16:creationId xmlns:a16="http://schemas.microsoft.com/office/drawing/2014/main" id="{8FE260EF-34DE-4C1F-551E-E246E5B415A3}"/>
                </a:ext>
              </a:extLst>
            </p:cNvPr>
            <p:cNvSpPr/>
            <p:nvPr/>
          </p:nvSpPr>
          <p:spPr>
            <a:xfrm>
              <a:off x="2045454" y="1414852"/>
              <a:ext cx="367337" cy="367337"/>
            </a:xfrm>
            <a:custGeom>
              <a:avLst/>
              <a:gdLst>
                <a:gd name="connsiteX0" fmla="*/ 183669 w 367337"/>
                <a:gd name="connsiteY0" fmla="*/ 0 h 367337"/>
                <a:gd name="connsiteX1" fmla="*/ 0 w 367337"/>
                <a:gd name="connsiteY1" fmla="*/ 183669 h 367337"/>
                <a:gd name="connsiteX2" fmla="*/ 183669 w 367337"/>
                <a:gd name="connsiteY2" fmla="*/ 367337 h 367337"/>
                <a:gd name="connsiteX3" fmla="*/ 367337 w 367337"/>
                <a:gd name="connsiteY3" fmla="*/ 183669 h 367337"/>
                <a:gd name="connsiteX4" fmla="*/ 183669 w 367337"/>
                <a:gd name="connsiteY4" fmla="*/ 0 h 367337"/>
                <a:gd name="connsiteX5" fmla="*/ 58001 w 367337"/>
                <a:gd name="connsiteY5" fmla="*/ 183669 h 367337"/>
                <a:gd name="connsiteX6" fmla="*/ 76851 w 367337"/>
                <a:gd name="connsiteY6" fmla="*/ 117935 h 367337"/>
                <a:gd name="connsiteX7" fmla="*/ 249886 w 367337"/>
                <a:gd name="connsiteY7" fmla="*/ 290970 h 367337"/>
                <a:gd name="connsiteX8" fmla="*/ 183669 w 367337"/>
                <a:gd name="connsiteY8" fmla="*/ 309337 h 367337"/>
                <a:gd name="connsiteX9" fmla="*/ 58001 w 367337"/>
                <a:gd name="connsiteY9" fmla="*/ 183669 h 367337"/>
                <a:gd name="connsiteX10" fmla="*/ 290486 w 367337"/>
                <a:gd name="connsiteY10" fmla="*/ 249403 h 367337"/>
                <a:gd name="connsiteX11" fmla="*/ 117935 w 367337"/>
                <a:gd name="connsiteY11" fmla="*/ 76851 h 367337"/>
                <a:gd name="connsiteX12" fmla="*/ 183669 w 367337"/>
                <a:gd name="connsiteY12" fmla="*/ 58001 h 367337"/>
                <a:gd name="connsiteX13" fmla="*/ 309337 w 367337"/>
                <a:gd name="connsiteY13" fmla="*/ 183669 h 367337"/>
                <a:gd name="connsiteX14" fmla="*/ 290486 w 367337"/>
                <a:gd name="connsiteY14" fmla="*/ 249403 h 36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7337" h="367337">
                  <a:moveTo>
                    <a:pt x="183669" y="0"/>
                  </a:moveTo>
                  <a:cubicBezTo>
                    <a:pt x="82168" y="0"/>
                    <a:pt x="0" y="82168"/>
                    <a:pt x="0" y="183669"/>
                  </a:cubicBezTo>
                  <a:cubicBezTo>
                    <a:pt x="0" y="285170"/>
                    <a:pt x="82168" y="367337"/>
                    <a:pt x="183669" y="367337"/>
                  </a:cubicBezTo>
                  <a:cubicBezTo>
                    <a:pt x="285170" y="367337"/>
                    <a:pt x="367337" y="285170"/>
                    <a:pt x="367337" y="183669"/>
                  </a:cubicBezTo>
                  <a:cubicBezTo>
                    <a:pt x="367337" y="82168"/>
                    <a:pt x="285170" y="0"/>
                    <a:pt x="183669" y="0"/>
                  </a:cubicBezTo>
                  <a:close/>
                  <a:moveTo>
                    <a:pt x="58001" y="183669"/>
                  </a:moveTo>
                  <a:cubicBezTo>
                    <a:pt x="58001" y="159502"/>
                    <a:pt x="64767" y="136785"/>
                    <a:pt x="76851" y="117935"/>
                  </a:cubicBezTo>
                  <a:lnTo>
                    <a:pt x="249886" y="290970"/>
                  </a:lnTo>
                  <a:cubicBezTo>
                    <a:pt x="230552" y="302570"/>
                    <a:pt x="207836" y="309337"/>
                    <a:pt x="183669" y="309337"/>
                  </a:cubicBezTo>
                  <a:cubicBezTo>
                    <a:pt x="114551" y="309337"/>
                    <a:pt x="58001" y="252786"/>
                    <a:pt x="58001" y="183669"/>
                  </a:cubicBezTo>
                  <a:close/>
                  <a:moveTo>
                    <a:pt x="290486" y="249403"/>
                  </a:moveTo>
                  <a:lnTo>
                    <a:pt x="117935" y="76851"/>
                  </a:lnTo>
                  <a:cubicBezTo>
                    <a:pt x="136785" y="64767"/>
                    <a:pt x="159502" y="58001"/>
                    <a:pt x="183669" y="58001"/>
                  </a:cubicBezTo>
                  <a:cubicBezTo>
                    <a:pt x="252786" y="58001"/>
                    <a:pt x="309337" y="114551"/>
                    <a:pt x="309337" y="183669"/>
                  </a:cubicBezTo>
                  <a:cubicBezTo>
                    <a:pt x="309337" y="207836"/>
                    <a:pt x="302570" y="230552"/>
                    <a:pt x="290486" y="249403"/>
                  </a:cubicBezTo>
                  <a:close/>
                </a:path>
              </a:pathLst>
            </a:custGeom>
            <a:solidFill>
              <a:srgbClr val="000000"/>
            </a:solidFill>
            <a:ln w="4763" cap="flat">
              <a:noFill/>
              <a:prstDash val="solid"/>
              <a:miter/>
            </a:ln>
          </p:spPr>
          <p:txBody>
            <a:bodyPr rtlCol="0" anchor="ctr"/>
            <a:lstStyle/>
            <a:p>
              <a:endParaRPr lang="en-GB"/>
            </a:p>
          </p:txBody>
        </p:sp>
        <p:sp>
          <p:nvSpPr>
            <p:cNvPr id="30" name="Rectangle 29">
              <a:extLst>
                <a:ext uri="{FF2B5EF4-FFF2-40B4-BE49-F238E27FC236}">
                  <a16:creationId xmlns:a16="http://schemas.microsoft.com/office/drawing/2014/main" id="{6CA21582-DE87-C1DC-CD93-03CAEAD1B4ED}"/>
                </a:ext>
              </a:extLst>
            </p:cNvPr>
            <p:cNvSpPr/>
            <p:nvPr/>
          </p:nvSpPr>
          <p:spPr>
            <a:xfrm rot="2700000">
              <a:off x="2103609" y="1567359"/>
              <a:ext cx="247935" cy="64729"/>
            </a:xfrm>
            <a:prstGeom prst="rect">
              <a:avLst/>
            </a:prstGeom>
            <a:solidFill>
              <a:srgbClr val="8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Εικόνα 1">
            <a:extLst>
              <a:ext uri="{FF2B5EF4-FFF2-40B4-BE49-F238E27FC236}">
                <a16:creationId xmlns:a16="http://schemas.microsoft.com/office/drawing/2014/main" id="{D1499BBE-0FBD-5D06-B8C8-23DF762D6CB9}"/>
              </a:ext>
            </a:extLst>
          </p:cNvPr>
          <p:cNvPicPr>
            <a:picLocks noChangeAspect="1"/>
          </p:cNvPicPr>
          <p:nvPr/>
        </p:nvPicPr>
        <p:blipFill>
          <a:blip r:embed="rId3"/>
          <a:srcRect/>
          <a:stretch>
            <a:fillRect/>
          </a:stretch>
        </p:blipFill>
        <p:spPr bwMode="auto">
          <a:xfrm>
            <a:off x="10478278" y="6113890"/>
            <a:ext cx="1388285" cy="775722"/>
          </a:xfrm>
          <a:prstGeom prst="rect">
            <a:avLst/>
          </a:prstGeom>
          <a:noFill/>
          <a:ln w="9525">
            <a:noFill/>
            <a:miter lim="800000"/>
            <a:headEnd/>
            <a:tailEnd/>
          </a:ln>
        </p:spPr>
      </p:pic>
      <p:sp>
        <p:nvSpPr>
          <p:cNvPr id="4" name="Slide Number Placeholder 5">
            <a:extLst>
              <a:ext uri="{FF2B5EF4-FFF2-40B4-BE49-F238E27FC236}">
                <a16:creationId xmlns:a16="http://schemas.microsoft.com/office/drawing/2014/main" id="{1CA3F8AC-242D-E04C-9149-B0296C396938}"/>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cxnSp>
        <p:nvCxnSpPr>
          <p:cNvPr id="8" name="Ευθεία γραμμή σύνδεσης 25">
            <a:extLst>
              <a:ext uri="{FF2B5EF4-FFF2-40B4-BE49-F238E27FC236}">
                <a16:creationId xmlns:a16="http://schemas.microsoft.com/office/drawing/2014/main" id="{391F48B6-1DCB-CF97-1877-2C97FBF40E2B}"/>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sp>
        <p:nvSpPr>
          <p:cNvPr id="9" name="Date Placeholder 3">
            <a:extLst>
              <a:ext uri="{FF2B5EF4-FFF2-40B4-BE49-F238E27FC236}">
                <a16:creationId xmlns:a16="http://schemas.microsoft.com/office/drawing/2014/main" id="{57096CEA-8248-4641-B155-FFF6DFFCF760}"/>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
        <p:nvSpPr>
          <p:cNvPr id="5" name="Ορθογώνιο 4">
            <a:extLst>
              <a:ext uri="{FF2B5EF4-FFF2-40B4-BE49-F238E27FC236}">
                <a16:creationId xmlns:a16="http://schemas.microsoft.com/office/drawing/2014/main" id="{47E14BBA-F402-F6DC-5852-4B84D3A9C0CB}"/>
              </a:ext>
            </a:extLst>
          </p:cNvPr>
          <p:cNvSpPr/>
          <p:nvPr/>
        </p:nvSpPr>
        <p:spPr>
          <a:xfrm>
            <a:off x="573089" y="1948053"/>
            <a:ext cx="144000" cy="144000"/>
          </a:xfrm>
          <a:prstGeom prst="rect">
            <a:avLst/>
          </a:prstGeom>
          <a:solidFill>
            <a:srgbClr val="4D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Ορθογώνιο 9">
            <a:extLst>
              <a:ext uri="{FF2B5EF4-FFF2-40B4-BE49-F238E27FC236}">
                <a16:creationId xmlns:a16="http://schemas.microsoft.com/office/drawing/2014/main" id="{123B2294-36CE-70F7-E902-B900002563C1}"/>
              </a:ext>
            </a:extLst>
          </p:cNvPr>
          <p:cNvSpPr/>
          <p:nvPr/>
        </p:nvSpPr>
        <p:spPr>
          <a:xfrm>
            <a:off x="573089" y="2182954"/>
            <a:ext cx="144000" cy="144000"/>
          </a:xfrm>
          <a:prstGeom prst="rect">
            <a:avLst/>
          </a:prstGeom>
          <a:solidFill>
            <a:srgbClr val="398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Ορθογώνιο 10">
            <a:extLst>
              <a:ext uri="{FF2B5EF4-FFF2-40B4-BE49-F238E27FC236}">
                <a16:creationId xmlns:a16="http://schemas.microsoft.com/office/drawing/2014/main" id="{91369EEF-EB13-4F09-F574-7ACBBD3E2A30}"/>
              </a:ext>
            </a:extLst>
          </p:cNvPr>
          <p:cNvSpPr/>
          <p:nvPr/>
        </p:nvSpPr>
        <p:spPr>
          <a:xfrm>
            <a:off x="573089" y="2409011"/>
            <a:ext cx="144000" cy="144000"/>
          </a:xfrm>
          <a:prstGeom prst="rect">
            <a:avLst/>
          </a:prstGeom>
          <a:solidFill>
            <a:srgbClr val="2B5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Ορθογώνιο 11">
            <a:extLst>
              <a:ext uri="{FF2B5EF4-FFF2-40B4-BE49-F238E27FC236}">
                <a16:creationId xmlns:a16="http://schemas.microsoft.com/office/drawing/2014/main" id="{2C97A620-EC83-A906-FA66-1855D6E18B9F}"/>
              </a:ext>
            </a:extLst>
          </p:cNvPr>
          <p:cNvSpPr/>
          <p:nvPr/>
        </p:nvSpPr>
        <p:spPr>
          <a:xfrm>
            <a:off x="573089" y="2903943"/>
            <a:ext cx="144000" cy="144000"/>
          </a:xfrm>
          <a:prstGeom prst="rect">
            <a:avLst/>
          </a:prstGeom>
          <a:solidFill>
            <a:srgbClr val="6C8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Ορθογώνιο 12">
            <a:extLst>
              <a:ext uri="{FF2B5EF4-FFF2-40B4-BE49-F238E27FC236}">
                <a16:creationId xmlns:a16="http://schemas.microsoft.com/office/drawing/2014/main" id="{E20A3A8C-D500-7D78-404C-35BF0037C9FB}"/>
              </a:ext>
            </a:extLst>
          </p:cNvPr>
          <p:cNvSpPr/>
          <p:nvPr/>
        </p:nvSpPr>
        <p:spPr>
          <a:xfrm>
            <a:off x="573089" y="3886262"/>
            <a:ext cx="144000" cy="144000"/>
          </a:xfrm>
          <a:prstGeom prst="rect">
            <a:avLst/>
          </a:prstGeom>
          <a:solidFill>
            <a:srgbClr val="596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Ορθογώνιο 13">
            <a:extLst>
              <a:ext uri="{FF2B5EF4-FFF2-40B4-BE49-F238E27FC236}">
                <a16:creationId xmlns:a16="http://schemas.microsoft.com/office/drawing/2014/main" id="{71E17F10-4951-2B4D-8B13-DA90CFCDFDD9}"/>
              </a:ext>
            </a:extLst>
          </p:cNvPr>
          <p:cNvSpPr/>
          <p:nvPr/>
        </p:nvSpPr>
        <p:spPr>
          <a:xfrm>
            <a:off x="573089" y="4407317"/>
            <a:ext cx="144000" cy="144000"/>
          </a:xfrm>
          <a:prstGeom prst="rect">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Ορθογώνιο 14">
            <a:extLst>
              <a:ext uri="{FF2B5EF4-FFF2-40B4-BE49-F238E27FC236}">
                <a16:creationId xmlns:a16="http://schemas.microsoft.com/office/drawing/2014/main" id="{D62BDDFE-A798-D04B-8F94-90A2666B3A60}"/>
              </a:ext>
            </a:extLst>
          </p:cNvPr>
          <p:cNvSpPr/>
          <p:nvPr/>
        </p:nvSpPr>
        <p:spPr>
          <a:xfrm>
            <a:off x="573089" y="4604517"/>
            <a:ext cx="144000" cy="1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Ορθογώνιο 15">
            <a:extLst>
              <a:ext uri="{FF2B5EF4-FFF2-40B4-BE49-F238E27FC236}">
                <a16:creationId xmlns:a16="http://schemas.microsoft.com/office/drawing/2014/main" id="{53147876-5C82-E407-BDC4-BF603BF84AA6}"/>
              </a:ext>
            </a:extLst>
          </p:cNvPr>
          <p:cNvSpPr/>
          <p:nvPr/>
        </p:nvSpPr>
        <p:spPr>
          <a:xfrm>
            <a:off x="573089" y="4867291"/>
            <a:ext cx="144000" cy="144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Ορθογώνιο 18">
            <a:extLst>
              <a:ext uri="{FF2B5EF4-FFF2-40B4-BE49-F238E27FC236}">
                <a16:creationId xmlns:a16="http://schemas.microsoft.com/office/drawing/2014/main" id="{9DDC0BA8-C8A7-3A0F-850C-A37C6D2FEF84}"/>
              </a:ext>
            </a:extLst>
          </p:cNvPr>
          <p:cNvSpPr/>
          <p:nvPr/>
        </p:nvSpPr>
        <p:spPr>
          <a:xfrm>
            <a:off x="573089" y="5089718"/>
            <a:ext cx="144000" cy="144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Ορθογώνιο 19">
            <a:extLst>
              <a:ext uri="{FF2B5EF4-FFF2-40B4-BE49-F238E27FC236}">
                <a16:creationId xmlns:a16="http://schemas.microsoft.com/office/drawing/2014/main" id="{8BA978EB-3B38-DAB2-38CF-D32286201421}"/>
              </a:ext>
            </a:extLst>
          </p:cNvPr>
          <p:cNvSpPr/>
          <p:nvPr/>
        </p:nvSpPr>
        <p:spPr>
          <a:xfrm>
            <a:off x="573089" y="5594876"/>
            <a:ext cx="144000" cy="144000"/>
          </a:xfrm>
          <a:prstGeom prst="rect">
            <a:avLst/>
          </a:prstGeom>
          <a:solidFill>
            <a:srgbClr val="0F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Ορθογώνιο 21">
            <a:extLst>
              <a:ext uri="{FF2B5EF4-FFF2-40B4-BE49-F238E27FC236}">
                <a16:creationId xmlns:a16="http://schemas.microsoft.com/office/drawing/2014/main" id="{64604561-727D-D5D7-37A3-B78C204AD6D7}"/>
              </a:ext>
            </a:extLst>
          </p:cNvPr>
          <p:cNvSpPr/>
          <p:nvPr/>
        </p:nvSpPr>
        <p:spPr>
          <a:xfrm>
            <a:off x="8238157" y="2015910"/>
            <a:ext cx="144000" cy="144000"/>
          </a:xfrm>
          <a:prstGeom prst="rect">
            <a:avLst/>
          </a:prstGeom>
          <a:solidFill>
            <a:srgbClr val="4D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Ορθογώνιο 22">
            <a:extLst>
              <a:ext uri="{FF2B5EF4-FFF2-40B4-BE49-F238E27FC236}">
                <a16:creationId xmlns:a16="http://schemas.microsoft.com/office/drawing/2014/main" id="{90D149AD-983A-225A-7DF0-6A06EECB9C3A}"/>
              </a:ext>
            </a:extLst>
          </p:cNvPr>
          <p:cNvSpPr/>
          <p:nvPr/>
        </p:nvSpPr>
        <p:spPr>
          <a:xfrm>
            <a:off x="8237357" y="2260262"/>
            <a:ext cx="144000" cy="144000"/>
          </a:xfrm>
          <a:prstGeom prst="rect">
            <a:avLst/>
          </a:prstGeom>
          <a:solidFill>
            <a:srgbClr val="398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Ορθογώνιο 23">
            <a:extLst>
              <a:ext uri="{FF2B5EF4-FFF2-40B4-BE49-F238E27FC236}">
                <a16:creationId xmlns:a16="http://schemas.microsoft.com/office/drawing/2014/main" id="{E7FF8F46-3B4E-46CB-FF7B-354997E665D0}"/>
              </a:ext>
            </a:extLst>
          </p:cNvPr>
          <p:cNvSpPr/>
          <p:nvPr/>
        </p:nvSpPr>
        <p:spPr>
          <a:xfrm>
            <a:off x="8237357" y="2510077"/>
            <a:ext cx="144000" cy="144000"/>
          </a:xfrm>
          <a:prstGeom prst="rect">
            <a:avLst/>
          </a:prstGeom>
          <a:solidFill>
            <a:srgbClr val="2B5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Ορθογώνιο 27">
            <a:extLst>
              <a:ext uri="{FF2B5EF4-FFF2-40B4-BE49-F238E27FC236}">
                <a16:creationId xmlns:a16="http://schemas.microsoft.com/office/drawing/2014/main" id="{4D660D7D-9F2D-8217-B87A-8CDA37D09574}"/>
              </a:ext>
            </a:extLst>
          </p:cNvPr>
          <p:cNvSpPr/>
          <p:nvPr/>
        </p:nvSpPr>
        <p:spPr>
          <a:xfrm>
            <a:off x="8237357" y="2735993"/>
            <a:ext cx="144000" cy="144000"/>
          </a:xfrm>
          <a:prstGeom prst="rect">
            <a:avLst/>
          </a:prstGeom>
          <a:solidFill>
            <a:srgbClr val="6C8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Ορθογώνιο 28">
            <a:extLst>
              <a:ext uri="{FF2B5EF4-FFF2-40B4-BE49-F238E27FC236}">
                <a16:creationId xmlns:a16="http://schemas.microsoft.com/office/drawing/2014/main" id="{D93C19B7-E6E7-C1DA-299E-84E41128AA2E}"/>
              </a:ext>
            </a:extLst>
          </p:cNvPr>
          <p:cNvSpPr/>
          <p:nvPr/>
        </p:nvSpPr>
        <p:spPr>
          <a:xfrm>
            <a:off x="8239413" y="2979993"/>
            <a:ext cx="144000" cy="144000"/>
          </a:xfrm>
          <a:prstGeom prst="rect">
            <a:avLst/>
          </a:prstGeom>
          <a:solidFill>
            <a:srgbClr val="596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Ορθογώνιο 30">
            <a:extLst>
              <a:ext uri="{FF2B5EF4-FFF2-40B4-BE49-F238E27FC236}">
                <a16:creationId xmlns:a16="http://schemas.microsoft.com/office/drawing/2014/main" id="{DFF84D8E-D632-8A2A-B3B7-DF40D5E71EE3}"/>
              </a:ext>
            </a:extLst>
          </p:cNvPr>
          <p:cNvSpPr/>
          <p:nvPr/>
        </p:nvSpPr>
        <p:spPr>
          <a:xfrm>
            <a:off x="8237357" y="3237391"/>
            <a:ext cx="144000" cy="144000"/>
          </a:xfrm>
          <a:prstGeom prst="rect">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Ορθογώνιο 33">
            <a:extLst>
              <a:ext uri="{FF2B5EF4-FFF2-40B4-BE49-F238E27FC236}">
                <a16:creationId xmlns:a16="http://schemas.microsoft.com/office/drawing/2014/main" id="{44A8581B-3372-DD55-C832-0CBF6D402CF8}"/>
              </a:ext>
            </a:extLst>
          </p:cNvPr>
          <p:cNvSpPr/>
          <p:nvPr/>
        </p:nvSpPr>
        <p:spPr>
          <a:xfrm>
            <a:off x="8237357" y="3467222"/>
            <a:ext cx="144000" cy="1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Ορθογώνιο 34">
            <a:extLst>
              <a:ext uri="{FF2B5EF4-FFF2-40B4-BE49-F238E27FC236}">
                <a16:creationId xmlns:a16="http://schemas.microsoft.com/office/drawing/2014/main" id="{BC6B4717-15F1-FBE9-8B43-FDD0F1EB5BD9}"/>
              </a:ext>
            </a:extLst>
          </p:cNvPr>
          <p:cNvSpPr/>
          <p:nvPr/>
        </p:nvSpPr>
        <p:spPr>
          <a:xfrm>
            <a:off x="8237357" y="3729454"/>
            <a:ext cx="144000" cy="144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Ορθογώνιο 35">
            <a:extLst>
              <a:ext uri="{FF2B5EF4-FFF2-40B4-BE49-F238E27FC236}">
                <a16:creationId xmlns:a16="http://schemas.microsoft.com/office/drawing/2014/main" id="{866608DF-C535-EFF9-9AAE-201BE20093E6}"/>
              </a:ext>
            </a:extLst>
          </p:cNvPr>
          <p:cNvSpPr/>
          <p:nvPr/>
        </p:nvSpPr>
        <p:spPr>
          <a:xfrm>
            <a:off x="8237357" y="3954108"/>
            <a:ext cx="144000" cy="144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Ορθογώνιο 36">
            <a:extLst>
              <a:ext uri="{FF2B5EF4-FFF2-40B4-BE49-F238E27FC236}">
                <a16:creationId xmlns:a16="http://schemas.microsoft.com/office/drawing/2014/main" id="{4F7C800A-E822-099C-EE6D-B743F7D43FF5}"/>
              </a:ext>
            </a:extLst>
          </p:cNvPr>
          <p:cNvSpPr/>
          <p:nvPr/>
        </p:nvSpPr>
        <p:spPr>
          <a:xfrm>
            <a:off x="8237912" y="4202929"/>
            <a:ext cx="144000" cy="144000"/>
          </a:xfrm>
          <a:prstGeom prst="rect">
            <a:avLst/>
          </a:prstGeom>
          <a:solidFill>
            <a:srgbClr val="0F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Ορθογώνιο 37">
            <a:extLst>
              <a:ext uri="{FF2B5EF4-FFF2-40B4-BE49-F238E27FC236}">
                <a16:creationId xmlns:a16="http://schemas.microsoft.com/office/drawing/2014/main" id="{D46C4F7D-A6C5-22AF-C959-E2366F33E9D3}"/>
              </a:ext>
            </a:extLst>
          </p:cNvPr>
          <p:cNvSpPr/>
          <p:nvPr/>
        </p:nvSpPr>
        <p:spPr>
          <a:xfrm>
            <a:off x="8237357" y="4460517"/>
            <a:ext cx="144000" cy="144000"/>
          </a:xfrm>
          <a:prstGeom prst="rect">
            <a:avLst/>
          </a:prstGeom>
          <a:solidFill>
            <a:srgbClr val="0F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4892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1">
            <a:extLst>
              <a:ext uri="{FF2B5EF4-FFF2-40B4-BE49-F238E27FC236}">
                <a16:creationId xmlns:a16="http://schemas.microsoft.com/office/drawing/2014/main" id="{21D46C25-CDCD-02F9-23D8-61ADC03422BA}"/>
              </a:ext>
            </a:extLst>
          </p:cNvPr>
          <p:cNvPicPr>
            <a:picLocks noChangeAspect="1"/>
          </p:cNvPicPr>
          <p:nvPr/>
        </p:nvPicPr>
        <p:blipFill>
          <a:blip r:embed="rId3"/>
          <a:srcRect/>
          <a:stretch>
            <a:fillRect/>
          </a:stretch>
        </p:blipFill>
        <p:spPr bwMode="auto">
          <a:xfrm>
            <a:off x="10478278" y="6113890"/>
            <a:ext cx="1388285" cy="775722"/>
          </a:xfrm>
          <a:prstGeom prst="rect">
            <a:avLst/>
          </a:prstGeom>
          <a:noFill/>
          <a:ln w="9525">
            <a:noFill/>
            <a:miter lim="800000"/>
            <a:headEnd/>
            <a:tailEnd/>
          </a:ln>
        </p:spPr>
      </p:pic>
      <p:cxnSp>
        <p:nvCxnSpPr>
          <p:cNvPr id="7" name="Ευθεία γραμμή σύνδεσης 25">
            <a:extLst>
              <a:ext uri="{FF2B5EF4-FFF2-40B4-BE49-F238E27FC236}">
                <a16:creationId xmlns:a16="http://schemas.microsoft.com/office/drawing/2014/main" id="{5A42E211-0B28-89FA-0A4F-F05B964C30BF}"/>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sp>
        <p:nvSpPr>
          <p:cNvPr id="12" name="Slide Number Placeholder 5">
            <a:extLst>
              <a:ext uri="{FF2B5EF4-FFF2-40B4-BE49-F238E27FC236}">
                <a16:creationId xmlns:a16="http://schemas.microsoft.com/office/drawing/2014/main" id="{EE870250-7E98-4314-7A94-DD0373E3CFD8}"/>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sp>
        <p:nvSpPr>
          <p:cNvPr id="17" name="TextBox 16">
            <a:extLst>
              <a:ext uri="{FF2B5EF4-FFF2-40B4-BE49-F238E27FC236}">
                <a16:creationId xmlns:a16="http://schemas.microsoft.com/office/drawing/2014/main" id="{8000896A-6A40-12C2-7213-776D75712EF5}"/>
              </a:ext>
            </a:extLst>
          </p:cNvPr>
          <p:cNvSpPr txBox="1"/>
          <p:nvPr/>
        </p:nvSpPr>
        <p:spPr>
          <a:xfrm>
            <a:off x="1131851" y="7554786"/>
            <a:ext cx="6101394" cy="375552"/>
          </a:xfrm>
          <a:prstGeom prst="rect">
            <a:avLst/>
          </a:prstGeom>
          <a:noFill/>
        </p:spPr>
        <p:txBody>
          <a:bodyPr wrap="square">
            <a:spAutoFit/>
          </a:bodyPr>
          <a:lstStyle/>
          <a:p>
            <a:pPr lvl="1" algn="just">
              <a:lnSpc>
                <a:spcPct val="107000"/>
              </a:lnSpc>
              <a:spcBef>
                <a:spcPts val="0"/>
              </a:spcBef>
              <a:spcAft>
                <a:spcPts val="0"/>
              </a:spcAft>
            </a:pPr>
            <a:endParaRPr lang="en-GB" sz="1800" b="0" dirty="0">
              <a:solidFill>
                <a:schemeClr val="tx2"/>
              </a:solidFill>
              <a:latin typeface="+mn-lt"/>
              <a:cs typeface="Times New Roman" panose="02020603050405020304" pitchFamily="18" charset="0"/>
            </a:endParaRPr>
          </a:p>
        </p:txBody>
      </p:sp>
      <p:pic>
        <p:nvPicPr>
          <p:cNvPr id="16" name="Εικόνα 15" descr="Εικόνα που περιέχει χάρτης&#10;&#10;Περιγραφή που δημιουργήθηκε αυτόματα">
            <a:extLst>
              <a:ext uri="{FF2B5EF4-FFF2-40B4-BE49-F238E27FC236}">
                <a16:creationId xmlns:a16="http://schemas.microsoft.com/office/drawing/2014/main" id="{274DDB73-7227-9FB7-04AD-9B9698BA2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92" y="1806222"/>
            <a:ext cx="5993507" cy="4248000"/>
          </a:xfrm>
          <a:prstGeom prst="rect">
            <a:avLst/>
          </a:prstGeom>
        </p:spPr>
      </p:pic>
      <p:pic>
        <p:nvPicPr>
          <p:cNvPr id="19" name="Εικόνα 18" descr="Εικόνα που περιέχει χάρτης&#10;&#10;Περιγραφή που δημιουργήθηκε αυτόματα">
            <a:extLst>
              <a:ext uri="{FF2B5EF4-FFF2-40B4-BE49-F238E27FC236}">
                <a16:creationId xmlns:a16="http://schemas.microsoft.com/office/drawing/2014/main" id="{25536153-AE96-1F4E-2A9A-DC5155390F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1" y="1806222"/>
            <a:ext cx="5993507" cy="4248000"/>
          </a:xfrm>
          <a:prstGeom prst="rect">
            <a:avLst/>
          </a:prstGeom>
        </p:spPr>
      </p:pic>
      <p:sp>
        <p:nvSpPr>
          <p:cNvPr id="2" name="TextBox 1">
            <a:extLst>
              <a:ext uri="{FF2B5EF4-FFF2-40B4-BE49-F238E27FC236}">
                <a16:creationId xmlns:a16="http://schemas.microsoft.com/office/drawing/2014/main" id="{095E1A2F-4F77-90AF-6C7A-F58EA7805D55}"/>
              </a:ext>
            </a:extLst>
          </p:cNvPr>
          <p:cNvSpPr txBox="1"/>
          <p:nvPr/>
        </p:nvSpPr>
        <p:spPr>
          <a:xfrm>
            <a:off x="559623" y="1173285"/>
            <a:ext cx="5079243" cy="369332"/>
          </a:xfrm>
          <a:prstGeom prst="rect">
            <a:avLst/>
          </a:prstGeom>
          <a:noFill/>
        </p:spPr>
        <p:txBody>
          <a:bodyPr wrap="square" rtlCol="0">
            <a:spAutoFit/>
          </a:bodyPr>
          <a:lstStyle>
            <a:defPPr>
              <a:defRPr lang="el-GR"/>
            </a:defPPr>
            <a:lvl1pPr algn="ctr">
              <a:defRPr spc="-20">
                <a:solidFill>
                  <a:schemeClr val="tx2"/>
                </a:solidFill>
                <a:cs typeface="Poppins" panose="00000500000000000000" pitchFamily="2" charset="0"/>
              </a:defRPr>
            </a:lvl1pPr>
          </a:lstStyle>
          <a:p>
            <a:r>
              <a:rPr lang="en-US" dirty="0">
                <a:solidFill>
                  <a:srgbClr val="000000"/>
                </a:solidFill>
                <a:latin typeface="Calibri"/>
                <a:ea typeface="+mj-ea"/>
                <a:cs typeface="+mj-cs"/>
              </a:rPr>
              <a:t>Greek Exclusive Economic Zone (EEZ)</a:t>
            </a:r>
          </a:p>
        </p:txBody>
      </p:sp>
      <p:sp>
        <p:nvSpPr>
          <p:cNvPr id="3" name="Title 2">
            <a:extLst>
              <a:ext uri="{FF2B5EF4-FFF2-40B4-BE49-F238E27FC236}">
                <a16:creationId xmlns:a16="http://schemas.microsoft.com/office/drawing/2014/main" id="{570AE9A7-2BC2-889B-D8E5-676F28E36C5D}"/>
              </a:ext>
            </a:extLst>
          </p:cNvPr>
          <p:cNvSpPr txBox="1">
            <a:spLocks/>
          </p:cNvSpPr>
          <p:nvPr/>
        </p:nvSpPr>
        <p:spPr bwMode="auto">
          <a:xfrm>
            <a:off x="272670" y="278247"/>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solidFill>
                  <a:prstClr val="black"/>
                </a:solidFill>
                <a:latin typeface="Calibri"/>
              </a:rPr>
              <a:t>Suitability assessment of the Greek Maritime Area for the Development of Offshore Wind Farms</a:t>
            </a:r>
            <a:endParaRPr lang="da-DK" sz="2000" kern="0" dirty="0">
              <a:solidFill>
                <a:prstClr val="black"/>
              </a:solidFill>
              <a:latin typeface="Calibri"/>
            </a:endParaRPr>
          </a:p>
          <a:p>
            <a:pPr>
              <a:spcAft>
                <a:spcPts val="225"/>
              </a:spcAft>
              <a:defRPr/>
            </a:pPr>
            <a:r>
              <a:rPr lang="en-US" altLang="zh-TW" sz="1800" b="0" dirty="0">
                <a:solidFill>
                  <a:prstClr val="black"/>
                </a:solidFill>
                <a:latin typeface="Calibri"/>
              </a:rPr>
              <a:t>Site Identification – examples of applying data layers</a:t>
            </a:r>
          </a:p>
        </p:txBody>
      </p:sp>
      <p:sp>
        <p:nvSpPr>
          <p:cNvPr id="5" name="TextBox 4">
            <a:extLst>
              <a:ext uri="{FF2B5EF4-FFF2-40B4-BE49-F238E27FC236}">
                <a16:creationId xmlns:a16="http://schemas.microsoft.com/office/drawing/2014/main" id="{5624F0E6-0B8E-CC64-173E-988496658E48}"/>
              </a:ext>
            </a:extLst>
          </p:cNvPr>
          <p:cNvSpPr txBox="1"/>
          <p:nvPr/>
        </p:nvSpPr>
        <p:spPr>
          <a:xfrm>
            <a:off x="6553132" y="1171091"/>
            <a:ext cx="5079243" cy="369332"/>
          </a:xfrm>
          <a:prstGeom prst="rect">
            <a:avLst/>
          </a:prstGeom>
          <a:noFill/>
        </p:spPr>
        <p:txBody>
          <a:bodyPr wrap="square" rtlCol="0">
            <a:spAutoFit/>
          </a:bodyPr>
          <a:lstStyle>
            <a:defPPr>
              <a:defRPr lang="el-GR"/>
            </a:defPPr>
            <a:lvl1pPr algn="ctr">
              <a:defRPr spc="-20">
                <a:solidFill>
                  <a:schemeClr val="tx2"/>
                </a:solidFill>
                <a:cs typeface="Poppins" panose="00000500000000000000" pitchFamily="2" charset="0"/>
              </a:defRPr>
            </a:lvl1pPr>
          </a:lstStyle>
          <a:p>
            <a:r>
              <a:rPr lang="en-US" dirty="0">
                <a:solidFill>
                  <a:srgbClr val="000000"/>
                </a:solidFill>
                <a:latin typeface="Calibri"/>
                <a:ea typeface="+mj-ea"/>
                <a:cs typeface="+mj-cs"/>
              </a:rPr>
              <a:t>Nautical Miles (NM) Zones</a:t>
            </a:r>
          </a:p>
        </p:txBody>
      </p:sp>
      <p:sp>
        <p:nvSpPr>
          <p:cNvPr id="6" name="Date Placeholder 3">
            <a:extLst>
              <a:ext uri="{FF2B5EF4-FFF2-40B4-BE49-F238E27FC236}">
                <a16:creationId xmlns:a16="http://schemas.microsoft.com/office/drawing/2014/main" id="{40302E22-E37D-87BE-51D4-07C069C16ADF}"/>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Tree>
    <p:extLst>
      <p:ext uri="{BB962C8B-B14F-4D97-AF65-F5344CB8AC3E}">
        <p14:creationId xmlns:p14="http://schemas.microsoft.com/office/powerpoint/2010/main" val="2209981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1">
            <a:extLst>
              <a:ext uri="{FF2B5EF4-FFF2-40B4-BE49-F238E27FC236}">
                <a16:creationId xmlns:a16="http://schemas.microsoft.com/office/drawing/2014/main" id="{21D46C25-CDCD-02F9-23D8-61ADC03422BA}"/>
              </a:ext>
            </a:extLst>
          </p:cNvPr>
          <p:cNvPicPr>
            <a:picLocks noChangeAspect="1"/>
          </p:cNvPicPr>
          <p:nvPr/>
        </p:nvPicPr>
        <p:blipFill>
          <a:blip r:embed="rId3"/>
          <a:srcRect/>
          <a:stretch>
            <a:fillRect/>
          </a:stretch>
        </p:blipFill>
        <p:spPr bwMode="auto">
          <a:xfrm>
            <a:off x="10478278" y="6113890"/>
            <a:ext cx="1388285" cy="775722"/>
          </a:xfrm>
          <a:prstGeom prst="rect">
            <a:avLst/>
          </a:prstGeom>
          <a:noFill/>
          <a:ln w="9525">
            <a:noFill/>
            <a:miter lim="800000"/>
            <a:headEnd/>
            <a:tailEnd/>
          </a:ln>
        </p:spPr>
      </p:pic>
      <p:cxnSp>
        <p:nvCxnSpPr>
          <p:cNvPr id="7" name="Ευθεία γραμμή σύνδεσης 25">
            <a:extLst>
              <a:ext uri="{FF2B5EF4-FFF2-40B4-BE49-F238E27FC236}">
                <a16:creationId xmlns:a16="http://schemas.microsoft.com/office/drawing/2014/main" id="{5A42E211-0B28-89FA-0A4F-F05B964C30BF}"/>
              </a:ext>
            </a:extLst>
          </p:cNvPr>
          <p:cNvCxnSpPr>
            <a:cxnSpLocks/>
          </p:cNvCxnSpPr>
          <p:nvPr/>
        </p:nvCxnSpPr>
        <p:spPr>
          <a:xfrm flipV="1">
            <a:off x="-1" y="6157521"/>
            <a:ext cx="12192000" cy="1"/>
          </a:xfrm>
          <a:prstGeom prst="line">
            <a:avLst/>
          </a:prstGeom>
          <a:noFill/>
          <a:ln w="6350" cap="flat" cmpd="sng" algn="ctr">
            <a:solidFill>
              <a:srgbClr val="70AD47"/>
            </a:solidFill>
            <a:prstDash val="solid"/>
            <a:miter lim="800000"/>
          </a:ln>
          <a:effectLst/>
        </p:spPr>
      </p:cxnSp>
      <p:sp>
        <p:nvSpPr>
          <p:cNvPr id="12" name="Slide Number Placeholder 5">
            <a:extLst>
              <a:ext uri="{FF2B5EF4-FFF2-40B4-BE49-F238E27FC236}">
                <a16:creationId xmlns:a16="http://schemas.microsoft.com/office/drawing/2014/main" id="{EE870250-7E98-4314-7A94-DD0373E3CFD8}"/>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sp>
        <p:nvSpPr>
          <p:cNvPr id="17" name="TextBox 16">
            <a:extLst>
              <a:ext uri="{FF2B5EF4-FFF2-40B4-BE49-F238E27FC236}">
                <a16:creationId xmlns:a16="http://schemas.microsoft.com/office/drawing/2014/main" id="{8000896A-6A40-12C2-7213-776D75712EF5}"/>
              </a:ext>
            </a:extLst>
          </p:cNvPr>
          <p:cNvSpPr txBox="1"/>
          <p:nvPr/>
        </p:nvSpPr>
        <p:spPr>
          <a:xfrm>
            <a:off x="-949197" y="6746364"/>
            <a:ext cx="6101394" cy="375552"/>
          </a:xfrm>
          <a:prstGeom prst="rect">
            <a:avLst/>
          </a:prstGeom>
          <a:noFill/>
        </p:spPr>
        <p:txBody>
          <a:bodyPr wrap="square">
            <a:spAutoFit/>
          </a:bodyPr>
          <a:lstStyle/>
          <a:p>
            <a:pPr lvl="1" algn="just">
              <a:lnSpc>
                <a:spcPct val="107000"/>
              </a:lnSpc>
              <a:spcBef>
                <a:spcPts val="0"/>
              </a:spcBef>
              <a:spcAft>
                <a:spcPts val="0"/>
              </a:spcAft>
            </a:pPr>
            <a:endParaRPr lang="en-GB" sz="1800" b="0" dirty="0">
              <a:solidFill>
                <a:schemeClr val="tx2"/>
              </a:solidFill>
              <a:latin typeface="+mn-lt"/>
              <a:cs typeface="Times New Roman" panose="02020603050405020304" pitchFamily="18" charset="0"/>
            </a:endParaRPr>
          </a:p>
        </p:txBody>
      </p:sp>
      <p:pic>
        <p:nvPicPr>
          <p:cNvPr id="3" name="Εικόνα 2" descr="Εικόνα που περιέχει χάρτης&#10;&#10;Περιγραφή που δημιουργήθηκε αυτόματα">
            <a:extLst>
              <a:ext uri="{FF2B5EF4-FFF2-40B4-BE49-F238E27FC236}">
                <a16:creationId xmlns:a16="http://schemas.microsoft.com/office/drawing/2014/main" id="{CBECA8FE-6A77-2030-782D-6C7B343A4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98" y="1806885"/>
            <a:ext cx="5993613" cy="4248000"/>
          </a:xfrm>
          <a:prstGeom prst="rect">
            <a:avLst/>
          </a:prstGeom>
        </p:spPr>
      </p:pic>
      <p:sp>
        <p:nvSpPr>
          <p:cNvPr id="2" name="TextBox 1">
            <a:extLst>
              <a:ext uri="{FF2B5EF4-FFF2-40B4-BE49-F238E27FC236}">
                <a16:creationId xmlns:a16="http://schemas.microsoft.com/office/drawing/2014/main" id="{C25398F7-1B90-1429-2FF9-A98100ADFFFB}"/>
              </a:ext>
            </a:extLst>
          </p:cNvPr>
          <p:cNvSpPr txBox="1"/>
          <p:nvPr/>
        </p:nvSpPr>
        <p:spPr>
          <a:xfrm>
            <a:off x="558182" y="1173617"/>
            <a:ext cx="5079243" cy="369332"/>
          </a:xfrm>
          <a:prstGeom prst="rect">
            <a:avLst/>
          </a:prstGeom>
          <a:noFill/>
        </p:spPr>
        <p:txBody>
          <a:bodyPr wrap="square" rtlCol="0">
            <a:spAutoFit/>
          </a:bodyPr>
          <a:lstStyle>
            <a:defPPr>
              <a:defRPr lang="el-GR"/>
            </a:defPPr>
            <a:lvl1pPr algn="ctr">
              <a:defRPr spc="-20">
                <a:solidFill>
                  <a:schemeClr val="tx2"/>
                </a:solidFill>
                <a:cs typeface="Poppins" panose="00000500000000000000" pitchFamily="2" charset="0"/>
              </a:defRPr>
            </a:lvl1pPr>
          </a:lstStyle>
          <a:p>
            <a:r>
              <a:rPr lang="en-US" dirty="0">
                <a:solidFill>
                  <a:srgbClr val="000000"/>
                </a:solidFill>
                <a:latin typeface="Calibri"/>
                <a:ea typeface="+mj-ea"/>
                <a:cs typeface="+mj-cs"/>
              </a:rPr>
              <a:t>Wind resource</a:t>
            </a:r>
          </a:p>
        </p:txBody>
      </p:sp>
      <p:sp>
        <p:nvSpPr>
          <p:cNvPr id="5" name="Title 2">
            <a:extLst>
              <a:ext uri="{FF2B5EF4-FFF2-40B4-BE49-F238E27FC236}">
                <a16:creationId xmlns:a16="http://schemas.microsoft.com/office/drawing/2014/main" id="{90C9D641-6676-70E4-E6C0-FF06917BFC7D}"/>
              </a:ext>
            </a:extLst>
          </p:cNvPr>
          <p:cNvSpPr txBox="1">
            <a:spLocks/>
          </p:cNvSpPr>
          <p:nvPr/>
        </p:nvSpPr>
        <p:spPr bwMode="auto">
          <a:xfrm>
            <a:off x="272670" y="278247"/>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solidFill>
                  <a:prstClr val="black"/>
                </a:solidFill>
                <a:latin typeface="Calibri"/>
              </a:rPr>
              <a:t>Suitability assessment of the Greek Maritime Area for the Development of Offshore Wind Farms</a:t>
            </a:r>
            <a:endParaRPr lang="da-DK" sz="2000" kern="0" dirty="0">
              <a:solidFill>
                <a:prstClr val="black"/>
              </a:solidFill>
              <a:latin typeface="Calibri"/>
            </a:endParaRPr>
          </a:p>
          <a:p>
            <a:pPr>
              <a:spcAft>
                <a:spcPts val="225"/>
              </a:spcAft>
              <a:defRPr/>
            </a:pPr>
            <a:r>
              <a:rPr lang="en-US" altLang="zh-TW" sz="1800" b="0" dirty="0">
                <a:solidFill>
                  <a:prstClr val="black"/>
                </a:solidFill>
                <a:latin typeface="Calibri"/>
              </a:rPr>
              <a:t>Site Identification – examples of applying data layers</a:t>
            </a:r>
          </a:p>
        </p:txBody>
      </p:sp>
      <p:sp>
        <p:nvSpPr>
          <p:cNvPr id="8" name="TextBox 7">
            <a:extLst>
              <a:ext uri="{FF2B5EF4-FFF2-40B4-BE49-F238E27FC236}">
                <a16:creationId xmlns:a16="http://schemas.microsoft.com/office/drawing/2014/main" id="{19ACDF7C-8515-E208-5CF7-33D16F0565D6}"/>
              </a:ext>
            </a:extLst>
          </p:cNvPr>
          <p:cNvSpPr txBox="1"/>
          <p:nvPr/>
        </p:nvSpPr>
        <p:spPr>
          <a:xfrm>
            <a:off x="6549295" y="1173617"/>
            <a:ext cx="5079243" cy="369332"/>
          </a:xfrm>
          <a:prstGeom prst="rect">
            <a:avLst/>
          </a:prstGeom>
          <a:noFill/>
        </p:spPr>
        <p:txBody>
          <a:bodyPr wrap="square" rtlCol="0">
            <a:spAutoFit/>
          </a:bodyPr>
          <a:lstStyle>
            <a:defPPr>
              <a:defRPr lang="el-GR"/>
            </a:defPPr>
            <a:lvl1pPr algn="ctr">
              <a:defRPr spc="-20">
                <a:solidFill>
                  <a:schemeClr val="tx2"/>
                </a:solidFill>
                <a:cs typeface="Poppins" panose="00000500000000000000" pitchFamily="2" charset="0"/>
              </a:defRPr>
            </a:lvl1pPr>
          </a:lstStyle>
          <a:p>
            <a:r>
              <a:rPr lang="en-US" dirty="0">
                <a:solidFill>
                  <a:srgbClr val="000000"/>
                </a:solidFill>
                <a:latin typeface="Calibri"/>
                <a:ea typeface="+mj-ea"/>
                <a:cs typeface="+mj-cs"/>
              </a:rPr>
              <a:t>Bathymetry</a:t>
            </a:r>
          </a:p>
        </p:txBody>
      </p:sp>
      <p:pic>
        <p:nvPicPr>
          <p:cNvPr id="10" name="Εικόνα 9" descr="Εικόνα που περιέχει χάρτης&#10;&#10;Περιγραφή που δημιουργήθηκε αυτόματα">
            <a:extLst>
              <a:ext uri="{FF2B5EF4-FFF2-40B4-BE49-F238E27FC236}">
                <a16:creationId xmlns:a16="http://schemas.microsoft.com/office/drawing/2014/main" id="{35F9B9C4-EFD8-E69B-51B7-F2813B736B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1806885"/>
            <a:ext cx="5995003" cy="4248000"/>
          </a:xfrm>
          <a:prstGeom prst="rect">
            <a:avLst/>
          </a:prstGeom>
        </p:spPr>
      </p:pic>
      <p:sp>
        <p:nvSpPr>
          <p:cNvPr id="6" name="Date Placeholder 3">
            <a:extLst>
              <a:ext uri="{FF2B5EF4-FFF2-40B4-BE49-F238E27FC236}">
                <a16:creationId xmlns:a16="http://schemas.microsoft.com/office/drawing/2014/main" id="{C74B6BBE-FFEF-BAA9-EEDC-29BD7E258607}"/>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Tree>
    <p:extLst>
      <p:ext uri="{BB962C8B-B14F-4D97-AF65-F5344CB8AC3E}">
        <p14:creationId xmlns:p14="http://schemas.microsoft.com/office/powerpoint/2010/main" val="2938398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1">
            <a:extLst>
              <a:ext uri="{FF2B5EF4-FFF2-40B4-BE49-F238E27FC236}">
                <a16:creationId xmlns:a16="http://schemas.microsoft.com/office/drawing/2014/main" id="{21D46C25-CDCD-02F9-23D8-61ADC03422BA}"/>
              </a:ext>
            </a:extLst>
          </p:cNvPr>
          <p:cNvPicPr>
            <a:picLocks noChangeAspect="1"/>
          </p:cNvPicPr>
          <p:nvPr/>
        </p:nvPicPr>
        <p:blipFill>
          <a:blip r:embed="rId3"/>
          <a:srcRect/>
          <a:stretch>
            <a:fillRect/>
          </a:stretch>
        </p:blipFill>
        <p:spPr bwMode="auto">
          <a:xfrm>
            <a:off x="10478278" y="6113890"/>
            <a:ext cx="1388285" cy="775722"/>
          </a:xfrm>
          <a:prstGeom prst="rect">
            <a:avLst/>
          </a:prstGeom>
          <a:noFill/>
          <a:ln w="9525">
            <a:noFill/>
            <a:miter lim="800000"/>
            <a:headEnd/>
            <a:tailEnd/>
          </a:ln>
        </p:spPr>
      </p:pic>
      <p:cxnSp>
        <p:nvCxnSpPr>
          <p:cNvPr id="7" name="Ευθεία γραμμή σύνδεσης 25">
            <a:extLst>
              <a:ext uri="{FF2B5EF4-FFF2-40B4-BE49-F238E27FC236}">
                <a16:creationId xmlns:a16="http://schemas.microsoft.com/office/drawing/2014/main" id="{5A42E211-0B28-89FA-0A4F-F05B964C30BF}"/>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sp>
        <p:nvSpPr>
          <p:cNvPr id="12" name="Slide Number Placeholder 5">
            <a:extLst>
              <a:ext uri="{FF2B5EF4-FFF2-40B4-BE49-F238E27FC236}">
                <a16:creationId xmlns:a16="http://schemas.microsoft.com/office/drawing/2014/main" id="{EE870250-7E98-4314-7A94-DD0373E3CFD8}"/>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sp>
        <p:nvSpPr>
          <p:cNvPr id="17" name="TextBox 16">
            <a:extLst>
              <a:ext uri="{FF2B5EF4-FFF2-40B4-BE49-F238E27FC236}">
                <a16:creationId xmlns:a16="http://schemas.microsoft.com/office/drawing/2014/main" id="{8000896A-6A40-12C2-7213-776D75712EF5}"/>
              </a:ext>
            </a:extLst>
          </p:cNvPr>
          <p:cNvSpPr txBox="1"/>
          <p:nvPr/>
        </p:nvSpPr>
        <p:spPr>
          <a:xfrm>
            <a:off x="1131851" y="7554786"/>
            <a:ext cx="6101394" cy="375552"/>
          </a:xfrm>
          <a:prstGeom prst="rect">
            <a:avLst/>
          </a:prstGeom>
          <a:noFill/>
        </p:spPr>
        <p:txBody>
          <a:bodyPr wrap="square">
            <a:spAutoFit/>
          </a:bodyPr>
          <a:lstStyle/>
          <a:p>
            <a:pPr lvl="1" algn="just">
              <a:lnSpc>
                <a:spcPct val="107000"/>
              </a:lnSpc>
              <a:spcBef>
                <a:spcPts val="0"/>
              </a:spcBef>
              <a:spcAft>
                <a:spcPts val="0"/>
              </a:spcAft>
            </a:pPr>
            <a:endParaRPr lang="en-GB" sz="1800" b="0" dirty="0">
              <a:solidFill>
                <a:schemeClr val="tx2"/>
              </a:solidFill>
              <a:latin typeface="+mn-lt"/>
              <a:cs typeface="Times New Roman" panose="02020603050405020304" pitchFamily="18" charset="0"/>
            </a:endParaRPr>
          </a:p>
        </p:txBody>
      </p:sp>
      <p:pic>
        <p:nvPicPr>
          <p:cNvPr id="3" name="Εικόνα 2" descr="Εικόνα που περιέχει χάρτης&#10;&#10;Περιγραφή που δημιουργήθηκε αυτόματα">
            <a:extLst>
              <a:ext uri="{FF2B5EF4-FFF2-40B4-BE49-F238E27FC236}">
                <a16:creationId xmlns:a16="http://schemas.microsoft.com/office/drawing/2014/main" id="{F2C1DC9E-FF28-F9D6-A4D0-C10951872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18" y="1797501"/>
            <a:ext cx="5994181" cy="4248000"/>
          </a:xfrm>
          <a:prstGeom prst="rect">
            <a:avLst/>
          </a:prstGeom>
        </p:spPr>
      </p:pic>
      <p:sp>
        <p:nvSpPr>
          <p:cNvPr id="8" name="TextBox 7">
            <a:extLst>
              <a:ext uri="{FF2B5EF4-FFF2-40B4-BE49-F238E27FC236}">
                <a16:creationId xmlns:a16="http://schemas.microsoft.com/office/drawing/2014/main" id="{B99EA4E3-BA40-1DAA-4EFF-A4A249AB8369}"/>
              </a:ext>
            </a:extLst>
          </p:cNvPr>
          <p:cNvSpPr txBox="1"/>
          <p:nvPr/>
        </p:nvSpPr>
        <p:spPr>
          <a:xfrm>
            <a:off x="559286" y="1168925"/>
            <a:ext cx="5079243" cy="369332"/>
          </a:xfrm>
          <a:prstGeom prst="rect">
            <a:avLst/>
          </a:prstGeom>
          <a:noFill/>
        </p:spPr>
        <p:txBody>
          <a:bodyPr wrap="square" rtlCol="0">
            <a:spAutoFit/>
          </a:bodyPr>
          <a:lstStyle>
            <a:defPPr>
              <a:defRPr lang="el-GR"/>
            </a:defPPr>
            <a:lvl1pPr algn="ctr">
              <a:defRPr spc="-20">
                <a:solidFill>
                  <a:schemeClr val="tx2"/>
                </a:solidFill>
                <a:cs typeface="Poppins" panose="00000500000000000000" pitchFamily="2" charset="0"/>
              </a:defRPr>
            </a:lvl1pPr>
          </a:lstStyle>
          <a:p>
            <a:r>
              <a:rPr lang="en-US" dirty="0">
                <a:solidFill>
                  <a:srgbClr val="000000"/>
                </a:solidFill>
                <a:latin typeface="Calibri"/>
                <a:ea typeface="+mj-ea"/>
                <a:cs typeface="+mj-cs"/>
              </a:rPr>
              <a:t>Areas of Environmental Interest</a:t>
            </a:r>
          </a:p>
        </p:txBody>
      </p:sp>
      <p:sp>
        <p:nvSpPr>
          <p:cNvPr id="9" name="Title 2">
            <a:extLst>
              <a:ext uri="{FF2B5EF4-FFF2-40B4-BE49-F238E27FC236}">
                <a16:creationId xmlns:a16="http://schemas.microsoft.com/office/drawing/2014/main" id="{0A72E4B4-F58A-3C29-EAC8-81C5DB85124E}"/>
              </a:ext>
            </a:extLst>
          </p:cNvPr>
          <p:cNvSpPr txBox="1">
            <a:spLocks/>
          </p:cNvSpPr>
          <p:nvPr/>
        </p:nvSpPr>
        <p:spPr bwMode="auto">
          <a:xfrm>
            <a:off x="272670" y="278247"/>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solidFill>
                  <a:prstClr val="black"/>
                </a:solidFill>
                <a:latin typeface="Calibri"/>
              </a:rPr>
              <a:t>Suitability assessment of the Greek Maritime Area for the Development of Offshore Wind Farms</a:t>
            </a:r>
            <a:endParaRPr lang="da-DK" sz="2000" kern="0" dirty="0">
              <a:solidFill>
                <a:prstClr val="black"/>
              </a:solidFill>
              <a:latin typeface="Calibri"/>
            </a:endParaRPr>
          </a:p>
          <a:p>
            <a:pPr>
              <a:spcAft>
                <a:spcPts val="225"/>
              </a:spcAft>
              <a:defRPr/>
            </a:pPr>
            <a:r>
              <a:rPr lang="en-US" altLang="zh-TW" sz="1800" b="0" dirty="0">
                <a:solidFill>
                  <a:prstClr val="black"/>
                </a:solidFill>
                <a:latin typeface="Calibri"/>
              </a:rPr>
              <a:t>Site Identification – examples of applying data layers</a:t>
            </a:r>
          </a:p>
        </p:txBody>
      </p:sp>
      <p:sp>
        <p:nvSpPr>
          <p:cNvPr id="10" name="TextBox 9">
            <a:extLst>
              <a:ext uri="{FF2B5EF4-FFF2-40B4-BE49-F238E27FC236}">
                <a16:creationId xmlns:a16="http://schemas.microsoft.com/office/drawing/2014/main" id="{9593193D-F748-EB1A-9F3E-AB03165F3565}"/>
              </a:ext>
            </a:extLst>
          </p:cNvPr>
          <p:cNvSpPr txBox="1"/>
          <p:nvPr/>
        </p:nvSpPr>
        <p:spPr>
          <a:xfrm>
            <a:off x="6553183" y="1167811"/>
            <a:ext cx="5079243" cy="369332"/>
          </a:xfrm>
          <a:prstGeom prst="rect">
            <a:avLst/>
          </a:prstGeom>
          <a:noFill/>
        </p:spPr>
        <p:txBody>
          <a:bodyPr wrap="square" rtlCol="0">
            <a:spAutoFit/>
          </a:bodyPr>
          <a:lstStyle>
            <a:defPPr>
              <a:defRPr lang="el-GR"/>
            </a:defPPr>
            <a:lvl1pPr algn="ctr">
              <a:defRPr spc="-20">
                <a:solidFill>
                  <a:schemeClr val="tx2"/>
                </a:solidFill>
                <a:cs typeface="Poppins" panose="00000500000000000000" pitchFamily="2" charset="0"/>
              </a:defRPr>
            </a:lvl1pPr>
          </a:lstStyle>
          <a:p>
            <a:r>
              <a:rPr lang="en-US" dirty="0">
                <a:solidFill>
                  <a:srgbClr val="000000"/>
                </a:solidFill>
                <a:latin typeface="Calibri"/>
                <a:ea typeface="+mj-ea"/>
                <a:cs typeface="+mj-cs"/>
              </a:rPr>
              <a:t>Geological zones</a:t>
            </a:r>
          </a:p>
        </p:txBody>
      </p:sp>
      <p:pic>
        <p:nvPicPr>
          <p:cNvPr id="2" name="Εικόνα 1" descr="Εικόνα που περιέχει χάρτης&#10;&#10;Περιγραφή που δημιουργήθηκε αυτόματα">
            <a:extLst>
              <a:ext uri="{FF2B5EF4-FFF2-40B4-BE49-F238E27FC236}">
                <a16:creationId xmlns:a16="http://schemas.microsoft.com/office/drawing/2014/main" id="{4BC97003-BA72-B15C-3DEB-BFEA55B9CA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1797501"/>
            <a:ext cx="5993612" cy="4248000"/>
          </a:xfrm>
          <a:prstGeom prst="rect">
            <a:avLst/>
          </a:prstGeom>
        </p:spPr>
      </p:pic>
      <p:sp>
        <p:nvSpPr>
          <p:cNvPr id="5" name="Date Placeholder 3">
            <a:extLst>
              <a:ext uri="{FF2B5EF4-FFF2-40B4-BE49-F238E27FC236}">
                <a16:creationId xmlns:a16="http://schemas.microsoft.com/office/drawing/2014/main" id="{E4640643-D7C9-31AB-8B86-5301D0B52C1D}"/>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Tree>
    <p:extLst>
      <p:ext uri="{BB962C8B-B14F-4D97-AF65-F5344CB8AC3E}">
        <p14:creationId xmlns:p14="http://schemas.microsoft.com/office/powerpoint/2010/main" val="3115213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1" name="Object 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30721"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24" name="Εικόνα 1"/>
          <p:cNvPicPr>
            <a:picLocks noChangeAspect="1"/>
          </p:cNvPicPr>
          <p:nvPr/>
        </p:nvPicPr>
        <p:blipFill>
          <a:blip r:embed="rId6"/>
          <a:srcRect/>
          <a:stretch>
            <a:fillRect/>
          </a:stretch>
        </p:blipFill>
        <p:spPr bwMode="auto">
          <a:xfrm>
            <a:off x="10478278" y="6113890"/>
            <a:ext cx="1388285" cy="775722"/>
          </a:xfrm>
          <a:prstGeom prst="rect">
            <a:avLst/>
          </a:prstGeom>
          <a:noFill/>
          <a:ln w="9525">
            <a:noFill/>
            <a:miter lim="800000"/>
            <a:headEnd/>
            <a:tailEnd/>
          </a:ln>
        </p:spPr>
      </p:pic>
      <p:cxnSp>
        <p:nvCxnSpPr>
          <p:cNvPr id="5" name="Ευθεία γραμμή σύνδεσης 4"/>
          <p:cNvCxnSpPr/>
          <p:nvPr/>
        </p:nvCxnSpPr>
        <p:spPr>
          <a:xfrm>
            <a:off x="0" y="6155140"/>
            <a:ext cx="12192000" cy="2729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B4B7643-5183-4330-BD83-DD92AEF088B2}"/>
              </a:ext>
            </a:extLst>
          </p:cNvPr>
          <p:cNvSpPr txBox="1"/>
          <p:nvPr/>
        </p:nvSpPr>
        <p:spPr>
          <a:xfrm>
            <a:off x="1293486" y="1847927"/>
            <a:ext cx="2765046" cy="315007"/>
          </a:xfrm>
          <a:prstGeom prst="rect">
            <a:avLst/>
          </a:prstGeom>
          <a:noFill/>
        </p:spPr>
        <p:txBody>
          <a:bodyPr wrap="square" rtlCol="0" anchor="b">
            <a:spAutoFit/>
          </a:bodyPr>
          <a:lstStyle/>
          <a:p>
            <a:pPr marL="0" marR="0" lvl="0" indent="0" algn="r" defTabSz="1828434" eaLnBrk="1" fontAlgn="auto" latinLnBrk="0" hangingPunct="1">
              <a:lnSpc>
                <a:spcPct val="100000"/>
              </a:lnSpc>
              <a:spcBef>
                <a:spcPts val="0"/>
              </a:spcBef>
              <a:spcAft>
                <a:spcPts val="0"/>
              </a:spcAft>
              <a:buClrTx/>
              <a:buSzTx/>
              <a:buFontTx/>
              <a:buNone/>
              <a:tabLst/>
              <a:defRPr/>
            </a:pPr>
            <a:r>
              <a:rPr lang="en-US" sz="1400" b="1" kern="0" spc="-30" dirty="0">
                <a:solidFill>
                  <a:srgbClr val="111340"/>
                </a:solidFill>
                <a:cs typeface="Poppins" pitchFamily="2" charset="77"/>
              </a:rPr>
              <a:t>Energy security &amp; independence </a:t>
            </a:r>
            <a:endParaRPr kumimoji="0" lang="en-US" sz="1400" b="1" i="0" u="none" strike="noStrike" kern="0" cap="none" spc="-30" normalizeH="0" baseline="0" noProof="0" dirty="0">
              <a:ln>
                <a:noFill/>
              </a:ln>
              <a:solidFill>
                <a:srgbClr val="111340"/>
              </a:solidFill>
              <a:effectLst/>
              <a:uLnTx/>
              <a:uFillTx/>
              <a:cs typeface="Poppins" pitchFamily="2" charset="77"/>
            </a:endParaRPr>
          </a:p>
        </p:txBody>
      </p:sp>
      <p:sp>
        <p:nvSpPr>
          <p:cNvPr id="53" name="TextBox 52">
            <a:extLst>
              <a:ext uri="{FF2B5EF4-FFF2-40B4-BE49-F238E27FC236}">
                <a16:creationId xmlns:a16="http://schemas.microsoft.com/office/drawing/2014/main" id="{DA44DBC0-5158-4BFA-BE04-C8AF615A6935}"/>
              </a:ext>
            </a:extLst>
          </p:cNvPr>
          <p:cNvSpPr txBox="1"/>
          <p:nvPr/>
        </p:nvSpPr>
        <p:spPr>
          <a:xfrm>
            <a:off x="1344989" y="2085805"/>
            <a:ext cx="2765046" cy="1028423"/>
          </a:xfrm>
          <a:prstGeom prst="rect">
            <a:avLst/>
          </a:prstGeom>
          <a:noFill/>
        </p:spPr>
        <p:txBody>
          <a:bodyPr wrap="square" rtlCol="0">
            <a:spAutoFit/>
          </a:bodyPr>
          <a:lstStyle/>
          <a:p>
            <a:pPr marL="0" marR="0" lvl="0" indent="0" algn="r" defTabSz="1828434" eaLnBrk="1" fontAlgn="auto" latinLnBrk="0" hangingPunct="1">
              <a:lnSpc>
                <a:spcPct val="150000"/>
              </a:lnSpc>
              <a:spcBef>
                <a:spcPts val="0"/>
              </a:spcBef>
              <a:spcAft>
                <a:spcPts val="0"/>
              </a:spcAft>
              <a:buClrTx/>
              <a:buSzTx/>
              <a:buFontTx/>
              <a:buNone/>
              <a:tabLst/>
              <a:defRPr/>
            </a:pPr>
            <a:r>
              <a:rPr kumimoji="0" lang="en-US" sz="1400" b="0" i="0" u="none" strike="noStrike" kern="0" cap="none" spc="-20" normalizeH="0" baseline="0" noProof="0" dirty="0">
                <a:ln>
                  <a:noFill/>
                </a:ln>
                <a:effectLst/>
                <a:uLnTx/>
                <a:uFillTx/>
                <a:cs typeface="Poppins" pitchFamily="2" charset="77"/>
              </a:rPr>
              <a:t>OW offers locally produced energy that is independent of foreign supplies</a:t>
            </a:r>
          </a:p>
        </p:txBody>
      </p:sp>
      <p:sp>
        <p:nvSpPr>
          <p:cNvPr id="55" name="TextBox 54">
            <a:extLst>
              <a:ext uri="{FF2B5EF4-FFF2-40B4-BE49-F238E27FC236}">
                <a16:creationId xmlns:a16="http://schemas.microsoft.com/office/drawing/2014/main" id="{10A8F0C6-7431-43BC-9F52-FA6D1DE6CD63}"/>
              </a:ext>
            </a:extLst>
          </p:cNvPr>
          <p:cNvSpPr txBox="1"/>
          <p:nvPr/>
        </p:nvSpPr>
        <p:spPr>
          <a:xfrm>
            <a:off x="1360652" y="3264958"/>
            <a:ext cx="2765046" cy="315006"/>
          </a:xfrm>
          <a:prstGeom prst="rect">
            <a:avLst/>
          </a:prstGeom>
          <a:noFill/>
        </p:spPr>
        <p:txBody>
          <a:bodyPr wrap="square" rtlCol="0" anchor="b">
            <a:spAutoFit/>
          </a:bodyPr>
          <a:lstStyle/>
          <a:p>
            <a:pPr marL="0" marR="0" lvl="0" indent="0" algn="r" defTabSz="1828434" eaLnBrk="1" fontAlgn="auto" latinLnBrk="0" hangingPunct="1">
              <a:lnSpc>
                <a:spcPct val="100000"/>
              </a:lnSpc>
              <a:spcBef>
                <a:spcPts val="0"/>
              </a:spcBef>
              <a:spcAft>
                <a:spcPts val="0"/>
              </a:spcAft>
              <a:buClrTx/>
              <a:buSzTx/>
              <a:buFontTx/>
              <a:buNone/>
              <a:tabLst/>
              <a:defRPr/>
            </a:pPr>
            <a:r>
              <a:rPr lang="en-US" sz="1400" b="1" kern="0" spc="-30" dirty="0">
                <a:solidFill>
                  <a:srgbClr val="111340"/>
                </a:solidFill>
                <a:cs typeface="Poppins" pitchFamily="2" charset="77"/>
              </a:rPr>
              <a:t>Energy transition</a:t>
            </a:r>
            <a:endParaRPr kumimoji="0" lang="en-US" sz="1400" b="1" i="0" u="none" strike="noStrike" kern="0" cap="none" spc="-30" normalizeH="0" baseline="0" noProof="0" dirty="0">
              <a:ln>
                <a:noFill/>
              </a:ln>
              <a:solidFill>
                <a:srgbClr val="111340"/>
              </a:solidFill>
              <a:effectLst/>
              <a:uLnTx/>
              <a:uFillTx/>
              <a:cs typeface="Poppins" pitchFamily="2" charset="77"/>
            </a:endParaRPr>
          </a:p>
        </p:txBody>
      </p:sp>
      <p:sp>
        <p:nvSpPr>
          <p:cNvPr id="56" name="TextBox 55">
            <a:extLst>
              <a:ext uri="{FF2B5EF4-FFF2-40B4-BE49-F238E27FC236}">
                <a16:creationId xmlns:a16="http://schemas.microsoft.com/office/drawing/2014/main" id="{1D88D995-713F-40F9-A947-9AD81F6B8A5D}"/>
              </a:ext>
            </a:extLst>
          </p:cNvPr>
          <p:cNvSpPr txBox="1"/>
          <p:nvPr/>
        </p:nvSpPr>
        <p:spPr>
          <a:xfrm>
            <a:off x="1378152" y="3498290"/>
            <a:ext cx="2765046" cy="1351588"/>
          </a:xfrm>
          <a:prstGeom prst="rect">
            <a:avLst/>
          </a:prstGeom>
          <a:noFill/>
        </p:spPr>
        <p:txBody>
          <a:bodyPr wrap="square" rtlCol="0">
            <a:spAutoFit/>
          </a:bodyPr>
          <a:lstStyle>
            <a:defPPr>
              <a:defRPr lang="el-GR"/>
            </a:defPPr>
            <a:lvl1pPr marR="0" lvl="0" indent="0" algn="r" defTabSz="1828434" fontAlgn="auto">
              <a:lnSpc>
                <a:spcPts val="3600"/>
              </a:lnSpc>
              <a:spcBef>
                <a:spcPts val="0"/>
              </a:spcBef>
              <a:spcAft>
                <a:spcPts val="0"/>
              </a:spcAft>
              <a:buClrTx/>
              <a:buSzTx/>
              <a:buFontTx/>
              <a:buNone/>
              <a:tabLst/>
              <a:defRPr kumimoji="0" sz="1400" b="0" i="0" u="none" strike="noStrike" kern="0" cap="none" spc="-20" normalizeH="0" baseline="0">
                <a:ln>
                  <a:noFill/>
                </a:ln>
                <a:effectLst/>
                <a:uLnTx/>
                <a:uFillTx/>
                <a:cs typeface="Poppins" pitchFamily="2" charset="77"/>
              </a:defRPr>
            </a:lvl1pPr>
          </a:lstStyle>
          <a:p>
            <a:pPr>
              <a:lnSpc>
                <a:spcPct val="150000"/>
              </a:lnSpc>
            </a:pPr>
            <a:r>
              <a:rPr lang="en-US" dirty="0"/>
              <a:t>OW is a proven, low carbon technology, able to provide green electricity to meet national and international goals</a:t>
            </a:r>
          </a:p>
        </p:txBody>
      </p:sp>
      <p:sp>
        <p:nvSpPr>
          <p:cNvPr id="57" name="TextBox 56">
            <a:extLst>
              <a:ext uri="{FF2B5EF4-FFF2-40B4-BE49-F238E27FC236}">
                <a16:creationId xmlns:a16="http://schemas.microsoft.com/office/drawing/2014/main" id="{28C498D0-6370-4209-AF00-72BD3EAF6C8C}"/>
              </a:ext>
            </a:extLst>
          </p:cNvPr>
          <p:cNvSpPr txBox="1"/>
          <p:nvPr/>
        </p:nvSpPr>
        <p:spPr>
          <a:xfrm>
            <a:off x="4596242" y="4683883"/>
            <a:ext cx="2765046" cy="315007"/>
          </a:xfrm>
          <a:prstGeom prst="rect">
            <a:avLst/>
          </a:prstGeom>
          <a:noFill/>
        </p:spPr>
        <p:txBody>
          <a:bodyPr wrap="square" rtlCol="0" anchor="b">
            <a:sp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kumimoji="0" lang="en-US" sz="1400" b="1" i="0" u="none" strike="noStrike" kern="0" cap="none" spc="-30" normalizeH="0" baseline="0" noProof="0" dirty="0">
                <a:ln>
                  <a:noFill/>
                </a:ln>
                <a:solidFill>
                  <a:srgbClr val="111340"/>
                </a:solidFill>
                <a:effectLst/>
                <a:uLnTx/>
                <a:uFillTx/>
                <a:cs typeface="Poppins" pitchFamily="2" charset="77"/>
              </a:rPr>
              <a:t>Successful injection in energy mix</a:t>
            </a:r>
          </a:p>
        </p:txBody>
      </p:sp>
      <p:sp>
        <p:nvSpPr>
          <p:cNvPr id="58" name="TextBox 57">
            <a:extLst>
              <a:ext uri="{FF2B5EF4-FFF2-40B4-BE49-F238E27FC236}">
                <a16:creationId xmlns:a16="http://schemas.microsoft.com/office/drawing/2014/main" id="{0E042155-28D3-4D89-B9DA-FAB534D12453}"/>
              </a:ext>
            </a:extLst>
          </p:cNvPr>
          <p:cNvSpPr txBox="1"/>
          <p:nvPr/>
        </p:nvSpPr>
        <p:spPr>
          <a:xfrm>
            <a:off x="3197163" y="4922306"/>
            <a:ext cx="5652712" cy="705258"/>
          </a:xfrm>
          <a:prstGeom prst="rect">
            <a:avLst/>
          </a:prstGeom>
          <a:noFill/>
        </p:spPr>
        <p:txBody>
          <a:bodyPr wrap="square" rtlCol="0">
            <a:spAutoFit/>
          </a:bodyPr>
          <a:lstStyle>
            <a:defPPr>
              <a:defRPr lang="el-GR"/>
            </a:defPPr>
            <a:lvl1pPr marR="0" lvl="0" indent="0" algn="r" defTabSz="1828434" fontAlgn="auto">
              <a:lnSpc>
                <a:spcPts val="3600"/>
              </a:lnSpc>
              <a:spcBef>
                <a:spcPts val="0"/>
              </a:spcBef>
              <a:spcAft>
                <a:spcPts val="0"/>
              </a:spcAft>
              <a:buClrTx/>
              <a:buSzTx/>
              <a:buFontTx/>
              <a:buNone/>
              <a:tabLst/>
              <a:defRPr kumimoji="0" sz="1400" b="0" i="0" u="none" strike="noStrike" kern="0" cap="none" spc="-20" normalizeH="0" baseline="0">
                <a:ln>
                  <a:noFill/>
                </a:ln>
                <a:effectLst/>
                <a:uLnTx/>
                <a:uFillTx/>
                <a:cs typeface="Poppins" pitchFamily="2" charset="77"/>
              </a:defRPr>
            </a:lvl1pPr>
          </a:lstStyle>
          <a:p>
            <a:pPr algn="ctr">
              <a:lnSpc>
                <a:spcPct val="150000"/>
              </a:lnSpc>
            </a:pPr>
            <a:r>
              <a:rPr lang="en-US" dirty="0"/>
              <a:t>Matches well with other RES, i.e. Solar, as more energy is produced during the night and winter complementing the overall energy production</a:t>
            </a:r>
          </a:p>
        </p:txBody>
      </p:sp>
      <p:sp>
        <p:nvSpPr>
          <p:cNvPr id="59" name="TextBox 58">
            <a:extLst>
              <a:ext uri="{FF2B5EF4-FFF2-40B4-BE49-F238E27FC236}">
                <a16:creationId xmlns:a16="http://schemas.microsoft.com/office/drawing/2014/main" id="{06E9EDAE-318B-477F-9627-271560AB0654}"/>
              </a:ext>
            </a:extLst>
          </p:cNvPr>
          <p:cNvSpPr txBox="1"/>
          <p:nvPr/>
        </p:nvSpPr>
        <p:spPr>
          <a:xfrm>
            <a:off x="7645746" y="1861888"/>
            <a:ext cx="2765046" cy="315007"/>
          </a:xfrm>
          <a:prstGeom prst="rect">
            <a:avLst/>
          </a:prstGeom>
          <a:noFill/>
        </p:spPr>
        <p:txBody>
          <a:bodyPr wrap="square" rtlCol="0" anchor="b">
            <a:spAutoFit/>
          </a:bodyPr>
          <a:lstStyle/>
          <a:p>
            <a:pPr marL="0" marR="0" lvl="0" indent="0" defTabSz="1828434" eaLnBrk="1" fontAlgn="auto" latinLnBrk="0" hangingPunct="1">
              <a:lnSpc>
                <a:spcPct val="100000"/>
              </a:lnSpc>
              <a:spcBef>
                <a:spcPts val="0"/>
              </a:spcBef>
              <a:spcAft>
                <a:spcPts val="0"/>
              </a:spcAft>
              <a:buClrTx/>
              <a:buSzTx/>
              <a:buFontTx/>
              <a:buNone/>
              <a:tabLst/>
              <a:defRPr/>
            </a:pPr>
            <a:r>
              <a:rPr kumimoji="0" lang="en-US" sz="1400" b="1" i="0" u="none" strike="noStrike" kern="0" cap="none" spc="-30" normalizeH="0" baseline="0" noProof="0" dirty="0">
                <a:ln>
                  <a:noFill/>
                </a:ln>
                <a:solidFill>
                  <a:srgbClr val="111340"/>
                </a:solidFill>
                <a:effectLst/>
                <a:uLnTx/>
                <a:uFillTx/>
                <a:cs typeface="Poppins" pitchFamily="2" charset="77"/>
              </a:rPr>
              <a:t>Against climate change</a:t>
            </a:r>
          </a:p>
        </p:txBody>
      </p:sp>
      <p:sp>
        <p:nvSpPr>
          <p:cNvPr id="60" name="TextBox 59">
            <a:extLst>
              <a:ext uri="{FF2B5EF4-FFF2-40B4-BE49-F238E27FC236}">
                <a16:creationId xmlns:a16="http://schemas.microsoft.com/office/drawing/2014/main" id="{7696B7A0-6B1A-401E-9C20-AC1F6456DAEC}"/>
              </a:ext>
            </a:extLst>
          </p:cNvPr>
          <p:cNvSpPr txBox="1"/>
          <p:nvPr/>
        </p:nvSpPr>
        <p:spPr>
          <a:xfrm>
            <a:off x="7645747" y="2160035"/>
            <a:ext cx="3251690" cy="1028423"/>
          </a:xfrm>
          <a:prstGeom prst="rect">
            <a:avLst/>
          </a:prstGeom>
          <a:noFill/>
        </p:spPr>
        <p:txBody>
          <a:bodyPr wrap="square" rtlCol="0">
            <a:spAutoFit/>
          </a:bodyPr>
          <a:lstStyle>
            <a:defPPr>
              <a:defRPr lang="el-GR"/>
            </a:defPPr>
            <a:lvl1pPr marR="0" lvl="0" indent="0" algn="r" defTabSz="1828434" fontAlgn="auto">
              <a:lnSpc>
                <a:spcPts val="3600"/>
              </a:lnSpc>
              <a:spcBef>
                <a:spcPts val="0"/>
              </a:spcBef>
              <a:spcAft>
                <a:spcPts val="0"/>
              </a:spcAft>
              <a:buClrTx/>
              <a:buSzTx/>
              <a:buFontTx/>
              <a:buNone/>
              <a:tabLst/>
              <a:defRPr kumimoji="0" sz="1400" b="0" i="0" u="none" strike="noStrike" kern="0" cap="none" spc="-20" normalizeH="0" baseline="0">
                <a:ln>
                  <a:noFill/>
                </a:ln>
                <a:effectLst/>
                <a:uLnTx/>
                <a:uFillTx/>
                <a:cs typeface="Poppins" pitchFamily="2" charset="77"/>
              </a:defRPr>
            </a:lvl1pPr>
          </a:lstStyle>
          <a:p>
            <a:pPr algn="l">
              <a:lnSpc>
                <a:spcPct val="150000"/>
              </a:lnSpc>
            </a:pPr>
            <a:r>
              <a:rPr lang="en-US" dirty="0"/>
              <a:t>OW produces clean and affordable energy, reducing the energy sector’s carbon footprint in the fight against climate change</a:t>
            </a:r>
          </a:p>
        </p:txBody>
      </p:sp>
      <p:sp>
        <p:nvSpPr>
          <p:cNvPr id="61" name="TextBox 60">
            <a:extLst>
              <a:ext uri="{FF2B5EF4-FFF2-40B4-BE49-F238E27FC236}">
                <a16:creationId xmlns:a16="http://schemas.microsoft.com/office/drawing/2014/main" id="{AE39F1AE-1081-4807-8AF5-3B4C3B41F0C4}"/>
              </a:ext>
            </a:extLst>
          </p:cNvPr>
          <p:cNvSpPr txBox="1"/>
          <p:nvPr/>
        </p:nvSpPr>
        <p:spPr>
          <a:xfrm>
            <a:off x="7645746" y="3272886"/>
            <a:ext cx="2765046" cy="315006"/>
          </a:xfrm>
          <a:prstGeom prst="rect">
            <a:avLst/>
          </a:prstGeom>
          <a:noFill/>
        </p:spPr>
        <p:txBody>
          <a:bodyPr wrap="square" rtlCol="0" anchor="b">
            <a:spAutoFit/>
          </a:bodyPr>
          <a:lstStyle/>
          <a:p>
            <a:pPr marL="0" marR="0" lvl="0" indent="0" defTabSz="1828434" eaLnBrk="1" fontAlgn="auto" latinLnBrk="0" hangingPunct="1">
              <a:lnSpc>
                <a:spcPct val="100000"/>
              </a:lnSpc>
              <a:spcBef>
                <a:spcPts val="0"/>
              </a:spcBef>
              <a:spcAft>
                <a:spcPts val="0"/>
              </a:spcAft>
              <a:buClrTx/>
              <a:buSzTx/>
              <a:buFontTx/>
              <a:buNone/>
              <a:tabLst/>
              <a:defRPr/>
            </a:pPr>
            <a:r>
              <a:rPr lang="en-US" sz="1400" b="1" kern="0" spc="-30" dirty="0">
                <a:solidFill>
                  <a:srgbClr val="111340"/>
                </a:solidFill>
                <a:cs typeface="Poppins" pitchFamily="2" charset="77"/>
              </a:rPr>
              <a:t>High-Capacity</a:t>
            </a:r>
            <a:r>
              <a:rPr kumimoji="0" lang="en-US" sz="1400" b="1" i="0" u="none" strike="noStrike" kern="0" cap="none" spc="-30" normalizeH="0" baseline="0" noProof="0" dirty="0">
                <a:ln>
                  <a:noFill/>
                </a:ln>
                <a:solidFill>
                  <a:srgbClr val="111340"/>
                </a:solidFill>
                <a:effectLst/>
                <a:uLnTx/>
                <a:uFillTx/>
                <a:cs typeface="Poppins" pitchFamily="2" charset="77"/>
              </a:rPr>
              <a:t> Factor</a:t>
            </a:r>
          </a:p>
        </p:txBody>
      </p:sp>
      <p:sp>
        <p:nvSpPr>
          <p:cNvPr id="62" name="TextBox 61">
            <a:extLst>
              <a:ext uri="{FF2B5EF4-FFF2-40B4-BE49-F238E27FC236}">
                <a16:creationId xmlns:a16="http://schemas.microsoft.com/office/drawing/2014/main" id="{DC063559-8437-4536-904E-962C2F9C5A17}"/>
              </a:ext>
            </a:extLst>
          </p:cNvPr>
          <p:cNvSpPr txBox="1"/>
          <p:nvPr/>
        </p:nvSpPr>
        <p:spPr>
          <a:xfrm>
            <a:off x="7648234" y="3579956"/>
            <a:ext cx="2765046" cy="1028423"/>
          </a:xfrm>
          <a:prstGeom prst="rect">
            <a:avLst/>
          </a:prstGeom>
          <a:noFill/>
        </p:spPr>
        <p:txBody>
          <a:bodyPr wrap="square" rtlCol="0">
            <a:spAutoFit/>
          </a:bodyPr>
          <a:lstStyle>
            <a:defPPr>
              <a:defRPr lang="el-GR"/>
            </a:defPPr>
            <a:lvl1pPr marR="0" lvl="0" indent="0" algn="r" defTabSz="1828434" fontAlgn="auto">
              <a:lnSpc>
                <a:spcPts val="3600"/>
              </a:lnSpc>
              <a:spcBef>
                <a:spcPts val="0"/>
              </a:spcBef>
              <a:spcAft>
                <a:spcPts val="0"/>
              </a:spcAft>
              <a:buClrTx/>
              <a:buSzTx/>
              <a:buFontTx/>
              <a:buNone/>
              <a:tabLst/>
              <a:defRPr kumimoji="0" sz="1400" b="0" i="0" u="none" strike="noStrike" kern="0" cap="none" spc="-20" normalizeH="0" baseline="0">
                <a:ln>
                  <a:noFill/>
                </a:ln>
                <a:effectLst/>
                <a:uLnTx/>
                <a:uFillTx/>
                <a:cs typeface="Poppins" pitchFamily="2" charset="77"/>
              </a:defRPr>
            </a:lvl1pPr>
          </a:lstStyle>
          <a:p>
            <a:pPr algn="l">
              <a:lnSpc>
                <a:spcPct val="150000"/>
              </a:lnSpc>
            </a:pPr>
            <a:r>
              <a:rPr lang="en-US" dirty="0"/>
              <a:t>Higher capacity factor compared to other Renewable Energy Sources (RES)</a:t>
            </a:r>
          </a:p>
        </p:txBody>
      </p:sp>
      <p:sp>
        <p:nvSpPr>
          <p:cNvPr id="69" name="TextBox 68">
            <a:extLst>
              <a:ext uri="{FF2B5EF4-FFF2-40B4-BE49-F238E27FC236}">
                <a16:creationId xmlns:a16="http://schemas.microsoft.com/office/drawing/2014/main" id="{1C56C001-2A0A-4B75-A521-D5F7ECF31FE2}"/>
              </a:ext>
            </a:extLst>
          </p:cNvPr>
          <p:cNvSpPr txBox="1"/>
          <p:nvPr/>
        </p:nvSpPr>
        <p:spPr>
          <a:xfrm>
            <a:off x="1347475" y="1368612"/>
            <a:ext cx="9130803" cy="369332"/>
          </a:xfrm>
          <a:prstGeom prst="rect">
            <a:avLst/>
          </a:prstGeom>
          <a:noFill/>
        </p:spPr>
        <p:txBody>
          <a:bodyPr wrap="square">
            <a:spAutoFit/>
          </a:bodyPr>
          <a:lstStyle/>
          <a:p>
            <a:pPr algn="ctr"/>
            <a:r>
              <a:rPr lang="en-GB" b="1" dirty="0"/>
              <a:t>Key advantages of offshore wind technology</a:t>
            </a:r>
          </a:p>
        </p:txBody>
      </p:sp>
      <p:sp>
        <p:nvSpPr>
          <p:cNvPr id="31" name="Date Placeholder 3">
            <a:extLst>
              <a:ext uri="{FF2B5EF4-FFF2-40B4-BE49-F238E27FC236}">
                <a16:creationId xmlns:a16="http://schemas.microsoft.com/office/drawing/2014/main" id="{76F0EA3D-A26F-4372-9CD2-BB4E20732164}"/>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
        <p:nvSpPr>
          <p:cNvPr id="2" name="Title 2">
            <a:extLst>
              <a:ext uri="{FF2B5EF4-FFF2-40B4-BE49-F238E27FC236}">
                <a16:creationId xmlns:a16="http://schemas.microsoft.com/office/drawing/2014/main" id="{1212D50E-2445-D5CA-3837-1F17A4639FAD}"/>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latin typeface="+mn-lt"/>
              </a:rPr>
              <a:t>Suitability assessment of the Greek Maritime Area for the Development of Offshore Wind Farms</a:t>
            </a:r>
            <a:endParaRPr lang="da-DK" sz="2000" kern="0" dirty="0">
              <a:latin typeface="+mn-lt"/>
            </a:endParaRPr>
          </a:p>
          <a:p>
            <a:pPr>
              <a:spcAft>
                <a:spcPts val="225"/>
              </a:spcAft>
              <a:defRPr/>
            </a:pPr>
            <a:r>
              <a:rPr lang="en-US" altLang="zh-TW" sz="1800" b="0" dirty="0">
                <a:latin typeface="+mn-lt"/>
              </a:rPr>
              <a:t>Advantages of OW technology</a:t>
            </a:r>
          </a:p>
        </p:txBody>
      </p:sp>
      <p:sp>
        <p:nvSpPr>
          <p:cNvPr id="9" name="Ισοσκελές τρίγωνο 8">
            <a:extLst>
              <a:ext uri="{FF2B5EF4-FFF2-40B4-BE49-F238E27FC236}">
                <a16:creationId xmlns:a16="http://schemas.microsoft.com/office/drawing/2014/main" id="{4816B6C2-9A26-2BCC-1CCC-FF9D52CF89F6}"/>
              </a:ext>
            </a:extLst>
          </p:cNvPr>
          <p:cNvSpPr/>
          <p:nvPr/>
        </p:nvSpPr>
        <p:spPr>
          <a:xfrm rot="8580000">
            <a:off x="4968312" y="2126254"/>
            <a:ext cx="1368000" cy="136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Ισοσκελές τρίγωνο 10">
            <a:extLst>
              <a:ext uri="{FF2B5EF4-FFF2-40B4-BE49-F238E27FC236}">
                <a16:creationId xmlns:a16="http://schemas.microsoft.com/office/drawing/2014/main" id="{95074AA0-3162-CA06-CE0E-7E3950337355}"/>
              </a:ext>
            </a:extLst>
          </p:cNvPr>
          <p:cNvSpPr/>
          <p:nvPr/>
        </p:nvSpPr>
        <p:spPr>
          <a:xfrm rot="13020000">
            <a:off x="5425113" y="2126254"/>
            <a:ext cx="1368000" cy="1368000"/>
          </a:xfrm>
          <a:prstGeom prst="triangle">
            <a:avLst/>
          </a:prstGeom>
          <a:solidFill>
            <a:srgbClr val="03D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Ισοσκελές τρίγωνο 11">
            <a:extLst>
              <a:ext uri="{FF2B5EF4-FFF2-40B4-BE49-F238E27FC236}">
                <a16:creationId xmlns:a16="http://schemas.microsoft.com/office/drawing/2014/main" id="{A4C499DC-5437-8C50-FA96-2927F11EF333}"/>
              </a:ext>
            </a:extLst>
          </p:cNvPr>
          <p:cNvSpPr/>
          <p:nvPr/>
        </p:nvSpPr>
        <p:spPr>
          <a:xfrm rot="17220000">
            <a:off x="5571582" y="2647112"/>
            <a:ext cx="1368000" cy="1368000"/>
          </a:xfrm>
          <a:prstGeom prst="triangle">
            <a:avLst/>
          </a:prstGeom>
          <a:solidFill>
            <a:srgbClr val="4DC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Ισοσκελές τρίγωνο 12">
            <a:extLst>
              <a:ext uri="{FF2B5EF4-FFF2-40B4-BE49-F238E27FC236}">
                <a16:creationId xmlns:a16="http://schemas.microsoft.com/office/drawing/2014/main" id="{82B360AE-5824-9D54-34D9-4BC85BC6E317}"/>
              </a:ext>
            </a:extLst>
          </p:cNvPr>
          <p:cNvSpPr/>
          <p:nvPr/>
        </p:nvSpPr>
        <p:spPr>
          <a:xfrm>
            <a:off x="5204212" y="2937474"/>
            <a:ext cx="1368000" cy="1368000"/>
          </a:xfrm>
          <a:prstGeom prst="triangle">
            <a:avLst/>
          </a:prstGeom>
          <a:solidFill>
            <a:srgbClr val="788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Ισοσκελές τρίγωνο 13">
            <a:extLst>
              <a:ext uri="{FF2B5EF4-FFF2-40B4-BE49-F238E27FC236}">
                <a16:creationId xmlns:a16="http://schemas.microsoft.com/office/drawing/2014/main" id="{7539306E-AF5C-68CF-4743-96904A214EF6}"/>
              </a:ext>
            </a:extLst>
          </p:cNvPr>
          <p:cNvSpPr/>
          <p:nvPr/>
        </p:nvSpPr>
        <p:spPr>
          <a:xfrm rot="4380000">
            <a:off x="4834149" y="2650328"/>
            <a:ext cx="1368000" cy="1368000"/>
          </a:xfrm>
          <a:prstGeom prst="triangle">
            <a:avLst/>
          </a:prstGeom>
          <a:solidFill>
            <a:srgbClr val="66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Ορθογώνιο 14">
            <a:extLst>
              <a:ext uri="{FF2B5EF4-FFF2-40B4-BE49-F238E27FC236}">
                <a16:creationId xmlns:a16="http://schemas.microsoft.com/office/drawing/2014/main" id="{4590FDDB-B0C4-D653-BCC8-F7113DBD3B1D}"/>
              </a:ext>
            </a:extLst>
          </p:cNvPr>
          <p:cNvSpPr/>
          <p:nvPr/>
        </p:nvSpPr>
        <p:spPr>
          <a:xfrm>
            <a:off x="5788973" y="1728597"/>
            <a:ext cx="189792" cy="145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Ορθογώνιο 15">
            <a:extLst>
              <a:ext uri="{FF2B5EF4-FFF2-40B4-BE49-F238E27FC236}">
                <a16:creationId xmlns:a16="http://schemas.microsoft.com/office/drawing/2014/main" id="{DA3CBA44-4BC9-2612-1854-228264F37812}"/>
              </a:ext>
            </a:extLst>
          </p:cNvPr>
          <p:cNvSpPr/>
          <p:nvPr/>
        </p:nvSpPr>
        <p:spPr>
          <a:xfrm rot="4326010">
            <a:off x="6406602" y="2241269"/>
            <a:ext cx="189792" cy="145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Ορθογώνιο 16">
            <a:extLst>
              <a:ext uri="{FF2B5EF4-FFF2-40B4-BE49-F238E27FC236}">
                <a16:creationId xmlns:a16="http://schemas.microsoft.com/office/drawing/2014/main" id="{515894C4-D349-2D1B-7B41-459BCD2C5028}"/>
              </a:ext>
            </a:extLst>
          </p:cNvPr>
          <p:cNvSpPr/>
          <p:nvPr/>
        </p:nvSpPr>
        <p:spPr>
          <a:xfrm rot="8793646">
            <a:off x="6266540" y="3093327"/>
            <a:ext cx="189792" cy="145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Ορθογώνιο 17">
            <a:extLst>
              <a:ext uri="{FF2B5EF4-FFF2-40B4-BE49-F238E27FC236}">
                <a16:creationId xmlns:a16="http://schemas.microsoft.com/office/drawing/2014/main" id="{2FDCAAEC-311F-7E60-4E94-CC56900E103A}"/>
              </a:ext>
            </a:extLst>
          </p:cNvPr>
          <p:cNvSpPr/>
          <p:nvPr/>
        </p:nvSpPr>
        <p:spPr>
          <a:xfrm rot="12916475">
            <a:off x="5348709" y="3098911"/>
            <a:ext cx="189792" cy="145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Ορθογώνιο 18">
            <a:extLst>
              <a:ext uri="{FF2B5EF4-FFF2-40B4-BE49-F238E27FC236}">
                <a16:creationId xmlns:a16="http://schemas.microsoft.com/office/drawing/2014/main" id="{DD12BC0B-FD4F-E974-6A43-C345E2CD06C0}"/>
              </a:ext>
            </a:extLst>
          </p:cNvPr>
          <p:cNvSpPr/>
          <p:nvPr/>
        </p:nvSpPr>
        <p:spPr>
          <a:xfrm rot="17216557">
            <a:off x="5180200" y="2223506"/>
            <a:ext cx="189792" cy="145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Οβάλ 19">
            <a:extLst>
              <a:ext uri="{FF2B5EF4-FFF2-40B4-BE49-F238E27FC236}">
                <a16:creationId xmlns:a16="http://schemas.microsoft.com/office/drawing/2014/main" id="{579B0BC6-0265-ECF2-7094-0C02FBB98A21}"/>
              </a:ext>
            </a:extLst>
          </p:cNvPr>
          <p:cNvSpPr/>
          <p:nvPr/>
        </p:nvSpPr>
        <p:spPr>
          <a:xfrm>
            <a:off x="5372242" y="2638782"/>
            <a:ext cx="1080000" cy="10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71095B10-434F-4FCE-BD65-647B6E3ADBB7}"/>
              </a:ext>
            </a:extLst>
          </p:cNvPr>
          <p:cNvSpPr txBox="1"/>
          <p:nvPr/>
        </p:nvSpPr>
        <p:spPr>
          <a:xfrm>
            <a:off x="5328645" y="2875165"/>
            <a:ext cx="1155013" cy="523220"/>
          </a:xfrm>
          <a:prstGeom prst="rect">
            <a:avLst/>
          </a:prstGeom>
          <a:noFill/>
        </p:spPr>
        <p:txBody>
          <a:bodyPr wrap="square" rtlCol="0" anchor="ctr">
            <a:sp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kumimoji="0" lang="en-US" sz="1400" b="1" i="0" u="none" strike="noStrike" kern="0" cap="none" spc="-30" normalizeH="0" baseline="0" noProof="0" dirty="0">
                <a:ln>
                  <a:noFill/>
                </a:ln>
                <a:solidFill>
                  <a:srgbClr val="111340"/>
                </a:solidFill>
                <a:effectLst/>
                <a:uLnTx/>
                <a:uFillTx/>
                <a:cs typeface="Poppins" pitchFamily="2" charset="77"/>
              </a:rPr>
              <a:t>Key Advantages</a:t>
            </a:r>
          </a:p>
        </p:txBody>
      </p:sp>
      <p:sp>
        <p:nvSpPr>
          <p:cNvPr id="21" name="TextBox 20">
            <a:extLst>
              <a:ext uri="{FF2B5EF4-FFF2-40B4-BE49-F238E27FC236}">
                <a16:creationId xmlns:a16="http://schemas.microsoft.com/office/drawing/2014/main" id="{25BCCC4A-0DFF-BBC8-99F1-060F7DFB46CC}"/>
              </a:ext>
            </a:extLst>
          </p:cNvPr>
          <p:cNvSpPr txBox="1"/>
          <p:nvPr/>
        </p:nvSpPr>
        <p:spPr>
          <a:xfrm>
            <a:off x="5263468" y="2320004"/>
            <a:ext cx="276038" cy="307777"/>
          </a:xfrm>
          <a:prstGeom prst="rect">
            <a:avLst/>
          </a:prstGeom>
          <a:noFill/>
        </p:spPr>
        <p:txBody>
          <a:bodyPr wrap="none" rtlCol="0">
            <a:spAutoFit/>
          </a:bodyPr>
          <a:lstStyle/>
          <a:p>
            <a:r>
              <a:rPr lang="en-US" sz="1400" b="1" dirty="0">
                <a:solidFill>
                  <a:schemeClr val="bg1"/>
                </a:solidFill>
              </a:rPr>
              <a:t>1</a:t>
            </a:r>
            <a:endParaRPr lang="en-GB" sz="1400" b="1" dirty="0">
              <a:solidFill>
                <a:schemeClr val="bg1"/>
              </a:solidFill>
            </a:endParaRPr>
          </a:p>
        </p:txBody>
      </p:sp>
      <p:sp>
        <p:nvSpPr>
          <p:cNvPr id="22" name="TextBox 21">
            <a:extLst>
              <a:ext uri="{FF2B5EF4-FFF2-40B4-BE49-F238E27FC236}">
                <a16:creationId xmlns:a16="http://schemas.microsoft.com/office/drawing/2014/main" id="{DF8C51A1-D924-C016-3DF8-339BFEFCE72D}"/>
              </a:ext>
            </a:extLst>
          </p:cNvPr>
          <p:cNvSpPr txBox="1"/>
          <p:nvPr/>
        </p:nvSpPr>
        <p:spPr>
          <a:xfrm>
            <a:off x="6233382" y="2345043"/>
            <a:ext cx="276038" cy="307777"/>
          </a:xfrm>
          <a:prstGeom prst="rect">
            <a:avLst/>
          </a:prstGeom>
          <a:noFill/>
        </p:spPr>
        <p:txBody>
          <a:bodyPr wrap="none" rtlCol="0">
            <a:spAutoFit/>
          </a:bodyPr>
          <a:lstStyle/>
          <a:p>
            <a:r>
              <a:rPr lang="en-US" sz="1400" b="1" dirty="0">
                <a:solidFill>
                  <a:schemeClr val="bg1"/>
                </a:solidFill>
              </a:rPr>
              <a:t>2</a:t>
            </a:r>
            <a:endParaRPr lang="en-GB" sz="1400" b="1" dirty="0">
              <a:solidFill>
                <a:schemeClr val="bg1"/>
              </a:solidFill>
            </a:endParaRPr>
          </a:p>
        </p:txBody>
      </p:sp>
      <p:sp>
        <p:nvSpPr>
          <p:cNvPr id="23" name="TextBox 22">
            <a:extLst>
              <a:ext uri="{FF2B5EF4-FFF2-40B4-BE49-F238E27FC236}">
                <a16:creationId xmlns:a16="http://schemas.microsoft.com/office/drawing/2014/main" id="{E6CF7AB0-8842-8B13-4B18-47A8C96ADA1E}"/>
              </a:ext>
            </a:extLst>
          </p:cNvPr>
          <p:cNvSpPr txBox="1"/>
          <p:nvPr/>
        </p:nvSpPr>
        <p:spPr>
          <a:xfrm>
            <a:off x="6513669" y="3275111"/>
            <a:ext cx="276038" cy="307777"/>
          </a:xfrm>
          <a:prstGeom prst="rect">
            <a:avLst/>
          </a:prstGeom>
          <a:noFill/>
        </p:spPr>
        <p:txBody>
          <a:bodyPr wrap="none" rtlCol="0">
            <a:spAutoFit/>
          </a:bodyPr>
          <a:lstStyle/>
          <a:p>
            <a:r>
              <a:rPr lang="en-US" sz="1400" b="1" dirty="0">
                <a:solidFill>
                  <a:schemeClr val="bg1"/>
                </a:solidFill>
              </a:rPr>
              <a:t>3</a:t>
            </a:r>
            <a:endParaRPr lang="en-GB" sz="1400" b="1" dirty="0">
              <a:solidFill>
                <a:schemeClr val="bg1"/>
              </a:solidFill>
            </a:endParaRPr>
          </a:p>
        </p:txBody>
      </p:sp>
      <p:sp>
        <p:nvSpPr>
          <p:cNvPr id="24" name="TextBox 23">
            <a:extLst>
              <a:ext uri="{FF2B5EF4-FFF2-40B4-BE49-F238E27FC236}">
                <a16:creationId xmlns:a16="http://schemas.microsoft.com/office/drawing/2014/main" id="{A457C530-4E9A-E211-8948-BFEF710B1B25}"/>
              </a:ext>
            </a:extLst>
          </p:cNvPr>
          <p:cNvSpPr txBox="1"/>
          <p:nvPr/>
        </p:nvSpPr>
        <p:spPr>
          <a:xfrm>
            <a:off x="5790049" y="3869474"/>
            <a:ext cx="276038" cy="307777"/>
          </a:xfrm>
          <a:prstGeom prst="rect">
            <a:avLst/>
          </a:prstGeom>
          <a:noFill/>
        </p:spPr>
        <p:txBody>
          <a:bodyPr wrap="none" rtlCol="0">
            <a:spAutoFit/>
          </a:bodyPr>
          <a:lstStyle/>
          <a:p>
            <a:r>
              <a:rPr lang="en-US" sz="1400" b="1" dirty="0">
                <a:solidFill>
                  <a:schemeClr val="bg1"/>
                </a:solidFill>
              </a:rPr>
              <a:t>4</a:t>
            </a:r>
            <a:endParaRPr lang="en-GB" sz="1400" b="1" dirty="0">
              <a:solidFill>
                <a:schemeClr val="bg1"/>
              </a:solidFill>
            </a:endParaRPr>
          </a:p>
        </p:txBody>
      </p:sp>
      <p:sp>
        <p:nvSpPr>
          <p:cNvPr id="25" name="TextBox 24">
            <a:extLst>
              <a:ext uri="{FF2B5EF4-FFF2-40B4-BE49-F238E27FC236}">
                <a16:creationId xmlns:a16="http://schemas.microsoft.com/office/drawing/2014/main" id="{8E26311F-5151-1DC3-6BFA-453361EAB0B7}"/>
              </a:ext>
            </a:extLst>
          </p:cNvPr>
          <p:cNvSpPr txBox="1"/>
          <p:nvPr/>
        </p:nvSpPr>
        <p:spPr>
          <a:xfrm>
            <a:off x="4957214" y="3283290"/>
            <a:ext cx="276038" cy="307777"/>
          </a:xfrm>
          <a:prstGeom prst="rect">
            <a:avLst/>
          </a:prstGeom>
          <a:noFill/>
        </p:spPr>
        <p:txBody>
          <a:bodyPr wrap="none" rtlCol="0">
            <a:spAutoFit/>
          </a:bodyPr>
          <a:lstStyle/>
          <a:p>
            <a:r>
              <a:rPr lang="en-US" sz="1400" b="1" dirty="0">
                <a:solidFill>
                  <a:schemeClr val="bg1"/>
                </a:solidFill>
              </a:rPr>
              <a:t>5</a:t>
            </a:r>
            <a:endParaRPr lang="en-GB" sz="1400" b="1" dirty="0">
              <a:solidFill>
                <a:schemeClr val="bg1"/>
              </a:solidFill>
            </a:endParaRPr>
          </a:p>
        </p:txBody>
      </p:sp>
      <p:sp>
        <p:nvSpPr>
          <p:cNvPr id="3" name="Slide Number Placeholder 5">
            <a:extLst>
              <a:ext uri="{FF2B5EF4-FFF2-40B4-BE49-F238E27FC236}">
                <a16:creationId xmlns:a16="http://schemas.microsoft.com/office/drawing/2014/main" id="{D5169508-E12B-6160-A534-5252CA570AD8}"/>
              </a:ext>
            </a:extLst>
          </p:cNvPr>
          <p:cNvSpPr txBox="1">
            <a:spLocks/>
          </p:cNvSpPr>
          <p:nvPr/>
        </p:nvSpPr>
        <p:spPr>
          <a:xfrm>
            <a:off x="8262754" y="6550955"/>
            <a:ext cx="1338979" cy="301625"/>
          </a:xfrm>
          <a:prstGeom prst="roundRect">
            <a:avLst/>
          </a:prstGeom>
          <a:solidFill>
            <a:schemeClr val="bg1">
              <a:lumMod val="95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solidFill>
                  <a:prstClr val="black">
                    <a:tint val="75000"/>
                  </a:prstClr>
                </a:solidFill>
                <a:cs typeface="Arial" panose="020B0604020202020204" pitchFamily="34" charset="0"/>
              </a:rPr>
              <a:t>Slide </a:t>
            </a:r>
            <a:fld id="{F3184E0E-326D-49B7-B023-21AE18E9CC85}" type="slidenum">
              <a:rPr lang="en-GB" smtClean="0">
                <a:solidFill>
                  <a:prstClr val="black">
                    <a:tint val="75000"/>
                  </a:prstClr>
                </a:solidFill>
                <a:cs typeface="Arial" panose="020B0604020202020204" pitchFamily="34" charset="0"/>
              </a:rPr>
              <a:pPr algn="ctr"/>
              <a:t>2</a:t>
            </a:fld>
            <a:endParaRPr lang="en-GB" dirty="0">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402665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1">
            <a:extLst>
              <a:ext uri="{FF2B5EF4-FFF2-40B4-BE49-F238E27FC236}">
                <a16:creationId xmlns:a16="http://schemas.microsoft.com/office/drawing/2014/main" id="{21D46C25-CDCD-02F9-23D8-61ADC03422BA}"/>
              </a:ext>
            </a:extLst>
          </p:cNvPr>
          <p:cNvPicPr>
            <a:picLocks noChangeAspect="1"/>
          </p:cNvPicPr>
          <p:nvPr/>
        </p:nvPicPr>
        <p:blipFill>
          <a:blip r:embed="rId3"/>
          <a:srcRect/>
          <a:stretch>
            <a:fillRect/>
          </a:stretch>
        </p:blipFill>
        <p:spPr bwMode="auto">
          <a:xfrm>
            <a:off x="10478278" y="6113890"/>
            <a:ext cx="1388285" cy="775722"/>
          </a:xfrm>
          <a:prstGeom prst="rect">
            <a:avLst/>
          </a:prstGeom>
          <a:noFill/>
          <a:ln w="9525">
            <a:noFill/>
            <a:miter lim="800000"/>
            <a:headEnd/>
            <a:tailEnd/>
          </a:ln>
        </p:spPr>
      </p:pic>
      <p:cxnSp>
        <p:nvCxnSpPr>
          <p:cNvPr id="7" name="Ευθεία γραμμή σύνδεσης 25">
            <a:extLst>
              <a:ext uri="{FF2B5EF4-FFF2-40B4-BE49-F238E27FC236}">
                <a16:creationId xmlns:a16="http://schemas.microsoft.com/office/drawing/2014/main" id="{5A42E211-0B28-89FA-0A4F-F05B964C30BF}"/>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sp>
        <p:nvSpPr>
          <p:cNvPr id="12" name="Slide Number Placeholder 5">
            <a:extLst>
              <a:ext uri="{FF2B5EF4-FFF2-40B4-BE49-F238E27FC236}">
                <a16:creationId xmlns:a16="http://schemas.microsoft.com/office/drawing/2014/main" id="{EE870250-7E98-4314-7A94-DD0373E3CFD8}"/>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sp>
        <p:nvSpPr>
          <p:cNvPr id="17" name="TextBox 16">
            <a:extLst>
              <a:ext uri="{FF2B5EF4-FFF2-40B4-BE49-F238E27FC236}">
                <a16:creationId xmlns:a16="http://schemas.microsoft.com/office/drawing/2014/main" id="{8000896A-6A40-12C2-7213-776D75712EF5}"/>
              </a:ext>
            </a:extLst>
          </p:cNvPr>
          <p:cNvSpPr txBox="1"/>
          <p:nvPr/>
        </p:nvSpPr>
        <p:spPr>
          <a:xfrm>
            <a:off x="1131851" y="7554786"/>
            <a:ext cx="6101394" cy="375552"/>
          </a:xfrm>
          <a:prstGeom prst="rect">
            <a:avLst/>
          </a:prstGeom>
          <a:noFill/>
        </p:spPr>
        <p:txBody>
          <a:bodyPr wrap="square">
            <a:spAutoFit/>
          </a:bodyPr>
          <a:lstStyle/>
          <a:p>
            <a:pPr lvl="1" algn="just">
              <a:lnSpc>
                <a:spcPct val="107000"/>
              </a:lnSpc>
              <a:spcBef>
                <a:spcPts val="0"/>
              </a:spcBef>
              <a:spcAft>
                <a:spcPts val="0"/>
              </a:spcAft>
            </a:pPr>
            <a:endParaRPr lang="en-GB" sz="1800" b="0" dirty="0">
              <a:solidFill>
                <a:schemeClr val="tx2"/>
              </a:solidFill>
              <a:latin typeface="+mn-lt"/>
              <a:cs typeface="Times New Roman" panose="02020603050405020304" pitchFamily="18" charset="0"/>
            </a:endParaRPr>
          </a:p>
        </p:txBody>
      </p:sp>
      <p:sp>
        <p:nvSpPr>
          <p:cNvPr id="3" name="Title 2">
            <a:extLst>
              <a:ext uri="{FF2B5EF4-FFF2-40B4-BE49-F238E27FC236}">
                <a16:creationId xmlns:a16="http://schemas.microsoft.com/office/drawing/2014/main" id="{82EC2B43-7DFB-A96F-B19A-8AF8336FD3CD}"/>
              </a:ext>
            </a:extLst>
          </p:cNvPr>
          <p:cNvSpPr txBox="1">
            <a:spLocks/>
          </p:cNvSpPr>
          <p:nvPr/>
        </p:nvSpPr>
        <p:spPr bwMode="auto">
          <a:xfrm>
            <a:off x="272670" y="278247"/>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solidFill>
                  <a:prstClr val="black"/>
                </a:solidFill>
                <a:latin typeface="Calibri"/>
              </a:rPr>
              <a:t>Suitability assessment of the Greek Maritime Area for the Development of Offshore Wind Farms</a:t>
            </a:r>
            <a:endParaRPr lang="da-DK" sz="2000" kern="0" dirty="0">
              <a:solidFill>
                <a:prstClr val="black"/>
              </a:solidFill>
              <a:latin typeface="Calibri"/>
            </a:endParaRPr>
          </a:p>
          <a:p>
            <a:pPr>
              <a:spcAft>
                <a:spcPts val="225"/>
              </a:spcAft>
              <a:defRPr/>
            </a:pPr>
            <a:r>
              <a:rPr lang="en-US" altLang="zh-TW" sz="1800" b="0" dirty="0">
                <a:solidFill>
                  <a:prstClr val="black"/>
                </a:solidFill>
                <a:latin typeface="Calibri"/>
              </a:rPr>
              <a:t>Site Identification – examples of applying data layers</a:t>
            </a:r>
          </a:p>
        </p:txBody>
      </p:sp>
      <p:pic>
        <p:nvPicPr>
          <p:cNvPr id="11" name="Εικόνα 10" descr="Εικόνα που περιέχει χάρτης&#10;&#10;Περιγραφή που δημιουργήθηκε αυτόματα">
            <a:extLst>
              <a:ext uri="{FF2B5EF4-FFF2-40B4-BE49-F238E27FC236}">
                <a16:creationId xmlns:a16="http://schemas.microsoft.com/office/drawing/2014/main" id="{31E33056-9F15-F223-8488-1A7C1DB87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670" y="905036"/>
            <a:ext cx="7351010" cy="5208854"/>
          </a:xfrm>
          <a:prstGeom prst="rect">
            <a:avLst/>
          </a:prstGeom>
        </p:spPr>
      </p:pic>
      <p:sp>
        <p:nvSpPr>
          <p:cNvPr id="14" name="Freeform 2">
            <a:extLst>
              <a:ext uri="{FF2B5EF4-FFF2-40B4-BE49-F238E27FC236}">
                <a16:creationId xmlns:a16="http://schemas.microsoft.com/office/drawing/2014/main" id="{37C4526C-D34D-FCD6-17D5-347389EA8C60}"/>
              </a:ext>
            </a:extLst>
          </p:cNvPr>
          <p:cNvSpPr>
            <a:spLocks noChangeArrowheads="1"/>
          </p:cNvSpPr>
          <p:nvPr/>
        </p:nvSpPr>
        <p:spPr bwMode="auto">
          <a:xfrm>
            <a:off x="7830208" y="1114515"/>
            <a:ext cx="4036356" cy="4835789"/>
          </a:xfrm>
          <a:custGeom>
            <a:avLst/>
            <a:gdLst>
              <a:gd name="T0" fmla="*/ 2699 w 5400"/>
              <a:gd name="T1" fmla="*/ 363 h 6132"/>
              <a:gd name="T2" fmla="*/ 2699 w 5400"/>
              <a:gd name="T3" fmla="*/ 363 h 6132"/>
              <a:gd name="T4" fmla="*/ 0 w 5400"/>
              <a:gd name="T5" fmla="*/ 0 h 6132"/>
              <a:gd name="T6" fmla="*/ 0 w 5400"/>
              <a:gd name="T7" fmla="*/ 529 h 6132"/>
              <a:gd name="T8" fmla="*/ 0 w 5400"/>
              <a:gd name="T9" fmla="*/ 5602 h 6132"/>
              <a:gd name="T10" fmla="*/ 0 w 5400"/>
              <a:gd name="T11" fmla="*/ 6131 h 6132"/>
              <a:gd name="T12" fmla="*/ 5399 w 5400"/>
              <a:gd name="T13" fmla="*/ 6131 h 6132"/>
              <a:gd name="T14" fmla="*/ 5399 w 5400"/>
              <a:gd name="T15" fmla="*/ 5602 h 6132"/>
              <a:gd name="T16" fmla="*/ 5399 w 5400"/>
              <a:gd name="T17" fmla="*/ 529 h 6132"/>
              <a:gd name="T18" fmla="*/ 5399 w 5400"/>
              <a:gd name="T19" fmla="*/ 0 h 6132"/>
              <a:gd name="T20" fmla="*/ 5399 w 5400"/>
              <a:gd name="T21" fmla="*/ 0 h 6132"/>
              <a:gd name="T22" fmla="*/ 2699 w 5400"/>
              <a:gd name="T23" fmla="*/ 363 h 6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00" h="6132">
                <a:moveTo>
                  <a:pt x="2699" y="363"/>
                </a:moveTo>
                <a:lnTo>
                  <a:pt x="2699" y="363"/>
                </a:lnTo>
                <a:cubicBezTo>
                  <a:pt x="1668" y="363"/>
                  <a:pt x="725" y="226"/>
                  <a:pt x="0" y="0"/>
                </a:cubicBezTo>
                <a:lnTo>
                  <a:pt x="0" y="529"/>
                </a:lnTo>
                <a:lnTo>
                  <a:pt x="0" y="5602"/>
                </a:lnTo>
                <a:lnTo>
                  <a:pt x="0" y="6131"/>
                </a:lnTo>
                <a:lnTo>
                  <a:pt x="5399" y="6131"/>
                </a:lnTo>
                <a:lnTo>
                  <a:pt x="5399" y="5602"/>
                </a:lnTo>
                <a:lnTo>
                  <a:pt x="5399" y="529"/>
                </a:lnTo>
                <a:lnTo>
                  <a:pt x="5399" y="0"/>
                </a:lnTo>
                <a:lnTo>
                  <a:pt x="5399" y="0"/>
                </a:lnTo>
                <a:cubicBezTo>
                  <a:pt x="4673" y="226"/>
                  <a:pt x="3730" y="363"/>
                  <a:pt x="2699" y="363"/>
                </a:cubicBezTo>
              </a:path>
            </a:pathLst>
          </a:custGeom>
          <a:solidFill>
            <a:srgbClr val="075191">
              <a:alpha val="20000"/>
            </a:srgbClr>
          </a:solidFill>
          <a:ln>
            <a:noFill/>
          </a:ln>
          <a:effectLst/>
        </p:spPr>
        <p:txBody>
          <a:bodyPr wrap="none" anchor="t"/>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285750" indent="-285750">
              <a:buFont typeface="Arial" panose="020B0604020202020204" pitchFamily="34" charset="0"/>
              <a:buChar char="•"/>
            </a:pPr>
            <a:endParaRPr lang="en-GB" sz="1600" dirty="0">
              <a:solidFill>
                <a:srgbClr val="242852">
                  <a:lumMod val="75000"/>
                </a:srgbClr>
              </a:solidFill>
              <a:latin typeface="Calibri "/>
            </a:endParaRPr>
          </a:p>
          <a:p>
            <a:pPr marL="285750" indent="-285750">
              <a:buFont typeface="Arial" panose="020B0604020202020204" pitchFamily="34" charset="0"/>
              <a:buChar char="•"/>
            </a:pPr>
            <a:endParaRPr lang="en-GB" sz="1600" dirty="0">
              <a:solidFill>
                <a:srgbClr val="242852">
                  <a:lumMod val="75000"/>
                </a:srgbClr>
              </a:solidFill>
              <a:latin typeface="Calibri "/>
            </a:endParaRPr>
          </a:p>
          <a:p>
            <a:endParaRPr lang="en-GB" sz="1600" dirty="0">
              <a:solidFill>
                <a:srgbClr val="242852">
                  <a:lumMod val="75000"/>
                </a:srgbClr>
              </a:solidFill>
              <a:latin typeface="Calibri "/>
            </a:endParaRPr>
          </a:p>
          <a:p>
            <a:pPr marL="285750" indent="-285750">
              <a:buFont typeface="Arial" panose="020B0604020202020204" pitchFamily="34" charset="0"/>
              <a:buChar char="•"/>
            </a:pPr>
            <a:r>
              <a:rPr lang="en-GB" sz="1600" dirty="0">
                <a:solidFill>
                  <a:srgbClr val="242852">
                    <a:lumMod val="75000"/>
                  </a:srgbClr>
                </a:solidFill>
                <a:latin typeface="Calibri "/>
              </a:rPr>
              <a:t>Wind speed zones</a:t>
            </a:r>
          </a:p>
          <a:p>
            <a:pPr marL="285750" indent="-285750">
              <a:buFont typeface="Arial" panose="020B0604020202020204" pitchFamily="34" charset="0"/>
              <a:buChar char="•"/>
            </a:pPr>
            <a:r>
              <a:rPr lang="en-GB" sz="1600" dirty="0">
                <a:solidFill>
                  <a:srgbClr val="242852">
                    <a:lumMod val="75000"/>
                  </a:srgbClr>
                </a:solidFill>
                <a:latin typeface="Calibri "/>
              </a:rPr>
              <a:t>Aviation facilities and protection zones</a:t>
            </a:r>
          </a:p>
          <a:p>
            <a:pPr marL="285750" indent="-285750">
              <a:buFont typeface="Arial" panose="020B0604020202020204" pitchFamily="34" charset="0"/>
              <a:buChar char="•"/>
            </a:pPr>
            <a:r>
              <a:rPr lang="en-GB" sz="1600" dirty="0">
                <a:solidFill>
                  <a:srgbClr val="242852">
                    <a:lumMod val="75000"/>
                  </a:srgbClr>
                </a:solidFill>
                <a:latin typeface="Calibri "/>
              </a:rPr>
              <a:t>Military Areas/National Security Areas</a:t>
            </a:r>
          </a:p>
          <a:p>
            <a:pPr marL="285750" indent="-285750">
              <a:buFont typeface="Arial" panose="020B0604020202020204" pitchFamily="34" charset="0"/>
              <a:buChar char="•"/>
            </a:pPr>
            <a:r>
              <a:rPr lang="en-GB" sz="1600" dirty="0">
                <a:solidFill>
                  <a:srgbClr val="242852">
                    <a:lumMod val="75000"/>
                  </a:srgbClr>
                </a:solidFill>
                <a:latin typeface="Calibri "/>
              </a:rPr>
              <a:t>Navigation lines and protection zones</a:t>
            </a:r>
          </a:p>
          <a:p>
            <a:pPr marL="285750" indent="-285750">
              <a:buFont typeface="Arial" panose="020B0604020202020204" pitchFamily="34" charset="0"/>
              <a:buChar char="•"/>
            </a:pPr>
            <a:r>
              <a:rPr lang="en-GB" sz="1600" dirty="0">
                <a:solidFill>
                  <a:srgbClr val="242852">
                    <a:lumMod val="75000"/>
                  </a:srgbClr>
                </a:solidFill>
                <a:latin typeface="Calibri "/>
              </a:rPr>
              <a:t>Electricity/Telecommunication/</a:t>
            </a:r>
          </a:p>
          <a:p>
            <a:r>
              <a:rPr lang="en-GB" sz="1600" dirty="0">
                <a:solidFill>
                  <a:srgbClr val="242852">
                    <a:lumMod val="75000"/>
                  </a:srgbClr>
                </a:solidFill>
                <a:latin typeface="Calibri "/>
              </a:rPr>
              <a:t>      Natural Gas pipelines and protection zones</a:t>
            </a:r>
          </a:p>
          <a:p>
            <a:pPr marL="285750" indent="-285750">
              <a:buFont typeface="Arial" panose="020B0604020202020204" pitchFamily="34" charset="0"/>
              <a:buChar char="•"/>
            </a:pPr>
            <a:r>
              <a:rPr lang="en-GB" sz="1600" dirty="0">
                <a:solidFill>
                  <a:srgbClr val="242852">
                    <a:lumMod val="75000"/>
                  </a:srgbClr>
                </a:solidFill>
                <a:latin typeface="Calibri "/>
              </a:rPr>
              <a:t>Ship wrecks and protection zones</a:t>
            </a:r>
          </a:p>
          <a:p>
            <a:pPr marL="285750" indent="-285750">
              <a:buFont typeface="Arial" panose="020B0604020202020204" pitchFamily="34" charset="0"/>
              <a:buChar char="•"/>
            </a:pPr>
            <a:r>
              <a:rPr lang="en-GB" sz="1600" dirty="0">
                <a:solidFill>
                  <a:srgbClr val="242852">
                    <a:lumMod val="75000"/>
                  </a:srgbClr>
                </a:solidFill>
                <a:latin typeface="Calibri "/>
              </a:rPr>
              <a:t>Hydrocarbon areas</a:t>
            </a:r>
          </a:p>
          <a:p>
            <a:pPr marL="285750" indent="-285750">
              <a:buFont typeface="Arial" panose="020B0604020202020204" pitchFamily="34" charset="0"/>
              <a:buChar char="•"/>
            </a:pPr>
            <a:r>
              <a:rPr lang="en-GB" sz="1600" dirty="0">
                <a:solidFill>
                  <a:srgbClr val="242852">
                    <a:lumMod val="75000"/>
                  </a:srgbClr>
                </a:solidFill>
                <a:latin typeface="Calibri "/>
              </a:rPr>
              <a:t>Antiquity areas and protection zones</a:t>
            </a:r>
          </a:p>
        </p:txBody>
      </p:sp>
      <p:sp>
        <p:nvSpPr>
          <p:cNvPr id="2" name="Date Placeholder 3">
            <a:extLst>
              <a:ext uri="{FF2B5EF4-FFF2-40B4-BE49-F238E27FC236}">
                <a16:creationId xmlns:a16="http://schemas.microsoft.com/office/drawing/2014/main" id="{8AE551FB-ACBF-5CA8-4A02-AB9A8359BB4B}"/>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
        <p:nvSpPr>
          <p:cNvPr id="5" name="Ορθογώνιο 4">
            <a:extLst>
              <a:ext uri="{FF2B5EF4-FFF2-40B4-BE49-F238E27FC236}">
                <a16:creationId xmlns:a16="http://schemas.microsoft.com/office/drawing/2014/main" id="{EDD921D9-92FE-5C32-15B1-A78825DC6E56}"/>
              </a:ext>
            </a:extLst>
          </p:cNvPr>
          <p:cNvSpPr/>
          <p:nvPr/>
        </p:nvSpPr>
        <p:spPr>
          <a:xfrm>
            <a:off x="7913692" y="1937252"/>
            <a:ext cx="144000" cy="144000"/>
          </a:xfrm>
          <a:prstGeom prst="rect">
            <a:avLst/>
          </a:prstGeom>
          <a:solidFill>
            <a:srgbClr val="4D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Ορθογώνιο 5">
            <a:extLst>
              <a:ext uri="{FF2B5EF4-FFF2-40B4-BE49-F238E27FC236}">
                <a16:creationId xmlns:a16="http://schemas.microsoft.com/office/drawing/2014/main" id="{29D7B4F0-6B5B-D578-753E-E01A655817C5}"/>
              </a:ext>
            </a:extLst>
          </p:cNvPr>
          <p:cNvSpPr/>
          <p:nvPr/>
        </p:nvSpPr>
        <p:spPr>
          <a:xfrm>
            <a:off x="7913692" y="2214086"/>
            <a:ext cx="144000" cy="144000"/>
          </a:xfrm>
          <a:prstGeom prst="rect">
            <a:avLst/>
          </a:prstGeom>
          <a:solidFill>
            <a:srgbClr val="398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Ορθογώνιο 7">
            <a:extLst>
              <a:ext uri="{FF2B5EF4-FFF2-40B4-BE49-F238E27FC236}">
                <a16:creationId xmlns:a16="http://schemas.microsoft.com/office/drawing/2014/main" id="{EBD4DE3B-3BC6-9B66-AAAE-034D65528BA4}"/>
              </a:ext>
            </a:extLst>
          </p:cNvPr>
          <p:cNvSpPr/>
          <p:nvPr/>
        </p:nvSpPr>
        <p:spPr>
          <a:xfrm>
            <a:off x="7914791" y="2434778"/>
            <a:ext cx="144000" cy="144000"/>
          </a:xfrm>
          <a:prstGeom prst="rect">
            <a:avLst/>
          </a:prstGeom>
          <a:solidFill>
            <a:srgbClr val="2B5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Ορθογώνιο 8">
            <a:extLst>
              <a:ext uri="{FF2B5EF4-FFF2-40B4-BE49-F238E27FC236}">
                <a16:creationId xmlns:a16="http://schemas.microsoft.com/office/drawing/2014/main" id="{38E39E07-AE0F-6CBD-A941-779E9622C615}"/>
              </a:ext>
            </a:extLst>
          </p:cNvPr>
          <p:cNvSpPr/>
          <p:nvPr/>
        </p:nvSpPr>
        <p:spPr>
          <a:xfrm>
            <a:off x="7913692" y="2676226"/>
            <a:ext cx="144000" cy="144000"/>
          </a:xfrm>
          <a:prstGeom prst="rect">
            <a:avLst/>
          </a:prstGeom>
          <a:solidFill>
            <a:srgbClr val="6C8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Ορθογώνιο 9">
            <a:extLst>
              <a:ext uri="{FF2B5EF4-FFF2-40B4-BE49-F238E27FC236}">
                <a16:creationId xmlns:a16="http://schemas.microsoft.com/office/drawing/2014/main" id="{BACEFAB6-68E4-1476-178B-26586F06845E}"/>
              </a:ext>
            </a:extLst>
          </p:cNvPr>
          <p:cNvSpPr/>
          <p:nvPr/>
        </p:nvSpPr>
        <p:spPr>
          <a:xfrm>
            <a:off x="7913692" y="2911835"/>
            <a:ext cx="144000" cy="144000"/>
          </a:xfrm>
          <a:prstGeom prst="rect">
            <a:avLst/>
          </a:prstGeom>
          <a:solidFill>
            <a:srgbClr val="596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Ορθογώνιο 12">
            <a:extLst>
              <a:ext uri="{FF2B5EF4-FFF2-40B4-BE49-F238E27FC236}">
                <a16:creationId xmlns:a16="http://schemas.microsoft.com/office/drawing/2014/main" id="{3A686BCE-11B9-74D8-2894-339CAA887D11}"/>
              </a:ext>
            </a:extLst>
          </p:cNvPr>
          <p:cNvSpPr/>
          <p:nvPr/>
        </p:nvSpPr>
        <p:spPr>
          <a:xfrm>
            <a:off x="7913692" y="3412866"/>
            <a:ext cx="144000" cy="144000"/>
          </a:xfrm>
          <a:prstGeom prst="rect">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Ορθογώνιο 14">
            <a:extLst>
              <a:ext uri="{FF2B5EF4-FFF2-40B4-BE49-F238E27FC236}">
                <a16:creationId xmlns:a16="http://schemas.microsoft.com/office/drawing/2014/main" id="{143724D7-C380-D853-0362-5DA992E59FBB}"/>
              </a:ext>
            </a:extLst>
          </p:cNvPr>
          <p:cNvSpPr/>
          <p:nvPr/>
        </p:nvSpPr>
        <p:spPr>
          <a:xfrm>
            <a:off x="7919191" y="3636711"/>
            <a:ext cx="144000" cy="1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Ορθογώνιο 15">
            <a:extLst>
              <a:ext uri="{FF2B5EF4-FFF2-40B4-BE49-F238E27FC236}">
                <a16:creationId xmlns:a16="http://schemas.microsoft.com/office/drawing/2014/main" id="{F579D72F-1567-5EC2-EAF9-B19B2287055F}"/>
              </a:ext>
            </a:extLst>
          </p:cNvPr>
          <p:cNvSpPr/>
          <p:nvPr/>
        </p:nvSpPr>
        <p:spPr>
          <a:xfrm>
            <a:off x="7913692" y="3896090"/>
            <a:ext cx="144000" cy="144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9298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1">
            <a:extLst>
              <a:ext uri="{FF2B5EF4-FFF2-40B4-BE49-F238E27FC236}">
                <a16:creationId xmlns:a16="http://schemas.microsoft.com/office/drawing/2014/main" id="{21D46C25-CDCD-02F9-23D8-61ADC03422BA}"/>
              </a:ext>
            </a:extLst>
          </p:cNvPr>
          <p:cNvPicPr>
            <a:picLocks noChangeAspect="1"/>
          </p:cNvPicPr>
          <p:nvPr/>
        </p:nvPicPr>
        <p:blipFill>
          <a:blip r:embed="rId3"/>
          <a:srcRect/>
          <a:stretch>
            <a:fillRect/>
          </a:stretch>
        </p:blipFill>
        <p:spPr bwMode="auto">
          <a:xfrm>
            <a:off x="10478278" y="6113890"/>
            <a:ext cx="1388285" cy="775722"/>
          </a:xfrm>
          <a:prstGeom prst="rect">
            <a:avLst/>
          </a:prstGeom>
          <a:noFill/>
          <a:ln w="9525">
            <a:noFill/>
            <a:miter lim="800000"/>
            <a:headEnd/>
            <a:tailEnd/>
          </a:ln>
        </p:spPr>
      </p:pic>
      <p:cxnSp>
        <p:nvCxnSpPr>
          <p:cNvPr id="7" name="Ευθεία γραμμή σύνδεσης 25">
            <a:extLst>
              <a:ext uri="{FF2B5EF4-FFF2-40B4-BE49-F238E27FC236}">
                <a16:creationId xmlns:a16="http://schemas.microsoft.com/office/drawing/2014/main" id="{5A42E211-0B28-89FA-0A4F-F05B964C30BF}"/>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sp>
        <p:nvSpPr>
          <p:cNvPr id="12" name="Slide Number Placeholder 5">
            <a:extLst>
              <a:ext uri="{FF2B5EF4-FFF2-40B4-BE49-F238E27FC236}">
                <a16:creationId xmlns:a16="http://schemas.microsoft.com/office/drawing/2014/main" id="{EE870250-7E98-4314-7A94-DD0373E3CFD8}"/>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sp>
        <p:nvSpPr>
          <p:cNvPr id="17" name="TextBox 16">
            <a:extLst>
              <a:ext uri="{FF2B5EF4-FFF2-40B4-BE49-F238E27FC236}">
                <a16:creationId xmlns:a16="http://schemas.microsoft.com/office/drawing/2014/main" id="{8000896A-6A40-12C2-7213-776D75712EF5}"/>
              </a:ext>
            </a:extLst>
          </p:cNvPr>
          <p:cNvSpPr txBox="1"/>
          <p:nvPr/>
        </p:nvSpPr>
        <p:spPr>
          <a:xfrm>
            <a:off x="1131851" y="7554786"/>
            <a:ext cx="6101394" cy="375552"/>
          </a:xfrm>
          <a:prstGeom prst="rect">
            <a:avLst/>
          </a:prstGeom>
          <a:noFill/>
        </p:spPr>
        <p:txBody>
          <a:bodyPr wrap="square">
            <a:spAutoFit/>
          </a:bodyPr>
          <a:lstStyle/>
          <a:p>
            <a:pPr lvl="1" algn="just">
              <a:lnSpc>
                <a:spcPct val="107000"/>
              </a:lnSpc>
              <a:spcBef>
                <a:spcPts val="0"/>
              </a:spcBef>
              <a:spcAft>
                <a:spcPts val="0"/>
              </a:spcAft>
            </a:pPr>
            <a:endParaRPr lang="en-GB" sz="1800" b="0" dirty="0">
              <a:solidFill>
                <a:schemeClr val="tx2"/>
              </a:solidFill>
              <a:latin typeface="+mn-lt"/>
              <a:cs typeface="Times New Roman" panose="02020603050405020304" pitchFamily="18" charset="0"/>
            </a:endParaRPr>
          </a:p>
        </p:txBody>
      </p:sp>
      <p:sp>
        <p:nvSpPr>
          <p:cNvPr id="3" name="Title 2">
            <a:extLst>
              <a:ext uri="{FF2B5EF4-FFF2-40B4-BE49-F238E27FC236}">
                <a16:creationId xmlns:a16="http://schemas.microsoft.com/office/drawing/2014/main" id="{82EC2B43-7DFB-A96F-B19A-8AF8336FD3CD}"/>
              </a:ext>
            </a:extLst>
          </p:cNvPr>
          <p:cNvSpPr txBox="1">
            <a:spLocks/>
          </p:cNvSpPr>
          <p:nvPr/>
        </p:nvSpPr>
        <p:spPr bwMode="auto">
          <a:xfrm>
            <a:off x="272670" y="278247"/>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solidFill>
                  <a:prstClr val="black"/>
                </a:solidFill>
                <a:latin typeface="Calibri"/>
              </a:rPr>
              <a:t>Suitability assessment of the Greek Maritime Area for the Development of Offshore Wind Farms</a:t>
            </a:r>
            <a:endParaRPr lang="da-DK" sz="2000" kern="0" dirty="0">
              <a:solidFill>
                <a:prstClr val="black"/>
              </a:solidFill>
              <a:latin typeface="Calibri"/>
            </a:endParaRPr>
          </a:p>
          <a:p>
            <a:pPr>
              <a:spcAft>
                <a:spcPts val="225"/>
              </a:spcAft>
              <a:defRPr/>
            </a:pPr>
            <a:r>
              <a:rPr lang="en-US" altLang="zh-TW" sz="1800" b="0" dirty="0">
                <a:solidFill>
                  <a:prstClr val="black"/>
                </a:solidFill>
                <a:latin typeface="Calibri"/>
              </a:rPr>
              <a:t>Site Identification – examples of applying data layers</a:t>
            </a:r>
          </a:p>
        </p:txBody>
      </p:sp>
      <p:pic>
        <p:nvPicPr>
          <p:cNvPr id="8" name="Εικόνα 7">
            <a:extLst>
              <a:ext uri="{FF2B5EF4-FFF2-40B4-BE49-F238E27FC236}">
                <a16:creationId xmlns:a16="http://schemas.microsoft.com/office/drawing/2014/main" id="{0C5E9C34-5B2B-6220-839E-EF313023F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670" y="904690"/>
            <a:ext cx="7351500" cy="5209200"/>
          </a:xfrm>
          <a:prstGeom prst="rect">
            <a:avLst/>
          </a:prstGeom>
        </p:spPr>
      </p:pic>
      <p:sp>
        <p:nvSpPr>
          <p:cNvPr id="6" name="Freeform 2">
            <a:extLst>
              <a:ext uri="{FF2B5EF4-FFF2-40B4-BE49-F238E27FC236}">
                <a16:creationId xmlns:a16="http://schemas.microsoft.com/office/drawing/2014/main" id="{A8017238-E72F-85F3-7B02-721602C88950}"/>
              </a:ext>
            </a:extLst>
          </p:cNvPr>
          <p:cNvSpPr>
            <a:spLocks noChangeArrowheads="1"/>
          </p:cNvSpPr>
          <p:nvPr/>
        </p:nvSpPr>
        <p:spPr bwMode="auto">
          <a:xfrm>
            <a:off x="7830208" y="1114515"/>
            <a:ext cx="4036356" cy="4835789"/>
          </a:xfrm>
          <a:custGeom>
            <a:avLst/>
            <a:gdLst>
              <a:gd name="T0" fmla="*/ 2699 w 5400"/>
              <a:gd name="T1" fmla="*/ 363 h 6132"/>
              <a:gd name="T2" fmla="*/ 2699 w 5400"/>
              <a:gd name="T3" fmla="*/ 363 h 6132"/>
              <a:gd name="T4" fmla="*/ 0 w 5400"/>
              <a:gd name="T5" fmla="*/ 0 h 6132"/>
              <a:gd name="T6" fmla="*/ 0 w 5400"/>
              <a:gd name="T7" fmla="*/ 529 h 6132"/>
              <a:gd name="T8" fmla="*/ 0 w 5400"/>
              <a:gd name="T9" fmla="*/ 5602 h 6132"/>
              <a:gd name="T10" fmla="*/ 0 w 5400"/>
              <a:gd name="T11" fmla="*/ 6131 h 6132"/>
              <a:gd name="T12" fmla="*/ 5399 w 5400"/>
              <a:gd name="T13" fmla="*/ 6131 h 6132"/>
              <a:gd name="T14" fmla="*/ 5399 w 5400"/>
              <a:gd name="T15" fmla="*/ 5602 h 6132"/>
              <a:gd name="T16" fmla="*/ 5399 w 5400"/>
              <a:gd name="T17" fmla="*/ 529 h 6132"/>
              <a:gd name="T18" fmla="*/ 5399 w 5400"/>
              <a:gd name="T19" fmla="*/ 0 h 6132"/>
              <a:gd name="T20" fmla="*/ 5399 w 5400"/>
              <a:gd name="T21" fmla="*/ 0 h 6132"/>
              <a:gd name="T22" fmla="*/ 2699 w 5400"/>
              <a:gd name="T23" fmla="*/ 363 h 6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00" h="6132">
                <a:moveTo>
                  <a:pt x="2699" y="363"/>
                </a:moveTo>
                <a:lnTo>
                  <a:pt x="2699" y="363"/>
                </a:lnTo>
                <a:cubicBezTo>
                  <a:pt x="1668" y="363"/>
                  <a:pt x="725" y="226"/>
                  <a:pt x="0" y="0"/>
                </a:cubicBezTo>
                <a:lnTo>
                  <a:pt x="0" y="529"/>
                </a:lnTo>
                <a:lnTo>
                  <a:pt x="0" y="5602"/>
                </a:lnTo>
                <a:lnTo>
                  <a:pt x="0" y="6131"/>
                </a:lnTo>
                <a:lnTo>
                  <a:pt x="5399" y="6131"/>
                </a:lnTo>
                <a:lnTo>
                  <a:pt x="5399" y="5602"/>
                </a:lnTo>
                <a:lnTo>
                  <a:pt x="5399" y="529"/>
                </a:lnTo>
                <a:lnTo>
                  <a:pt x="5399" y="0"/>
                </a:lnTo>
                <a:lnTo>
                  <a:pt x="5399" y="0"/>
                </a:lnTo>
                <a:cubicBezTo>
                  <a:pt x="4673" y="226"/>
                  <a:pt x="3730" y="363"/>
                  <a:pt x="2699" y="363"/>
                </a:cubicBezTo>
              </a:path>
            </a:pathLst>
          </a:custGeom>
          <a:solidFill>
            <a:srgbClr val="075191">
              <a:alpha val="20000"/>
            </a:srgbClr>
          </a:solidFill>
          <a:ln>
            <a:noFill/>
          </a:ln>
          <a:effectLst/>
        </p:spPr>
        <p:txBody>
          <a:bodyPr wrap="none" anchor="t"/>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285750" indent="-285750">
              <a:buFont typeface="Arial" panose="020B0604020202020204" pitchFamily="34" charset="0"/>
              <a:buChar char="•"/>
            </a:pPr>
            <a:endParaRPr lang="en-GB" sz="1600" dirty="0">
              <a:solidFill>
                <a:srgbClr val="242852">
                  <a:lumMod val="75000"/>
                </a:srgbClr>
              </a:solidFill>
              <a:latin typeface="Calibri "/>
            </a:endParaRPr>
          </a:p>
          <a:p>
            <a:pPr marL="285750" indent="-285750">
              <a:buFont typeface="Arial" panose="020B0604020202020204" pitchFamily="34" charset="0"/>
              <a:buChar char="•"/>
            </a:pPr>
            <a:endParaRPr lang="en-GB" sz="1600" dirty="0">
              <a:solidFill>
                <a:srgbClr val="242852">
                  <a:lumMod val="75000"/>
                </a:srgbClr>
              </a:solidFill>
              <a:latin typeface="Calibri "/>
            </a:endParaRPr>
          </a:p>
          <a:p>
            <a:pPr marL="285750" indent="-285750">
              <a:buFont typeface="Arial" panose="020B0604020202020204" pitchFamily="34" charset="0"/>
              <a:buChar char="•"/>
            </a:pPr>
            <a:endParaRPr lang="en-GB" sz="1600" dirty="0">
              <a:solidFill>
                <a:srgbClr val="242852">
                  <a:lumMod val="75000"/>
                </a:srgbClr>
              </a:solidFill>
              <a:latin typeface="Calibri "/>
            </a:endParaRPr>
          </a:p>
          <a:p>
            <a:pPr marL="285750" indent="-285750">
              <a:buFont typeface="Arial" panose="020B0604020202020204" pitchFamily="34" charset="0"/>
              <a:buChar char="•"/>
            </a:pPr>
            <a:r>
              <a:rPr lang="en-GB" sz="1600" dirty="0">
                <a:solidFill>
                  <a:srgbClr val="242852">
                    <a:lumMod val="75000"/>
                  </a:srgbClr>
                </a:solidFill>
                <a:latin typeface="Calibri "/>
              </a:rPr>
              <a:t>Bathymetry zones</a:t>
            </a:r>
          </a:p>
          <a:p>
            <a:pPr marL="285750" indent="-285750">
              <a:buFont typeface="Arial" panose="020B0604020202020204" pitchFamily="34" charset="0"/>
              <a:buChar char="•"/>
            </a:pPr>
            <a:r>
              <a:rPr lang="en-GB" sz="1600" dirty="0">
                <a:solidFill>
                  <a:srgbClr val="242852">
                    <a:lumMod val="75000"/>
                  </a:srgbClr>
                </a:solidFill>
                <a:latin typeface="Calibri "/>
              </a:rPr>
              <a:t>Aviation facilities and protection zones</a:t>
            </a:r>
          </a:p>
          <a:p>
            <a:pPr marL="285750" indent="-285750">
              <a:buFont typeface="Arial" panose="020B0604020202020204" pitchFamily="34" charset="0"/>
              <a:buChar char="•"/>
            </a:pPr>
            <a:r>
              <a:rPr lang="en-GB" sz="1600" dirty="0">
                <a:solidFill>
                  <a:srgbClr val="242852">
                    <a:lumMod val="75000"/>
                  </a:srgbClr>
                </a:solidFill>
                <a:latin typeface="Calibri "/>
              </a:rPr>
              <a:t>Military Areas/National Security Areas</a:t>
            </a:r>
          </a:p>
          <a:p>
            <a:pPr marL="285750" indent="-285750">
              <a:buFont typeface="Arial" panose="020B0604020202020204" pitchFamily="34" charset="0"/>
              <a:buChar char="•"/>
            </a:pPr>
            <a:r>
              <a:rPr lang="en-GB" sz="1600" dirty="0">
                <a:solidFill>
                  <a:srgbClr val="242852">
                    <a:lumMod val="75000"/>
                  </a:srgbClr>
                </a:solidFill>
                <a:latin typeface="Calibri "/>
              </a:rPr>
              <a:t>Navigation lines and protection zones</a:t>
            </a:r>
          </a:p>
          <a:p>
            <a:pPr marL="285750" indent="-285750">
              <a:buFont typeface="Arial" panose="020B0604020202020204" pitchFamily="34" charset="0"/>
              <a:buChar char="•"/>
            </a:pPr>
            <a:r>
              <a:rPr lang="en-GB" sz="1600" dirty="0">
                <a:solidFill>
                  <a:srgbClr val="242852">
                    <a:lumMod val="75000"/>
                  </a:srgbClr>
                </a:solidFill>
                <a:latin typeface="Calibri "/>
              </a:rPr>
              <a:t>Electricity/Telecommunication/</a:t>
            </a:r>
          </a:p>
          <a:p>
            <a:r>
              <a:rPr lang="en-GB" sz="1600" dirty="0">
                <a:solidFill>
                  <a:srgbClr val="242852">
                    <a:lumMod val="75000"/>
                  </a:srgbClr>
                </a:solidFill>
                <a:latin typeface="Calibri "/>
              </a:rPr>
              <a:t>      Natural Gas pipelines and protection zones</a:t>
            </a:r>
          </a:p>
          <a:p>
            <a:pPr marL="285750" indent="-285750">
              <a:buFont typeface="Arial" panose="020B0604020202020204" pitchFamily="34" charset="0"/>
              <a:buChar char="•"/>
            </a:pPr>
            <a:r>
              <a:rPr lang="en-GB" sz="1600" dirty="0">
                <a:solidFill>
                  <a:srgbClr val="242852">
                    <a:lumMod val="75000"/>
                  </a:srgbClr>
                </a:solidFill>
                <a:latin typeface="Calibri "/>
              </a:rPr>
              <a:t>Ship wrecks and protection zones</a:t>
            </a:r>
          </a:p>
          <a:p>
            <a:pPr marL="285750" indent="-285750">
              <a:buFont typeface="Arial" panose="020B0604020202020204" pitchFamily="34" charset="0"/>
              <a:buChar char="•"/>
            </a:pPr>
            <a:r>
              <a:rPr lang="en-GB" sz="1600" dirty="0">
                <a:solidFill>
                  <a:srgbClr val="242852">
                    <a:lumMod val="75000"/>
                  </a:srgbClr>
                </a:solidFill>
                <a:latin typeface="Calibri "/>
              </a:rPr>
              <a:t>Hydrocarbon areas</a:t>
            </a:r>
          </a:p>
          <a:p>
            <a:pPr marL="285750" indent="-285750">
              <a:buFont typeface="Arial" panose="020B0604020202020204" pitchFamily="34" charset="0"/>
              <a:buChar char="•"/>
            </a:pPr>
            <a:r>
              <a:rPr lang="en-GB" sz="1600" dirty="0">
                <a:solidFill>
                  <a:srgbClr val="242852">
                    <a:lumMod val="75000"/>
                  </a:srgbClr>
                </a:solidFill>
                <a:latin typeface="Calibri "/>
              </a:rPr>
              <a:t>Antiquity areas and protection zones</a:t>
            </a:r>
          </a:p>
        </p:txBody>
      </p:sp>
      <p:sp>
        <p:nvSpPr>
          <p:cNvPr id="2" name="Date Placeholder 3">
            <a:extLst>
              <a:ext uri="{FF2B5EF4-FFF2-40B4-BE49-F238E27FC236}">
                <a16:creationId xmlns:a16="http://schemas.microsoft.com/office/drawing/2014/main" id="{25E8203F-E6CA-B551-BEED-0E8CE455E710}"/>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
        <p:nvSpPr>
          <p:cNvPr id="5" name="Ορθογώνιο 4">
            <a:extLst>
              <a:ext uri="{FF2B5EF4-FFF2-40B4-BE49-F238E27FC236}">
                <a16:creationId xmlns:a16="http://schemas.microsoft.com/office/drawing/2014/main" id="{3DC2682E-0E5C-34C5-1FC1-9A77DDBDBB1C}"/>
              </a:ext>
            </a:extLst>
          </p:cNvPr>
          <p:cNvSpPr/>
          <p:nvPr/>
        </p:nvSpPr>
        <p:spPr>
          <a:xfrm>
            <a:off x="7913692" y="1937252"/>
            <a:ext cx="144000" cy="144000"/>
          </a:xfrm>
          <a:prstGeom prst="rect">
            <a:avLst/>
          </a:prstGeom>
          <a:solidFill>
            <a:srgbClr val="4D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Ορθογώνιο 8">
            <a:extLst>
              <a:ext uri="{FF2B5EF4-FFF2-40B4-BE49-F238E27FC236}">
                <a16:creationId xmlns:a16="http://schemas.microsoft.com/office/drawing/2014/main" id="{D91B646F-13F7-8A6B-EAF6-68F88A50A1D3}"/>
              </a:ext>
            </a:extLst>
          </p:cNvPr>
          <p:cNvSpPr/>
          <p:nvPr/>
        </p:nvSpPr>
        <p:spPr>
          <a:xfrm>
            <a:off x="7913692" y="2214086"/>
            <a:ext cx="144000" cy="144000"/>
          </a:xfrm>
          <a:prstGeom prst="rect">
            <a:avLst/>
          </a:prstGeom>
          <a:solidFill>
            <a:srgbClr val="398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Ορθογώνιο 9">
            <a:extLst>
              <a:ext uri="{FF2B5EF4-FFF2-40B4-BE49-F238E27FC236}">
                <a16:creationId xmlns:a16="http://schemas.microsoft.com/office/drawing/2014/main" id="{51411031-167B-3328-1939-754F8E73258C}"/>
              </a:ext>
            </a:extLst>
          </p:cNvPr>
          <p:cNvSpPr/>
          <p:nvPr/>
        </p:nvSpPr>
        <p:spPr>
          <a:xfrm>
            <a:off x="7914791" y="2434778"/>
            <a:ext cx="144000" cy="144000"/>
          </a:xfrm>
          <a:prstGeom prst="rect">
            <a:avLst/>
          </a:prstGeom>
          <a:solidFill>
            <a:srgbClr val="2B5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Ορθογώνιο 10">
            <a:extLst>
              <a:ext uri="{FF2B5EF4-FFF2-40B4-BE49-F238E27FC236}">
                <a16:creationId xmlns:a16="http://schemas.microsoft.com/office/drawing/2014/main" id="{E34293A2-4D31-8BCB-3DB2-7E5B50F5A277}"/>
              </a:ext>
            </a:extLst>
          </p:cNvPr>
          <p:cNvSpPr/>
          <p:nvPr/>
        </p:nvSpPr>
        <p:spPr>
          <a:xfrm>
            <a:off x="7913692" y="2676226"/>
            <a:ext cx="144000" cy="144000"/>
          </a:xfrm>
          <a:prstGeom prst="rect">
            <a:avLst/>
          </a:prstGeom>
          <a:solidFill>
            <a:srgbClr val="6C8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Ορθογώνιο 12">
            <a:extLst>
              <a:ext uri="{FF2B5EF4-FFF2-40B4-BE49-F238E27FC236}">
                <a16:creationId xmlns:a16="http://schemas.microsoft.com/office/drawing/2014/main" id="{020A711D-4A40-840D-2F7D-594708D0E213}"/>
              </a:ext>
            </a:extLst>
          </p:cNvPr>
          <p:cNvSpPr/>
          <p:nvPr/>
        </p:nvSpPr>
        <p:spPr>
          <a:xfrm>
            <a:off x="7913692" y="2911835"/>
            <a:ext cx="144000" cy="144000"/>
          </a:xfrm>
          <a:prstGeom prst="rect">
            <a:avLst/>
          </a:prstGeom>
          <a:solidFill>
            <a:srgbClr val="596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Ορθογώνιο 13">
            <a:extLst>
              <a:ext uri="{FF2B5EF4-FFF2-40B4-BE49-F238E27FC236}">
                <a16:creationId xmlns:a16="http://schemas.microsoft.com/office/drawing/2014/main" id="{5FF9BF2A-C345-A8AC-6A7B-60C1B352B3CE}"/>
              </a:ext>
            </a:extLst>
          </p:cNvPr>
          <p:cNvSpPr/>
          <p:nvPr/>
        </p:nvSpPr>
        <p:spPr>
          <a:xfrm>
            <a:off x="7913692" y="3412866"/>
            <a:ext cx="144000" cy="144000"/>
          </a:xfrm>
          <a:prstGeom prst="rect">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Ορθογώνιο 14">
            <a:extLst>
              <a:ext uri="{FF2B5EF4-FFF2-40B4-BE49-F238E27FC236}">
                <a16:creationId xmlns:a16="http://schemas.microsoft.com/office/drawing/2014/main" id="{29972763-B124-DF56-EFEF-CE1288AEAD7A}"/>
              </a:ext>
            </a:extLst>
          </p:cNvPr>
          <p:cNvSpPr/>
          <p:nvPr/>
        </p:nvSpPr>
        <p:spPr>
          <a:xfrm>
            <a:off x="7919191" y="3636711"/>
            <a:ext cx="144000" cy="1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Ορθογώνιο 15">
            <a:extLst>
              <a:ext uri="{FF2B5EF4-FFF2-40B4-BE49-F238E27FC236}">
                <a16:creationId xmlns:a16="http://schemas.microsoft.com/office/drawing/2014/main" id="{2325969C-BF7D-1C66-472F-E7E74B1CD646}"/>
              </a:ext>
            </a:extLst>
          </p:cNvPr>
          <p:cNvSpPr/>
          <p:nvPr/>
        </p:nvSpPr>
        <p:spPr>
          <a:xfrm>
            <a:off x="7913692" y="3896090"/>
            <a:ext cx="144000" cy="144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4871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1">
            <a:extLst>
              <a:ext uri="{FF2B5EF4-FFF2-40B4-BE49-F238E27FC236}">
                <a16:creationId xmlns:a16="http://schemas.microsoft.com/office/drawing/2014/main" id="{21D46C25-CDCD-02F9-23D8-61ADC03422BA}"/>
              </a:ext>
            </a:extLst>
          </p:cNvPr>
          <p:cNvPicPr>
            <a:picLocks noChangeAspect="1"/>
          </p:cNvPicPr>
          <p:nvPr/>
        </p:nvPicPr>
        <p:blipFill>
          <a:blip r:embed="rId3"/>
          <a:srcRect/>
          <a:stretch>
            <a:fillRect/>
          </a:stretch>
        </p:blipFill>
        <p:spPr bwMode="auto">
          <a:xfrm>
            <a:off x="10478278" y="6113890"/>
            <a:ext cx="1388285" cy="775722"/>
          </a:xfrm>
          <a:prstGeom prst="rect">
            <a:avLst/>
          </a:prstGeom>
          <a:noFill/>
          <a:ln w="9525">
            <a:noFill/>
            <a:miter lim="800000"/>
            <a:headEnd/>
            <a:tailEnd/>
          </a:ln>
        </p:spPr>
      </p:pic>
      <p:cxnSp>
        <p:nvCxnSpPr>
          <p:cNvPr id="7" name="Ευθεία γραμμή σύνδεσης 25">
            <a:extLst>
              <a:ext uri="{FF2B5EF4-FFF2-40B4-BE49-F238E27FC236}">
                <a16:creationId xmlns:a16="http://schemas.microsoft.com/office/drawing/2014/main" id="{5A42E211-0B28-89FA-0A4F-F05B964C30BF}"/>
              </a:ext>
            </a:extLst>
          </p:cNvPr>
          <p:cNvCxnSpPr>
            <a:cxnSpLocks/>
          </p:cNvCxnSpPr>
          <p:nvPr/>
        </p:nvCxnSpPr>
        <p:spPr>
          <a:xfrm flipV="1">
            <a:off x="0" y="6168993"/>
            <a:ext cx="12192000" cy="1"/>
          </a:xfrm>
          <a:prstGeom prst="line">
            <a:avLst/>
          </a:prstGeom>
          <a:noFill/>
          <a:ln w="6350" cap="flat" cmpd="sng" algn="ctr">
            <a:solidFill>
              <a:srgbClr val="70AD47"/>
            </a:solidFill>
            <a:prstDash val="solid"/>
            <a:miter lim="800000"/>
          </a:ln>
          <a:effectLst/>
        </p:spPr>
      </p:cxnSp>
      <p:sp>
        <p:nvSpPr>
          <p:cNvPr id="12" name="Slide Number Placeholder 5">
            <a:extLst>
              <a:ext uri="{FF2B5EF4-FFF2-40B4-BE49-F238E27FC236}">
                <a16:creationId xmlns:a16="http://schemas.microsoft.com/office/drawing/2014/main" id="{EE870250-7E98-4314-7A94-DD0373E3CFD8}"/>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sp>
        <p:nvSpPr>
          <p:cNvPr id="17" name="TextBox 16">
            <a:extLst>
              <a:ext uri="{FF2B5EF4-FFF2-40B4-BE49-F238E27FC236}">
                <a16:creationId xmlns:a16="http://schemas.microsoft.com/office/drawing/2014/main" id="{8000896A-6A40-12C2-7213-776D75712EF5}"/>
              </a:ext>
            </a:extLst>
          </p:cNvPr>
          <p:cNvSpPr txBox="1"/>
          <p:nvPr/>
        </p:nvSpPr>
        <p:spPr>
          <a:xfrm>
            <a:off x="1131851" y="7554786"/>
            <a:ext cx="6101394" cy="375552"/>
          </a:xfrm>
          <a:prstGeom prst="rect">
            <a:avLst/>
          </a:prstGeom>
          <a:noFill/>
        </p:spPr>
        <p:txBody>
          <a:bodyPr wrap="square">
            <a:spAutoFit/>
          </a:bodyPr>
          <a:lstStyle/>
          <a:p>
            <a:pPr lvl="1" algn="just">
              <a:lnSpc>
                <a:spcPct val="107000"/>
              </a:lnSpc>
              <a:spcBef>
                <a:spcPts val="0"/>
              </a:spcBef>
              <a:spcAft>
                <a:spcPts val="0"/>
              </a:spcAft>
            </a:pPr>
            <a:endParaRPr lang="en-GB" sz="1800" b="0" dirty="0">
              <a:solidFill>
                <a:schemeClr val="tx2"/>
              </a:solidFill>
              <a:latin typeface="+mn-lt"/>
              <a:cs typeface="Times New Roman" panose="02020603050405020304" pitchFamily="18" charset="0"/>
            </a:endParaRPr>
          </a:p>
        </p:txBody>
      </p:sp>
      <p:sp>
        <p:nvSpPr>
          <p:cNvPr id="20" name="Title 2">
            <a:extLst>
              <a:ext uri="{FF2B5EF4-FFF2-40B4-BE49-F238E27FC236}">
                <a16:creationId xmlns:a16="http://schemas.microsoft.com/office/drawing/2014/main" id="{371E4E05-2EF9-A672-2210-0A736A5F48D2}"/>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latin typeface="Calibri"/>
              </a:rPr>
              <a:t>Suitability assessment of the Greek Maritime Area for the Development of Offshore Wind Farms</a:t>
            </a:r>
            <a:endParaRPr lang="en-GB" sz="2000" kern="0" dirty="0">
              <a:latin typeface="Calibri"/>
            </a:endParaRPr>
          </a:p>
        </p:txBody>
      </p:sp>
      <p:sp>
        <p:nvSpPr>
          <p:cNvPr id="6" name="Date Placeholder 3">
            <a:extLst>
              <a:ext uri="{FF2B5EF4-FFF2-40B4-BE49-F238E27FC236}">
                <a16:creationId xmlns:a16="http://schemas.microsoft.com/office/drawing/2014/main" id="{D56FCD40-6184-65C8-A20E-DC588ADF41E4}"/>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pic>
        <p:nvPicPr>
          <p:cNvPr id="3" name="Εικόνα 2" descr="Εικόνα που περιέχει χάρτης&#10;&#10;Περιγραφή που δημιουργήθηκε αυτόματα">
            <a:extLst>
              <a:ext uri="{FF2B5EF4-FFF2-40B4-BE49-F238E27FC236}">
                <a16:creationId xmlns:a16="http://schemas.microsoft.com/office/drawing/2014/main" id="{9470487A-F8E3-F08D-48C5-44D4DE4B69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02" y="904690"/>
            <a:ext cx="7349665" cy="5209200"/>
          </a:xfrm>
          <a:prstGeom prst="rect">
            <a:avLst/>
          </a:prstGeom>
        </p:spPr>
      </p:pic>
      <p:sp>
        <p:nvSpPr>
          <p:cNvPr id="10" name="Ισοσκελές τρίγωνο 9">
            <a:extLst>
              <a:ext uri="{FF2B5EF4-FFF2-40B4-BE49-F238E27FC236}">
                <a16:creationId xmlns:a16="http://schemas.microsoft.com/office/drawing/2014/main" id="{9AB321C7-1E54-B253-F9F3-FDB79A81C4F9}"/>
              </a:ext>
            </a:extLst>
          </p:cNvPr>
          <p:cNvSpPr/>
          <p:nvPr/>
        </p:nvSpPr>
        <p:spPr>
          <a:xfrm rot="1449525">
            <a:off x="4864669" y="3358510"/>
            <a:ext cx="1682217" cy="1924857"/>
          </a:xfrm>
          <a:custGeom>
            <a:avLst/>
            <a:gdLst>
              <a:gd name="connsiteX0" fmla="*/ 0 w 1806400"/>
              <a:gd name="connsiteY0" fmla="*/ 1891276 h 1891276"/>
              <a:gd name="connsiteX1" fmla="*/ 903200 w 1806400"/>
              <a:gd name="connsiteY1" fmla="*/ 0 h 1891276"/>
              <a:gd name="connsiteX2" fmla="*/ 1806400 w 1806400"/>
              <a:gd name="connsiteY2" fmla="*/ 1891276 h 1891276"/>
              <a:gd name="connsiteX3" fmla="*/ 0 w 1806400"/>
              <a:gd name="connsiteY3" fmla="*/ 1891276 h 1891276"/>
              <a:gd name="connsiteX0" fmla="*/ 0 w 935740"/>
              <a:gd name="connsiteY0" fmla="*/ 1916623 h 1916623"/>
              <a:gd name="connsiteX1" fmla="*/ 32540 w 935740"/>
              <a:gd name="connsiteY1" fmla="*/ 0 h 1916623"/>
              <a:gd name="connsiteX2" fmla="*/ 935740 w 935740"/>
              <a:gd name="connsiteY2" fmla="*/ 1891276 h 1916623"/>
              <a:gd name="connsiteX3" fmla="*/ 0 w 935740"/>
              <a:gd name="connsiteY3" fmla="*/ 1916623 h 1916623"/>
              <a:gd name="connsiteX0" fmla="*/ 0 w 1406893"/>
              <a:gd name="connsiteY0" fmla="*/ 1786098 h 1891276"/>
              <a:gd name="connsiteX1" fmla="*/ 503693 w 1406893"/>
              <a:gd name="connsiteY1" fmla="*/ 0 h 1891276"/>
              <a:gd name="connsiteX2" fmla="*/ 1406893 w 1406893"/>
              <a:gd name="connsiteY2" fmla="*/ 1891276 h 1891276"/>
              <a:gd name="connsiteX3" fmla="*/ 0 w 1406893"/>
              <a:gd name="connsiteY3" fmla="*/ 1786098 h 1891276"/>
              <a:gd name="connsiteX0" fmla="*/ 0 w 1799327"/>
              <a:gd name="connsiteY0" fmla="*/ 1929459 h 1929459"/>
              <a:gd name="connsiteX1" fmla="*/ 896127 w 1799327"/>
              <a:gd name="connsiteY1" fmla="*/ 0 h 1929459"/>
              <a:gd name="connsiteX2" fmla="*/ 1799327 w 1799327"/>
              <a:gd name="connsiteY2" fmla="*/ 1891276 h 1929459"/>
              <a:gd name="connsiteX3" fmla="*/ 0 w 1799327"/>
              <a:gd name="connsiteY3" fmla="*/ 1929459 h 1929459"/>
            </a:gdLst>
            <a:ahLst/>
            <a:cxnLst>
              <a:cxn ang="0">
                <a:pos x="connsiteX0" y="connsiteY0"/>
              </a:cxn>
              <a:cxn ang="0">
                <a:pos x="connsiteX1" y="connsiteY1"/>
              </a:cxn>
              <a:cxn ang="0">
                <a:pos x="connsiteX2" y="connsiteY2"/>
              </a:cxn>
              <a:cxn ang="0">
                <a:pos x="connsiteX3" y="connsiteY3"/>
              </a:cxn>
            </a:cxnLst>
            <a:rect l="l" t="t" r="r" b="b"/>
            <a:pathLst>
              <a:path w="1799327" h="1929459">
                <a:moveTo>
                  <a:pt x="0" y="1929459"/>
                </a:moveTo>
                <a:lnTo>
                  <a:pt x="896127" y="0"/>
                </a:lnTo>
                <a:lnTo>
                  <a:pt x="1799327" y="1891276"/>
                </a:lnTo>
                <a:lnTo>
                  <a:pt x="0" y="1929459"/>
                </a:lnTo>
                <a:close/>
              </a:path>
            </a:pathLst>
          </a:custGeom>
          <a:gradFill flip="none" rotWithShape="1">
            <a:gsLst>
              <a:gs pos="0">
                <a:schemeClr val="bg1">
                  <a:tint val="66000"/>
                  <a:satMod val="160000"/>
                  <a:lumMod val="60000"/>
                </a:schemeClr>
              </a:gs>
              <a:gs pos="19000">
                <a:schemeClr val="bg1">
                  <a:tint val="44500"/>
                  <a:satMod val="160000"/>
                  <a:lumMod val="77000"/>
                  <a:alpha val="11000"/>
                </a:schemeClr>
              </a:gs>
              <a:gs pos="41000">
                <a:schemeClr val="bg1">
                  <a:tint val="23500"/>
                  <a:satMod val="160000"/>
                  <a:lumMod val="79000"/>
                  <a:alpha val="37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Εικόνα 4" descr="Εικόνα που περιέχει χάρτης&#10;&#10;Περιγραφή που δημιουργήθηκε αυτόματα">
            <a:extLst>
              <a:ext uri="{FF2B5EF4-FFF2-40B4-BE49-F238E27FC236}">
                <a16:creationId xmlns:a16="http://schemas.microsoft.com/office/drawing/2014/main" id="{5359F6DC-8ADD-DB32-541A-12903201CA5F}"/>
              </a:ext>
            </a:extLst>
          </p:cNvPr>
          <p:cNvPicPr>
            <a:picLocks noChangeAspect="1"/>
          </p:cNvPicPr>
          <p:nvPr/>
        </p:nvPicPr>
        <p:blipFill rotWithShape="1">
          <a:blip r:embed="rId5">
            <a:extLst>
              <a:ext uri="{28A0092B-C50C-407E-A947-70E740481C1C}">
                <a14:useLocalDpi xmlns:a14="http://schemas.microsoft.com/office/drawing/2010/main" val="0"/>
              </a:ext>
            </a:extLst>
          </a:blip>
          <a:srcRect l="38676" t="62126" r="31164" b="13078"/>
          <a:stretch/>
        </p:blipFill>
        <p:spPr>
          <a:xfrm>
            <a:off x="6094792" y="3565099"/>
            <a:ext cx="3258758" cy="1898434"/>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4590210-C9BF-9655-38F8-C663DC930FD4}"/>
              </a:ext>
            </a:extLst>
          </p:cNvPr>
          <p:cNvSpPr txBox="1"/>
          <p:nvPr/>
        </p:nvSpPr>
        <p:spPr>
          <a:xfrm>
            <a:off x="7358743" y="2505670"/>
            <a:ext cx="5079243" cy="923330"/>
          </a:xfrm>
          <a:prstGeom prst="rect">
            <a:avLst/>
          </a:prstGeom>
          <a:noFill/>
        </p:spPr>
        <p:txBody>
          <a:bodyPr wrap="square" rtlCol="0">
            <a:spAutoFit/>
          </a:bodyPr>
          <a:lstStyle>
            <a:defPPr>
              <a:defRPr lang="el-GR"/>
            </a:defPPr>
            <a:lvl1pPr algn="ctr">
              <a:defRPr spc="-20">
                <a:solidFill>
                  <a:schemeClr val="tx2"/>
                </a:solidFill>
                <a:cs typeface="Poppins" panose="00000500000000000000" pitchFamily="2" charset="0"/>
              </a:defRPr>
            </a:lvl1pPr>
          </a:lstStyle>
          <a:p>
            <a:r>
              <a:rPr lang="en-US" dirty="0">
                <a:solidFill>
                  <a:srgbClr val="000000"/>
                </a:solidFill>
                <a:latin typeface="Calibri"/>
                <a:ea typeface="+mj-ea"/>
                <a:cs typeface="+mj-cs"/>
              </a:rPr>
              <a:t>Illustration of an indicative </a:t>
            </a:r>
          </a:p>
          <a:p>
            <a:r>
              <a:rPr lang="en-US" dirty="0">
                <a:solidFill>
                  <a:srgbClr val="000000"/>
                </a:solidFill>
                <a:latin typeface="Calibri"/>
                <a:ea typeface="+mj-ea"/>
                <a:cs typeface="+mj-cs"/>
              </a:rPr>
              <a:t>receptive area</a:t>
            </a:r>
          </a:p>
          <a:p>
            <a:r>
              <a:rPr lang="en-US" dirty="0">
                <a:solidFill>
                  <a:srgbClr val="000000"/>
                </a:solidFill>
                <a:latin typeface="Calibri"/>
                <a:ea typeface="+mj-ea"/>
                <a:cs typeface="+mj-cs"/>
              </a:rPr>
              <a:t>suitable for OW development</a:t>
            </a:r>
          </a:p>
        </p:txBody>
      </p:sp>
    </p:spTree>
    <p:extLst>
      <p:ext uri="{BB962C8B-B14F-4D97-AF65-F5344CB8AC3E}">
        <p14:creationId xmlns:p14="http://schemas.microsoft.com/office/powerpoint/2010/main" val="671610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Γράφημα 10">
            <a:extLst>
              <a:ext uri="{FF2B5EF4-FFF2-40B4-BE49-F238E27FC236}">
                <a16:creationId xmlns:a16="http://schemas.microsoft.com/office/drawing/2014/main" id="{43320087-995B-8684-3538-19AECC1E8F16}"/>
              </a:ext>
            </a:extLst>
          </p:cNvPr>
          <p:cNvGraphicFramePr/>
          <p:nvPr>
            <p:extLst>
              <p:ext uri="{D42A27DB-BD31-4B8C-83A1-F6EECF244321}">
                <p14:modId xmlns:p14="http://schemas.microsoft.com/office/powerpoint/2010/main" val="2727667788"/>
              </p:ext>
            </p:extLst>
          </p:nvPr>
        </p:nvGraphicFramePr>
        <p:xfrm>
          <a:off x="539987" y="607818"/>
          <a:ext cx="5172980" cy="441603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2">
            <a:extLst>
              <a:ext uri="{FF2B5EF4-FFF2-40B4-BE49-F238E27FC236}">
                <a16:creationId xmlns:a16="http://schemas.microsoft.com/office/drawing/2014/main" id="{F101A7A5-16F5-2059-BD12-1BF0189E0CE5}"/>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latin typeface="Calibri"/>
              </a:rPr>
              <a:t>Suitability assessment of the Greek Maritime Area for the Development of Offshore Wind Farms</a:t>
            </a:r>
          </a:p>
          <a:p>
            <a:pPr>
              <a:spcAft>
                <a:spcPts val="225"/>
              </a:spcAft>
              <a:defRPr/>
            </a:pPr>
            <a:r>
              <a:rPr lang="en-US" sz="1800" b="0" dirty="0">
                <a:solidFill>
                  <a:prstClr val="black"/>
                </a:solidFill>
                <a:latin typeface="Calibri"/>
              </a:rPr>
              <a:t>Areas receptive to offshore Wind technology</a:t>
            </a:r>
            <a:endParaRPr lang="en-GB" sz="1800" b="0" dirty="0">
              <a:solidFill>
                <a:prstClr val="black"/>
              </a:solidFill>
              <a:latin typeface="Calibri"/>
            </a:endParaRPr>
          </a:p>
        </p:txBody>
      </p:sp>
      <p:sp>
        <p:nvSpPr>
          <p:cNvPr id="4" name="Ορθογώνιο 9">
            <a:extLst>
              <a:ext uri="{FF2B5EF4-FFF2-40B4-BE49-F238E27FC236}">
                <a16:creationId xmlns:a16="http://schemas.microsoft.com/office/drawing/2014/main" id="{4D34E1CE-AD77-F7F6-5E37-3D5863298D46}"/>
              </a:ext>
            </a:extLst>
          </p:cNvPr>
          <p:cNvSpPr/>
          <p:nvPr/>
        </p:nvSpPr>
        <p:spPr>
          <a:xfrm>
            <a:off x="3973846" y="4001711"/>
            <a:ext cx="2481639" cy="25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050" dirty="0">
                <a:solidFill>
                  <a:schemeClr val="tx2"/>
                </a:solidFill>
              </a:rPr>
              <a:t>74% </a:t>
            </a:r>
            <a:r>
              <a:rPr lang="en-US" sz="1050" b="1" dirty="0">
                <a:solidFill>
                  <a:schemeClr val="tx2"/>
                </a:solidFill>
              </a:rPr>
              <a:t>EEZ area outside NM (km</a:t>
            </a:r>
            <a:r>
              <a:rPr lang="en-US" sz="1050" b="1" baseline="30000" dirty="0">
                <a:solidFill>
                  <a:schemeClr val="tx2"/>
                </a:solidFill>
              </a:rPr>
              <a:t>2</a:t>
            </a:r>
            <a:r>
              <a:rPr lang="en-GB" sz="1050" b="1" dirty="0">
                <a:solidFill>
                  <a:schemeClr val="tx2"/>
                </a:solidFill>
              </a:rPr>
              <a:t>)</a:t>
            </a:r>
            <a:endParaRPr lang="en-US" sz="1050" b="1" baseline="30000" dirty="0">
              <a:solidFill>
                <a:schemeClr val="tx2"/>
              </a:solidFill>
            </a:endParaRPr>
          </a:p>
        </p:txBody>
      </p:sp>
      <p:sp>
        <p:nvSpPr>
          <p:cNvPr id="6" name="Ορθογώνιο 9">
            <a:extLst>
              <a:ext uri="{FF2B5EF4-FFF2-40B4-BE49-F238E27FC236}">
                <a16:creationId xmlns:a16="http://schemas.microsoft.com/office/drawing/2014/main" id="{54069496-166B-3C17-7841-B760007159DF}"/>
              </a:ext>
            </a:extLst>
          </p:cNvPr>
          <p:cNvSpPr/>
          <p:nvPr/>
        </p:nvSpPr>
        <p:spPr>
          <a:xfrm>
            <a:off x="9316572" y="4081308"/>
            <a:ext cx="2783985" cy="25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050" dirty="0">
                <a:solidFill>
                  <a:schemeClr val="tx2"/>
                </a:solidFill>
              </a:rPr>
              <a:t>62% </a:t>
            </a:r>
            <a:r>
              <a:rPr lang="en-US" sz="1050" b="1" dirty="0">
                <a:solidFill>
                  <a:schemeClr val="tx2"/>
                </a:solidFill>
              </a:rPr>
              <a:t>Available area inside NM (km</a:t>
            </a:r>
            <a:r>
              <a:rPr lang="en-US" sz="1050" b="1" baseline="30000" dirty="0">
                <a:solidFill>
                  <a:schemeClr val="tx2"/>
                </a:solidFill>
              </a:rPr>
              <a:t>2</a:t>
            </a:r>
            <a:r>
              <a:rPr lang="en-US" sz="1050" b="1" dirty="0">
                <a:solidFill>
                  <a:schemeClr val="tx2"/>
                </a:solidFill>
              </a:rPr>
              <a:t>)</a:t>
            </a:r>
          </a:p>
        </p:txBody>
      </p:sp>
      <p:pic>
        <p:nvPicPr>
          <p:cNvPr id="12" name="Εικόνα 1">
            <a:extLst>
              <a:ext uri="{FF2B5EF4-FFF2-40B4-BE49-F238E27FC236}">
                <a16:creationId xmlns:a16="http://schemas.microsoft.com/office/drawing/2014/main" id="{8E13A2D3-CA4F-E327-DEBE-9A0CC178191C}"/>
              </a:ext>
            </a:extLst>
          </p:cNvPr>
          <p:cNvPicPr>
            <a:picLocks noChangeAspect="1"/>
          </p:cNvPicPr>
          <p:nvPr/>
        </p:nvPicPr>
        <p:blipFill>
          <a:blip r:embed="rId4"/>
          <a:srcRect/>
          <a:stretch>
            <a:fillRect/>
          </a:stretch>
        </p:blipFill>
        <p:spPr bwMode="auto">
          <a:xfrm>
            <a:off x="10478278" y="6113890"/>
            <a:ext cx="1388285" cy="775722"/>
          </a:xfrm>
          <a:prstGeom prst="rect">
            <a:avLst/>
          </a:prstGeom>
          <a:noFill/>
          <a:ln w="9525">
            <a:noFill/>
            <a:miter lim="800000"/>
            <a:headEnd/>
            <a:tailEnd/>
          </a:ln>
        </p:spPr>
      </p:pic>
      <p:cxnSp>
        <p:nvCxnSpPr>
          <p:cNvPr id="14" name="Ευθεία γραμμή σύνδεσης 25">
            <a:extLst>
              <a:ext uri="{FF2B5EF4-FFF2-40B4-BE49-F238E27FC236}">
                <a16:creationId xmlns:a16="http://schemas.microsoft.com/office/drawing/2014/main" id="{E360F36B-D33C-8179-DD7C-CA356AC2C646}"/>
              </a:ext>
            </a:extLst>
          </p:cNvPr>
          <p:cNvCxnSpPr>
            <a:cxnSpLocks/>
          </p:cNvCxnSpPr>
          <p:nvPr/>
        </p:nvCxnSpPr>
        <p:spPr>
          <a:xfrm flipV="1">
            <a:off x="0" y="6168993"/>
            <a:ext cx="12192000" cy="1"/>
          </a:xfrm>
          <a:prstGeom prst="line">
            <a:avLst/>
          </a:prstGeom>
          <a:noFill/>
          <a:ln w="6350" cap="flat" cmpd="sng" algn="ctr">
            <a:solidFill>
              <a:srgbClr val="70AD47"/>
            </a:solidFill>
            <a:prstDash val="solid"/>
            <a:miter lim="800000"/>
          </a:ln>
          <a:effectLst/>
        </p:spPr>
      </p:cxnSp>
      <p:sp>
        <p:nvSpPr>
          <p:cNvPr id="15" name="Slide Number Placeholder 5">
            <a:extLst>
              <a:ext uri="{FF2B5EF4-FFF2-40B4-BE49-F238E27FC236}">
                <a16:creationId xmlns:a16="http://schemas.microsoft.com/office/drawing/2014/main" id="{3033B699-BB77-0974-812E-52E4FDAF7D3F}"/>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sp>
        <p:nvSpPr>
          <p:cNvPr id="21" name="TextBox 20">
            <a:extLst>
              <a:ext uri="{FF2B5EF4-FFF2-40B4-BE49-F238E27FC236}">
                <a16:creationId xmlns:a16="http://schemas.microsoft.com/office/drawing/2014/main" id="{20E5D319-B313-DBA0-B789-912E34730906}"/>
              </a:ext>
            </a:extLst>
          </p:cNvPr>
          <p:cNvSpPr txBox="1"/>
          <p:nvPr/>
        </p:nvSpPr>
        <p:spPr>
          <a:xfrm>
            <a:off x="4167662" y="1201729"/>
            <a:ext cx="2311367" cy="253916"/>
          </a:xfrm>
          <a:prstGeom prst="rect">
            <a:avLst/>
          </a:prstGeom>
          <a:noFill/>
        </p:spPr>
        <p:txBody>
          <a:bodyPr wrap="square">
            <a:spAutoFit/>
          </a:bodyPr>
          <a:lstStyle/>
          <a:p>
            <a:r>
              <a:rPr lang="en-US" sz="1050" dirty="0">
                <a:solidFill>
                  <a:schemeClr val="tx2"/>
                </a:solidFill>
              </a:rPr>
              <a:t>26% </a:t>
            </a:r>
            <a:r>
              <a:rPr lang="en-US" sz="1050" b="1" dirty="0">
                <a:solidFill>
                  <a:schemeClr val="tx2"/>
                </a:solidFill>
              </a:rPr>
              <a:t>EEZ area inside NM (km</a:t>
            </a:r>
            <a:r>
              <a:rPr lang="en-US" sz="1050" b="1" baseline="30000" dirty="0">
                <a:solidFill>
                  <a:schemeClr val="tx2"/>
                </a:solidFill>
              </a:rPr>
              <a:t>2</a:t>
            </a:r>
            <a:r>
              <a:rPr lang="en-GB" sz="1050" b="1" dirty="0">
                <a:solidFill>
                  <a:schemeClr val="tx2"/>
                </a:solidFill>
              </a:rPr>
              <a:t>)</a:t>
            </a:r>
            <a:endParaRPr lang="en-GB" sz="1050" b="1" dirty="0"/>
          </a:p>
        </p:txBody>
      </p:sp>
      <p:cxnSp>
        <p:nvCxnSpPr>
          <p:cNvPr id="23" name="Ευθεία γραμμή σύνδεσης 22">
            <a:extLst>
              <a:ext uri="{FF2B5EF4-FFF2-40B4-BE49-F238E27FC236}">
                <a16:creationId xmlns:a16="http://schemas.microsoft.com/office/drawing/2014/main" id="{0A00B9E5-34DC-D18D-F1F1-7FA660F6C9F1}"/>
              </a:ext>
            </a:extLst>
          </p:cNvPr>
          <p:cNvCxnSpPr>
            <a:cxnSpLocks/>
          </p:cNvCxnSpPr>
          <p:nvPr/>
        </p:nvCxnSpPr>
        <p:spPr>
          <a:xfrm flipV="1">
            <a:off x="3676477" y="1341862"/>
            <a:ext cx="0" cy="214326"/>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a:extLst>
              <a:ext uri="{FF2B5EF4-FFF2-40B4-BE49-F238E27FC236}">
                <a16:creationId xmlns:a16="http://schemas.microsoft.com/office/drawing/2014/main" id="{11F7FE4D-FBE0-DE8C-D7B1-DB3621BB0D7F}"/>
              </a:ext>
            </a:extLst>
          </p:cNvPr>
          <p:cNvCxnSpPr>
            <a:cxnSpLocks/>
          </p:cNvCxnSpPr>
          <p:nvPr/>
        </p:nvCxnSpPr>
        <p:spPr>
          <a:xfrm>
            <a:off x="3689127" y="1341862"/>
            <a:ext cx="48024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8" name="Ευθεία γραμμή σύνδεσης 27">
            <a:extLst>
              <a:ext uri="{FF2B5EF4-FFF2-40B4-BE49-F238E27FC236}">
                <a16:creationId xmlns:a16="http://schemas.microsoft.com/office/drawing/2014/main" id="{AB2A61E1-57DD-D20C-D696-06DA34BFD6FD}"/>
              </a:ext>
            </a:extLst>
          </p:cNvPr>
          <p:cNvCxnSpPr>
            <a:cxnSpLocks/>
          </p:cNvCxnSpPr>
          <p:nvPr/>
        </p:nvCxnSpPr>
        <p:spPr>
          <a:xfrm>
            <a:off x="3493607" y="4128669"/>
            <a:ext cx="48024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9" name="Ευθεία γραμμή σύνδεσης 28">
            <a:extLst>
              <a:ext uri="{FF2B5EF4-FFF2-40B4-BE49-F238E27FC236}">
                <a16:creationId xmlns:a16="http://schemas.microsoft.com/office/drawing/2014/main" id="{BE828F5C-F9CB-9B75-AC52-9DA2DEF37D28}"/>
              </a:ext>
            </a:extLst>
          </p:cNvPr>
          <p:cNvCxnSpPr>
            <a:cxnSpLocks/>
          </p:cNvCxnSpPr>
          <p:nvPr/>
        </p:nvCxnSpPr>
        <p:spPr>
          <a:xfrm flipV="1">
            <a:off x="3497736" y="3914343"/>
            <a:ext cx="0" cy="214326"/>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019A6DC-DFDD-AAE3-9AA6-BEF4B2811D67}"/>
              </a:ext>
            </a:extLst>
          </p:cNvPr>
          <p:cNvSpPr txBox="1"/>
          <p:nvPr/>
        </p:nvSpPr>
        <p:spPr>
          <a:xfrm>
            <a:off x="539986" y="4776010"/>
            <a:ext cx="5227588" cy="1200329"/>
          </a:xfrm>
          <a:prstGeom prst="rect">
            <a:avLst/>
          </a:prstGeom>
          <a:noFill/>
        </p:spPr>
        <p:txBody>
          <a:bodyPr wrap="square">
            <a:spAutoFit/>
          </a:bodyPr>
          <a:lstStyle/>
          <a:p>
            <a:r>
              <a:rPr lang="en-US" dirty="0">
                <a:solidFill>
                  <a:schemeClr val="tx2"/>
                </a:solidFill>
              </a:rPr>
              <a:t>The total area of ​​the Greek Exclusive Economic Zone (EEZ) is approximately 482,000 km</a:t>
            </a:r>
            <a:r>
              <a:rPr lang="en-US" baseline="30000" dirty="0">
                <a:solidFill>
                  <a:schemeClr val="tx2"/>
                </a:solidFill>
              </a:rPr>
              <a:t>2</a:t>
            </a:r>
            <a:r>
              <a:rPr lang="en-US" dirty="0">
                <a:solidFill>
                  <a:schemeClr val="tx2"/>
                </a:solidFill>
              </a:rPr>
              <a:t>. The available area of ​​national maritime space within Nautical Miles amounts to 26%</a:t>
            </a:r>
            <a:endParaRPr lang="en-GB" dirty="0"/>
          </a:p>
        </p:txBody>
      </p:sp>
      <p:graphicFrame>
        <p:nvGraphicFramePr>
          <p:cNvPr id="32" name="Γράφημα 31">
            <a:extLst>
              <a:ext uri="{FF2B5EF4-FFF2-40B4-BE49-F238E27FC236}">
                <a16:creationId xmlns:a16="http://schemas.microsoft.com/office/drawing/2014/main" id="{AEEF37F6-4849-E9EB-87CF-8126282F7032}"/>
              </a:ext>
            </a:extLst>
          </p:cNvPr>
          <p:cNvGraphicFramePr/>
          <p:nvPr>
            <p:extLst>
              <p:ext uri="{D42A27DB-BD31-4B8C-83A1-F6EECF244321}">
                <p14:modId xmlns:p14="http://schemas.microsoft.com/office/powerpoint/2010/main" val="1985709999"/>
              </p:ext>
            </p:extLst>
          </p:nvPr>
        </p:nvGraphicFramePr>
        <p:xfrm>
          <a:off x="6479033" y="632422"/>
          <a:ext cx="5172980" cy="4416039"/>
        </p:xfrm>
        <a:graphic>
          <a:graphicData uri="http://schemas.openxmlformats.org/drawingml/2006/chart">
            <c:chart xmlns:c="http://schemas.openxmlformats.org/drawingml/2006/chart" xmlns:r="http://schemas.openxmlformats.org/officeDocument/2006/relationships" r:id="rId5"/>
          </a:graphicData>
        </a:graphic>
      </p:graphicFrame>
      <p:sp>
        <p:nvSpPr>
          <p:cNvPr id="34" name="TextBox 33">
            <a:extLst>
              <a:ext uri="{FF2B5EF4-FFF2-40B4-BE49-F238E27FC236}">
                <a16:creationId xmlns:a16="http://schemas.microsoft.com/office/drawing/2014/main" id="{18F44DE7-4ADA-7DF4-414B-189B1C31EFE9}"/>
              </a:ext>
            </a:extLst>
          </p:cNvPr>
          <p:cNvSpPr txBox="1"/>
          <p:nvPr/>
        </p:nvSpPr>
        <p:spPr>
          <a:xfrm>
            <a:off x="8041877" y="935434"/>
            <a:ext cx="3187577" cy="253916"/>
          </a:xfrm>
          <a:prstGeom prst="rect">
            <a:avLst/>
          </a:prstGeom>
          <a:noFill/>
        </p:spPr>
        <p:txBody>
          <a:bodyPr wrap="square">
            <a:spAutoFit/>
          </a:bodyPr>
          <a:lstStyle/>
          <a:p>
            <a:r>
              <a:rPr lang="en-US" sz="1050" dirty="0">
                <a:solidFill>
                  <a:schemeClr val="tx2"/>
                </a:solidFill>
              </a:rPr>
              <a:t>38% </a:t>
            </a:r>
            <a:r>
              <a:rPr lang="en-US" sz="1050" b="1" dirty="0">
                <a:solidFill>
                  <a:schemeClr val="tx2"/>
                </a:solidFill>
              </a:rPr>
              <a:t>Unavailable area due to On/Off criteria (km</a:t>
            </a:r>
            <a:r>
              <a:rPr lang="en-US" sz="1050" b="1" baseline="30000" dirty="0">
                <a:solidFill>
                  <a:schemeClr val="tx2"/>
                </a:solidFill>
              </a:rPr>
              <a:t>2</a:t>
            </a:r>
            <a:r>
              <a:rPr lang="en-US" sz="1050" b="1" dirty="0">
                <a:solidFill>
                  <a:schemeClr val="tx2"/>
                </a:solidFill>
              </a:rPr>
              <a:t>)</a:t>
            </a:r>
          </a:p>
        </p:txBody>
      </p:sp>
      <p:cxnSp>
        <p:nvCxnSpPr>
          <p:cNvPr id="35" name="Ευθεία γραμμή σύνδεσης 34">
            <a:extLst>
              <a:ext uri="{FF2B5EF4-FFF2-40B4-BE49-F238E27FC236}">
                <a16:creationId xmlns:a16="http://schemas.microsoft.com/office/drawing/2014/main" id="{F0F05EDF-616B-A3BC-A1B6-45FC57EA6135}"/>
              </a:ext>
            </a:extLst>
          </p:cNvPr>
          <p:cNvCxnSpPr>
            <a:cxnSpLocks/>
          </p:cNvCxnSpPr>
          <p:nvPr/>
        </p:nvCxnSpPr>
        <p:spPr>
          <a:xfrm flipV="1">
            <a:off x="7835400" y="1081789"/>
            <a:ext cx="0" cy="589695"/>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a:extLst>
              <a:ext uri="{FF2B5EF4-FFF2-40B4-BE49-F238E27FC236}">
                <a16:creationId xmlns:a16="http://schemas.microsoft.com/office/drawing/2014/main" id="{112AB766-C03E-7775-F041-29B6D2743098}"/>
              </a:ext>
            </a:extLst>
          </p:cNvPr>
          <p:cNvCxnSpPr>
            <a:cxnSpLocks/>
          </p:cNvCxnSpPr>
          <p:nvPr/>
        </p:nvCxnSpPr>
        <p:spPr>
          <a:xfrm>
            <a:off x="7835400" y="1062391"/>
            <a:ext cx="24012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42" name="Ευθεία γραμμή σύνδεσης 41">
            <a:extLst>
              <a:ext uri="{FF2B5EF4-FFF2-40B4-BE49-F238E27FC236}">
                <a16:creationId xmlns:a16="http://schemas.microsoft.com/office/drawing/2014/main" id="{7ED6E399-889C-31E2-B8A9-44D4C63D5A38}"/>
              </a:ext>
            </a:extLst>
          </p:cNvPr>
          <p:cNvCxnSpPr>
            <a:cxnSpLocks/>
          </p:cNvCxnSpPr>
          <p:nvPr/>
        </p:nvCxnSpPr>
        <p:spPr>
          <a:xfrm flipV="1">
            <a:off x="9077724" y="4081308"/>
            <a:ext cx="0" cy="126958"/>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44" name="Ευθεία γραμμή σύνδεσης 43">
            <a:extLst>
              <a:ext uri="{FF2B5EF4-FFF2-40B4-BE49-F238E27FC236}">
                <a16:creationId xmlns:a16="http://schemas.microsoft.com/office/drawing/2014/main" id="{1FED9A8B-056B-EACB-4C10-D29C3F4079DE}"/>
              </a:ext>
            </a:extLst>
          </p:cNvPr>
          <p:cNvCxnSpPr>
            <a:cxnSpLocks/>
          </p:cNvCxnSpPr>
          <p:nvPr/>
        </p:nvCxnSpPr>
        <p:spPr>
          <a:xfrm>
            <a:off x="9076453" y="4208266"/>
            <a:ext cx="24012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D39051A-63F6-7CCA-EE5D-B45A7067BE0D}"/>
              </a:ext>
            </a:extLst>
          </p:cNvPr>
          <p:cNvSpPr txBox="1"/>
          <p:nvPr/>
        </p:nvSpPr>
        <p:spPr>
          <a:xfrm>
            <a:off x="6533643" y="4757425"/>
            <a:ext cx="5040000" cy="923330"/>
          </a:xfrm>
          <a:prstGeom prst="rect">
            <a:avLst/>
          </a:prstGeom>
          <a:noFill/>
        </p:spPr>
        <p:txBody>
          <a:bodyPr wrap="square">
            <a:spAutoFit/>
          </a:bodyPr>
          <a:lstStyle/>
          <a:p>
            <a:pPr algn="just"/>
            <a:r>
              <a:rPr lang="en-US" dirty="0">
                <a:solidFill>
                  <a:schemeClr val="tx2"/>
                </a:solidFill>
              </a:rPr>
              <a:t>Based on the application of the exclusion criteria, it appears that the total area available for exploitation is of the order of 62% of the area within the NM</a:t>
            </a:r>
          </a:p>
        </p:txBody>
      </p:sp>
      <p:sp>
        <p:nvSpPr>
          <p:cNvPr id="3" name="Date Placeholder 3">
            <a:extLst>
              <a:ext uri="{FF2B5EF4-FFF2-40B4-BE49-F238E27FC236}">
                <a16:creationId xmlns:a16="http://schemas.microsoft.com/office/drawing/2014/main" id="{0BB2C2F2-ECA9-3866-0624-CB6042A6F24A}"/>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Tree>
    <p:extLst>
      <p:ext uri="{BB962C8B-B14F-4D97-AF65-F5344CB8AC3E}">
        <p14:creationId xmlns:p14="http://schemas.microsoft.com/office/powerpoint/2010/main" val="631527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468930A-4C39-9B6B-8837-2E7D40C6C04B}"/>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latin typeface="Calibri"/>
              </a:rPr>
              <a:t>Suitability assessment of the Greek Maritime Area for the Development of Offshore Wind Farms</a:t>
            </a:r>
          </a:p>
          <a:p>
            <a:pPr>
              <a:spcAft>
                <a:spcPts val="225"/>
              </a:spcAft>
              <a:defRPr/>
            </a:pPr>
            <a:r>
              <a:rPr lang="en-US" sz="1800" b="0" dirty="0">
                <a:solidFill>
                  <a:prstClr val="black"/>
                </a:solidFill>
                <a:latin typeface="Calibri"/>
              </a:rPr>
              <a:t>Areas receptive to offshore Wind technology</a:t>
            </a:r>
            <a:endParaRPr lang="en-GB" sz="1800" b="0" dirty="0">
              <a:solidFill>
                <a:prstClr val="black"/>
              </a:solidFill>
              <a:latin typeface="Calibri"/>
            </a:endParaRPr>
          </a:p>
        </p:txBody>
      </p:sp>
      <p:graphicFrame>
        <p:nvGraphicFramePr>
          <p:cNvPr id="3" name="Γράφημα 2">
            <a:extLst>
              <a:ext uri="{FF2B5EF4-FFF2-40B4-BE49-F238E27FC236}">
                <a16:creationId xmlns:a16="http://schemas.microsoft.com/office/drawing/2014/main" id="{EAC68D94-C316-F5B6-7140-0DA859452B65}"/>
              </a:ext>
            </a:extLst>
          </p:cNvPr>
          <p:cNvGraphicFramePr/>
          <p:nvPr>
            <p:extLst>
              <p:ext uri="{D42A27DB-BD31-4B8C-83A1-F6EECF244321}">
                <p14:modId xmlns:p14="http://schemas.microsoft.com/office/powerpoint/2010/main" val="1140225194"/>
              </p:ext>
            </p:extLst>
          </p:nvPr>
        </p:nvGraphicFramePr>
        <p:xfrm>
          <a:off x="77871" y="1220980"/>
          <a:ext cx="5172980" cy="441603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AFC14AD-4548-16BF-4137-CDB351E87059}"/>
              </a:ext>
            </a:extLst>
          </p:cNvPr>
          <p:cNvSpPr txBox="1"/>
          <p:nvPr/>
        </p:nvSpPr>
        <p:spPr>
          <a:xfrm>
            <a:off x="2604582" y="1551351"/>
            <a:ext cx="3668398" cy="415498"/>
          </a:xfrm>
          <a:prstGeom prst="rect">
            <a:avLst/>
          </a:prstGeom>
          <a:noFill/>
        </p:spPr>
        <p:txBody>
          <a:bodyPr wrap="square">
            <a:spAutoFit/>
          </a:bodyPr>
          <a:lstStyle/>
          <a:p>
            <a:r>
              <a:rPr lang="en-US" sz="1050" dirty="0">
                <a:solidFill>
                  <a:schemeClr val="tx2"/>
                </a:solidFill>
              </a:rPr>
              <a:t>0.15% </a:t>
            </a:r>
            <a:r>
              <a:rPr lang="en-GB" sz="1050" b="1" dirty="0">
                <a:solidFill>
                  <a:schemeClr val="tx2"/>
                </a:solidFill>
              </a:rPr>
              <a:t>Available area inside EEZ for fixed OW projects (km</a:t>
            </a:r>
            <a:r>
              <a:rPr lang="en-US" sz="1050" b="1" baseline="30000" dirty="0">
                <a:solidFill>
                  <a:schemeClr val="tx2"/>
                </a:solidFill>
              </a:rPr>
              <a:t>2</a:t>
            </a:r>
            <a:r>
              <a:rPr lang="en-GB" sz="1050" b="1" dirty="0">
                <a:solidFill>
                  <a:schemeClr val="tx2"/>
                </a:solidFill>
              </a:rPr>
              <a:t>)</a:t>
            </a:r>
          </a:p>
          <a:p>
            <a:endParaRPr lang="en-US" sz="1050" b="1" dirty="0">
              <a:solidFill>
                <a:schemeClr val="tx2"/>
              </a:solidFill>
            </a:endParaRPr>
          </a:p>
        </p:txBody>
      </p:sp>
      <p:cxnSp>
        <p:nvCxnSpPr>
          <p:cNvPr id="9" name="Ευθεία γραμμή σύνδεσης 8">
            <a:extLst>
              <a:ext uri="{FF2B5EF4-FFF2-40B4-BE49-F238E27FC236}">
                <a16:creationId xmlns:a16="http://schemas.microsoft.com/office/drawing/2014/main" id="{53DAF917-558E-60B2-BC46-6C71F042CABE}"/>
              </a:ext>
            </a:extLst>
          </p:cNvPr>
          <p:cNvCxnSpPr>
            <a:cxnSpLocks/>
          </p:cNvCxnSpPr>
          <p:nvPr/>
        </p:nvCxnSpPr>
        <p:spPr>
          <a:xfrm flipV="1">
            <a:off x="2398105" y="1697706"/>
            <a:ext cx="0" cy="205931"/>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D72FC8EA-12A2-F602-56DC-AAAD21F80172}"/>
              </a:ext>
            </a:extLst>
          </p:cNvPr>
          <p:cNvCxnSpPr>
            <a:cxnSpLocks/>
          </p:cNvCxnSpPr>
          <p:nvPr/>
        </p:nvCxnSpPr>
        <p:spPr>
          <a:xfrm>
            <a:off x="2398105" y="1678308"/>
            <a:ext cx="24012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68A948B-89A1-6BBA-BDB7-329D914A820B}"/>
              </a:ext>
            </a:extLst>
          </p:cNvPr>
          <p:cNvSpPr txBox="1"/>
          <p:nvPr/>
        </p:nvSpPr>
        <p:spPr>
          <a:xfrm>
            <a:off x="3444469" y="4628031"/>
            <a:ext cx="2601538" cy="252251"/>
          </a:xfrm>
          <a:prstGeom prst="rect">
            <a:avLst/>
          </a:prstGeom>
          <a:noFill/>
        </p:spPr>
        <p:txBody>
          <a:bodyPr wrap="square">
            <a:spAutoFit/>
          </a:bodyPr>
          <a:lstStyle/>
          <a:p>
            <a:r>
              <a:rPr lang="en-US" sz="1050" dirty="0">
                <a:solidFill>
                  <a:schemeClr val="tx2"/>
                </a:solidFill>
              </a:rPr>
              <a:t>99.85% </a:t>
            </a:r>
            <a:r>
              <a:rPr lang="en-US" sz="1050" b="1" dirty="0">
                <a:solidFill>
                  <a:schemeClr val="tx2"/>
                </a:solidFill>
              </a:rPr>
              <a:t>Unavailable area inside EEZ (km</a:t>
            </a:r>
            <a:r>
              <a:rPr lang="en-US" sz="1050" b="1" baseline="30000" dirty="0">
                <a:solidFill>
                  <a:schemeClr val="tx2"/>
                </a:solidFill>
              </a:rPr>
              <a:t>2</a:t>
            </a:r>
            <a:r>
              <a:rPr lang="en-US" sz="1050" b="1" dirty="0">
                <a:solidFill>
                  <a:schemeClr val="tx2"/>
                </a:solidFill>
              </a:rPr>
              <a:t>)</a:t>
            </a:r>
          </a:p>
        </p:txBody>
      </p:sp>
      <p:cxnSp>
        <p:nvCxnSpPr>
          <p:cNvPr id="18" name="Ευθεία γραμμή σύνδεσης 17">
            <a:extLst>
              <a:ext uri="{FF2B5EF4-FFF2-40B4-BE49-F238E27FC236}">
                <a16:creationId xmlns:a16="http://schemas.microsoft.com/office/drawing/2014/main" id="{6E6EBEC4-945A-B31E-4324-557D030C607E}"/>
              </a:ext>
            </a:extLst>
          </p:cNvPr>
          <p:cNvCxnSpPr>
            <a:cxnSpLocks/>
          </p:cNvCxnSpPr>
          <p:nvPr/>
        </p:nvCxnSpPr>
        <p:spPr>
          <a:xfrm flipV="1">
            <a:off x="3204349" y="4422100"/>
            <a:ext cx="0" cy="332056"/>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id="{16DF0BDC-4EAF-20FB-612C-2978AE75E988}"/>
              </a:ext>
            </a:extLst>
          </p:cNvPr>
          <p:cNvCxnSpPr>
            <a:cxnSpLocks/>
          </p:cNvCxnSpPr>
          <p:nvPr/>
        </p:nvCxnSpPr>
        <p:spPr>
          <a:xfrm>
            <a:off x="3204349" y="4754156"/>
            <a:ext cx="24012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D8A0660-C495-AA86-0E10-2CC227B32365}"/>
              </a:ext>
            </a:extLst>
          </p:cNvPr>
          <p:cNvSpPr txBox="1"/>
          <p:nvPr/>
        </p:nvSpPr>
        <p:spPr>
          <a:xfrm>
            <a:off x="6631790" y="1798006"/>
            <a:ext cx="5040000" cy="1477328"/>
          </a:xfrm>
          <a:prstGeom prst="rect">
            <a:avLst/>
          </a:prstGeom>
          <a:noFill/>
        </p:spPr>
        <p:txBody>
          <a:bodyPr wrap="square">
            <a:spAutoFit/>
          </a:bodyPr>
          <a:lstStyle/>
          <a:p>
            <a:pPr algn="just"/>
            <a:r>
              <a:rPr lang="en-US" dirty="0">
                <a:solidFill>
                  <a:schemeClr val="tx2"/>
                </a:solidFill>
              </a:rPr>
              <a:t>0.15% in the Greek EEZ is potentially available for the development of fixed bottom OW projects, including the techno-economic limitations set. This is an area of approximately 750 km</a:t>
            </a:r>
            <a:r>
              <a:rPr lang="en-US" baseline="30000" dirty="0">
                <a:solidFill>
                  <a:schemeClr val="tx2"/>
                </a:solidFill>
              </a:rPr>
              <a:t>2</a:t>
            </a:r>
            <a:r>
              <a:rPr lang="en-US" dirty="0">
                <a:solidFill>
                  <a:schemeClr val="tx2"/>
                </a:solidFill>
              </a:rPr>
              <a:t> of the total 482,000 km</a:t>
            </a:r>
            <a:r>
              <a:rPr lang="en-US" baseline="30000" dirty="0">
                <a:solidFill>
                  <a:schemeClr val="tx2"/>
                </a:solidFill>
              </a:rPr>
              <a:t>2</a:t>
            </a:r>
            <a:r>
              <a:rPr lang="en-US" dirty="0">
                <a:solidFill>
                  <a:schemeClr val="tx2"/>
                </a:solidFill>
              </a:rPr>
              <a:t> of the EEZ.</a:t>
            </a:r>
          </a:p>
        </p:txBody>
      </p:sp>
      <p:sp>
        <p:nvSpPr>
          <p:cNvPr id="24" name="TextBox 23">
            <a:extLst>
              <a:ext uri="{FF2B5EF4-FFF2-40B4-BE49-F238E27FC236}">
                <a16:creationId xmlns:a16="http://schemas.microsoft.com/office/drawing/2014/main" id="{58C57FE7-D883-8AF6-2238-5A9924611524}"/>
              </a:ext>
            </a:extLst>
          </p:cNvPr>
          <p:cNvSpPr txBox="1"/>
          <p:nvPr/>
        </p:nvSpPr>
        <p:spPr>
          <a:xfrm>
            <a:off x="6645963" y="3803341"/>
            <a:ext cx="5040000" cy="923330"/>
          </a:xfrm>
          <a:prstGeom prst="rect">
            <a:avLst/>
          </a:prstGeom>
          <a:noFill/>
        </p:spPr>
        <p:txBody>
          <a:bodyPr wrap="square">
            <a:spAutoFit/>
          </a:bodyPr>
          <a:lstStyle/>
          <a:p>
            <a:pPr algn="just"/>
            <a:r>
              <a:rPr lang="en-US" dirty="0">
                <a:solidFill>
                  <a:schemeClr val="tx2"/>
                </a:solidFill>
              </a:rPr>
              <a:t>Based on initial estimations a capacity of 4 to 7 GW of fixed bottom OW projects can be hosted within the above-mentioned area.</a:t>
            </a:r>
          </a:p>
        </p:txBody>
      </p:sp>
      <p:pic>
        <p:nvPicPr>
          <p:cNvPr id="25" name="Εικόνα 1">
            <a:extLst>
              <a:ext uri="{FF2B5EF4-FFF2-40B4-BE49-F238E27FC236}">
                <a16:creationId xmlns:a16="http://schemas.microsoft.com/office/drawing/2014/main" id="{78B421D6-91F9-9852-31BA-CD1929F102D0}"/>
              </a:ext>
            </a:extLst>
          </p:cNvPr>
          <p:cNvPicPr>
            <a:picLocks noChangeAspect="1"/>
          </p:cNvPicPr>
          <p:nvPr/>
        </p:nvPicPr>
        <p:blipFill>
          <a:blip r:embed="rId4"/>
          <a:srcRect/>
          <a:stretch>
            <a:fillRect/>
          </a:stretch>
        </p:blipFill>
        <p:spPr bwMode="auto">
          <a:xfrm>
            <a:off x="10478278" y="6113890"/>
            <a:ext cx="1388285" cy="775722"/>
          </a:xfrm>
          <a:prstGeom prst="rect">
            <a:avLst/>
          </a:prstGeom>
          <a:noFill/>
          <a:ln w="9525">
            <a:noFill/>
            <a:miter lim="800000"/>
            <a:headEnd/>
            <a:tailEnd/>
          </a:ln>
        </p:spPr>
      </p:pic>
      <p:cxnSp>
        <p:nvCxnSpPr>
          <p:cNvPr id="26" name="Ευθεία γραμμή σύνδεσης 25">
            <a:extLst>
              <a:ext uri="{FF2B5EF4-FFF2-40B4-BE49-F238E27FC236}">
                <a16:creationId xmlns:a16="http://schemas.microsoft.com/office/drawing/2014/main" id="{1EB0CC21-2AD4-E2A0-7B73-C6669509EE10}"/>
              </a:ext>
            </a:extLst>
          </p:cNvPr>
          <p:cNvCxnSpPr>
            <a:cxnSpLocks/>
          </p:cNvCxnSpPr>
          <p:nvPr/>
        </p:nvCxnSpPr>
        <p:spPr>
          <a:xfrm flipV="1">
            <a:off x="0" y="6168993"/>
            <a:ext cx="12192000" cy="1"/>
          </a:xfrm>
          <a:prstGeom prst="line">
            <a:avLst/>
          </a:prstGeom>
          <a:noFill/>
          <a:ln w="6350" cap="flat" cmpd="sng" algn="ctr">
            <a:solidFill>
              <a:srgbClr val="70AD47"/>
            </a:solidFill>
            <a:prstDash val="solid"/>
            <a:miter lim="800000"/>
          </a:ln>
          <a:effectLst/>
        </p:spPr>
      </p:cxnSp>
      <p:sp>
        <p:nvSpPr>
          <p:cNvPr id="27" name="Slide Number Placeholder 5">
            <a:extLst>
              <a:ext uri="{FF2B5EF4-FFF2-40B4-BE49-F238E27FC236}">
                <a16:creationId xmlns:a16="http://schemas.microsoft.com/office/drawing/2014/main" id="{51FD360C-637E-8C24-400C-692026C4B4B8}"/>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sp>
        <p:nvSpPr>
          <p:cNvPr id="29" name="Date Placeholder 3">
            <a:extLst>
              <a:ext uri="{FF2B5EF4-FFF2-40B4-BE49-F238E27FC236}">
                <a16:creationId xmlns:a16="http://schemas.microsoft.com/office/drawing/2014/main" id="{6D36AA7C-ECBF-61CE-A9AF-A93F8983DE72}"/>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Tree>
    <p:extLst>
      <p:ext uri="{BB962C8B-B14F-4D97-AF65-F5344CB8AC3E}">
        <p14:creationId xmlns:p14="http://schemas.microsoft.com/office/powerpoint/2010/main" val="1722623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D7A2D66-31F1-F86A-C09A-0FE9CF1DF2AB}"/>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latin typeface="Calibri"/>
              </a:rPr>
              <a:t>Suitability assessment of the Greek Maritime Area for the Development of Offshore Wind Farms</a:t>
            </a:r>
          </a:p>
          <a:p>
            <a:pPr>
              <a:spcAft>
                <a:spcPts val="225"/>
              </a:spcAft>
              <a:defRPr/>
            </a:pPr>
            <a:r>
              <a:rPr lang="en-US" sz="1800" b="0" dirty="0">
                <a:solidFill>
                  <a:prstClr val="black"/>
                </a:solidFill>
                <a:latin typeface="Calibri"/>
              </a:rPr>
              <a:t>Areas receptive to offshore Wind technology</a:t>
            </a:r>
            <a:endParaRPr lang="en-GB" sz="1800" b="0" dirty="0">
              <a:solidFill>
                <a:prstClr val="black"/>
              </a:solidFill>
              <a:latin typeface="Calibri"/>
            </a:endParaRPr>
          </a:p>
        </p:txBody>
      </p:sp>
      <p:graphicFrame>
        <p:nvGraphicFramePr>
          <p:cNvPr id="3" name="Γράφημα 2">
            <a:extLst>
              <a:ext uri="{FF2B5EF4-FFF2-40B4-BE49-F238E27FC236}">
                <a16:creationId xmlns:a16="http://schemas.microsoft.com/office/drawing/2014/main" id="{DADCDA68-F4AB-F719-A842-8E44CAFFD598}"/>
              </a:ext>
            </a:extLst>
          </p:cNvPr>
          <p:cNvGraphicFramePr/>
          <p:nvPr>
            <p:extLst>
              <p:ext uri="{D42A27DB-BD31-4B8C-83A1-F6EECF244321}">
                <p14:modId xmlns:p14="http://schemas.microsoft.com/office/powerpoint/2010/main" val="3343120365"/>
              </p:ext>
            </p:extLst>
          </p:nvPr>
        </p:nvGraphicFramePr>
        <p:xfrm>
          <a:off x="77871" y="1220980"/>
          <a:ext cx="5172980" cy="441603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CCF7A2D3-C7C9-21EB-5135-0FCE1C976E84}"/>
              </a:ext>
            </a:extLst>
          </p:cNvPr>
          <p:cNvSpPr txBox="1"/>
          <p:nvPr/>
        </p:nvSpPr>
        <p:spPr>
          <a:xfrm>
            <a:off x="2545588" y="1550327"/>
            <a:ext cx="3668398" cy="415498"/>
          </a:xfrm>
          <a:prstGeom prst="rect">
            <a:avLst/>
          </a:prstGeom>
          <a:noFill/>
        </p:spPr>
        <p:txBody>
          <a:bodyPr wrap="square">
            <a:spAutoFit/>
          </a:bodyPr>
          <a:lstStyle/>
          <a:p>
            <a:r>
              <a:rPr lang="en-US" sz="1050" dirty="0">
                <a:solidFill>
                  <a:schemeClr val="tx2"/>
                </a:solidFill>
              </a:rPr>
              <a:t>1.6% </a:t>
            </a:r>
            <a:r>
              <a:rPr lang="en-GB" sz="1050" b="1" dirty="0">
                <a:solidFill>
                  <a:schemeClr val="tx2"/>
                </a:solidFill>
              </a:rPr>
              <a:t>Available area inside EEZ for floating OW projects (km</a:t>
            </a:r>
            <a:r>
              <a:rPr lang="en-US" sz="1050" b="1" baseline="30000" dirty="0">
                <a:solidFill>
                  <a:schemeClr val="tx2"/>
                </a:solidFill>
              </a:rPr>
              <a:t>2</a:t>
            </a:r>
            <a:r>
              <a:rPr lang="en-GB" sz="1050" b="1" dirty="0">
                <a:solidFill>
                  <a:schemeClr val="tx2"/>
                </a:solidFill>
              </a:rPr>
              <a:t>)</a:t>
            </a:r>
          </a:p>
          <a:p>
            <a:endParaRPr lang="en-US" sz="1050" b="1" dirty="0">
              <a:solidFill>
                <a:schemeClr val="tx2"/>
              </a:solidFill>
            </a:endParaRPr>
          </a:p>
        </p:txBody>
      </p:sp>
      <p:cxnSp>
        <p:nvCxnSpPr>
          <p:cNvPr id="16" name="Ευθεία γραμμή σύνδεσης 15">
            <a:extLst>
              <a:ext uri="{FF2B5EF4-FFF2-40B4-BE49-F238E27FC236}">
                <a16:creationId xmlns:a16="http://schemas.microsoft.com/office/drawing/2014/main" id="{680A48D3-415B-8375-66DB-96346468A99C}"/>
              </a:ext>
            </a:extLst>
          </p:cNvPr>
          <p:cNvCxnSpPr>
            <a:cxnSpLocks/>
          </p:cNvCxnSpPr>
          <p:nvPr/>
        </p:nvCxnSpPr>
        <p:spPr>
          <a:xfrm flipV="1">
            <a:off x="2339111" y="1696682"/>
            <a:ext cx="0" cy="205931"/>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a:extLst>
              <a:ext uri="{FF2B5EF4-FFF2-40B4-BE49-F238E27FC236}">
                <a16:creationId xmlns:a16="http://schemas.microsoft.com/office/drawing/2014/main" id="{7C9E2F81-7326-2051-3980-9B88288C2AF5}"/>
              </a:ext>
            </a:extLst>
          </p:cNvPr>
          <p:cNvCxnSpPr>
            <a:cxnSpLocks/>
          </p:cNvCxnSpPr>
          <p:nvPr/>
        </p:nvCxnSpPr>
        <p:spPr>
          <a:xfrm>
            <a:off x="2339111" y="1677284"/>
            <a:ext cx="24012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B0B3B7E-D0F4-B847-BB6E-101963E5F817}"/>
              </a:ext>
            </a:extLst>
          </p:cNvPr>
          <p:cNvSpPr txBox="1"/>
          <p:nvPr/>
        </p:nvSpPr>
        <p:spPr>
          <a:xfrm>
            <a:off x="3444469" y="4628031"/>
            <a:ext cx="2601538" cy="252251"/>
          </a:xfrm>
          <a:prstGeom prst="rect">
            <a:avLst/>
          </a:prstGeom>
          <a:noFill/>
        </p:spPr>
        <p:txBody>
          <a:bodyPr wrap="square">
            <a:spAutoFit/>
          </a:bodyPr>
          <a:lstStyle/>
          <a:p>
            <a:r>
              <a:rPr lang="en-US" sz="1050" dirty="0">
                <a:solidFill>
                  <a:schemeClr val="tx2"/>
                </a:solidFill>
              </a:rPr>
              <a:t>98.4% </a:t>
            </a:r>
            <a:r>
              <a:rPr lang="en-US" sz="1050" b="1" dirty="0">
                <a:solidFill>
                  <a:schemeClr val="tx2"/>
                </a:solidFill>
              </a:rPr>
              <a:t>Unavailable area inside EEZ (km</a:t>
            </a:r>
            <a:r>
              <a:rPr lang="en-US" sz="1050" b="1" baseline="30000" dirty="0">
                <a:solidFill>
                  <a:schemeClr val="tx2"/>
                </a:solidFill>
              </a:rPr>
              <a:t>2</a:t>
            </a:r>
            <a:r>
              <a:rPr lang="en-US" sz="1050" b="1" dirty="0">
                <a:solidFill>
                  <a:schemeClr val="tx2"/>
                </a:solidFill>
              </a:rPr>
              <a:t>)</a:t>
            </a:r>
          </a:p>
        </p:txBody>
      </p:sp>
      <p:cxnSp>
        <p:nvCxnSpPr>
          <p:cNvPr id="19" name="Ευθεία γραμμή σύνδεσης 18">
            <a:extLst>
              <a:ext uri="{FF2B5EF4-FFF2-40B4-BE49-F238E27FC236}">
                <a16:creationId xmlns:a16="http://schemas.microsoft.com/office/drawing/2014/main" id="{3ACA395F-7496-F8FA-DE60-E8F3AD55531C}"/>
              </a:ext>
            </a:extLst>
          </p:cNvPr>
          <p:cNvCxnSpPr>
            <a:cxnSpLocks/>
          </p:cNvCxnSpPr>
          <p:nvPr/>
        </p:nvCxnSpPr>
        <p:spPr>
          <a:xfrm flipV="1">
            <a:off x="3204349" y="4422100"/>
            <a:ext cx="0" cy="332056"/>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a:extLst>
              <a:ext uri="{FF2B5EF4-FFF2-40B4-BE49-F238E27FC236}">
                <a16:creationId xmlns:a16="http://schemas.microsoft.com/office/drawing/2014/main" id="{4B9C5A55-7DBA-24E8-D96A-EC78EC78426B}"/>
              </a:ext>
            </a:extLst>
          </p:cNvPr>
          <p:cNvCxnSpPr>
            <a:cxnSpLocks/>
          </p:cNvCxnSpPr>
          <p:nvPr/>
        </p:nvCxnSpPr>
        <p:spPr>
          <a:xfrm>
            <a:off x="3204349" y="4754156"/>
            <a:ext cx="24012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CFDAC52-5535-688C-D4F9-0EFDDDF204B4}"/>
              </a:ext>
            </a:extLst>
          </p:cNvPr>
          <p:cNvSpPr txBox="1"/>
          <p:nvPr/>
        </p:nvSpPr>
        <p:spPr>
          <a:xfrm>
            <a:off x="6639774" y="1814253"/>
            <a:ext cx="5040000" cy="1477328"/>
          </a:xfrm>
          <a:prstGeom prst="rect">
            <a:avLst/>
          </a:prstGeom>
          <a:noFill/>
        </p:spPr>
        <p:txBody>
          <a:bodyPr wrap="square">
            <a:spAutoFit/>
          </a:bodyPr>
          <a:lstStyle/>
          <a:p>
            <a:pPr algn="just"/>
            <a:r>
              <a:rPr lang="en-US" dirty="0">
                <a:solidFill>
                  <a:schemeClr val="tx2"/>
                </a:solidFill>
              </a:rPr>
              <a:t>1,6 % in the Greek EEZ is potentially available for the development of floating OW projects, including the techno-economic limitations set. This is an area of approximately 7.700 km</a:t>
            </a:r>
            <a:r>
              <a:rPr lang="en-US" baseline="30000" dirty="0">
                <a:solidFill>
                  <a:schemeClr val="tx2"/>
                </a:solidFill>
              </a:rPr>
              <a:t>2</a:t>
            </a:r>
            <a:r>
              <a:rPr lang="en-US" dirty="0">
                <a:solidFill>
                  <a:schemeClr val="tx2"/>
                </a:solidFill>
              </a:rPr>
              <a:t> of the total 482,000 km</a:t>
            </a:r>
            <a:r>
              <a:rPr lang="en-US" baseline="30000" dirty="0">
                <a:solidFill>
                  <a:schemeClr val="tx2"/>
                </a:solidFill>
              </a:rPr>
              <a:t>2</a:t>
            </a:r>
            <a:r>
              <a:rPr lang="en-US" dirty="0">
                <a:solidFill>
                  <a:schemeClr val="tx2"/>
                </a:solidFill>
              </a:rPr>
              <a:t> of the EEZ.</a:t>
            </a:r>
          </a:p>
        </p:txBody>
      </p:sp>
      <p:sp>
        <p:nvSpPr>
          <p:cNvPr id="24" name="TextBox 23">
            <a:extLst>
              <a:ext uri="{FF2B5EF4-FFF2-40B4-BE49-F238E27FC236}">
                <a16:creationId xmlns:a16="http://schemas.microsoft.com/office/drawing/2014/main" id="{06C2E813-7492-7B31-9A44-38110DCC76F7}"/>
              </a:ext>
            </a:extLst>
          </p:cNvPr>
          <p:cNvSpPr txBox="1"/>
          <p:nvPr/>
        </p:nvSpPr>
        <p:spPr>
          <a:xfrm>
            <a:off x="6639774" y="3809702"/>
            <a:ext cx="5040000" cy="923330"/>
          </a:xfrm>
          <a:prstGeom prst="rect">
            <a:avLst/>
          </a:prstGeom>
          <a:noFill/>
        </p:spPr>
        <p:txBody>
          <a:bodyPr wrap="square">
            <a:spAutoFit/>
          </a:bodyPr>
          <a:lstStyle/>
          <a:p>
            <a:pPr algn="just"/>
            <a:r>
              <a:rPr lang="en-US" dirty="0">
                <a:solidFill>
                  <a:schemeClr val="tx2"/>
                </a:solidFill>
              </a:rPr>
              <a:t>Based on initial estimations a capacity of 35 to 70 GW of floating OW projects can be hosted within the above-mentioned area.</a:t>
            </a:r>
          </a:p>
        </p:txBody>
      </p:sp>
      <p:pic>
        <p:nvPicPr>
          <p:cNvPr id="25" name="Εικόνα 1">
            <a:extLst>
              <a:ext uri="{FF2B5EF4-FFF2-40B4-BE49-F238E27FC236}">
                <a16:creationId xmlns:a16="http://schemas.microsoft.com/office/drawing/2014/main" id="{53478FEE-39D2-6EA3-670D-FAE226CCAA0C}"/>
              </a:ext>
            </a:extLst>
          </p:cNvPr>
          <p:cNvPicPr>
            <a:picLocks noChangeAspect="1"/>
          </p:cNvPicPr>
          <p:nvPr/>
        </p:nvPicPr>
        <p:blipFill>
          <a:blip r:embed="rId4"/>
          <a:srcRect/>
          <a:stretch>
            <a:fillRect/>
          </a:stretch>
        </p:blipFill>
        <p:spPr bwMode="auto">
          <a:xfrm>
            <a:off x="10478278" y="6113890"/>
            <a:ext cx="1388285" cy="775722"/>
          </a:xfrm>
          <a:prstGeom prst="rect">
            <a:avLst/>
          </a:prstGeom>
          <a:noFill/>
          <a:ln w="9525">
            <a:noFill/>
            <a:miter lim="800000"/>
            <a:headEnd/>
            <a:tailEnd/>
          </a:ln>
        </p:spPr>
      </p:pic>
      <p:cxnSp>
        <p:nvCxnSpPr>
          <p:cNvPr id="26" name="Ευθεία γραμμή σύνδεσης 25">
            <a:extLst>
              <a:ext uri="{FF2B5EF4-FFF2-40B4-BE49-F238E27FC236}">
                <a16:creationId xmlns:a16="http://schemas.microsoft.com/office/drawing/2014/main" id="{2B968F00-6A47-6650-BD30-5C35E4C11CF6}"/>
              </a:ext>
            </a:extLst>
          </p:cNvPr>
          <p:cNvCxnSpPr>
            <a:cxnSpLocks/>
          </p:cNvCxnSpPr>
          <p:nvPr/>
        </p:nvCxnSpPr>
        <p:spPr>
          <a:xfrm flipV="1">
            <a:off x="0" y="6168993"/>
            <a:ext cx="12192000" cy="1"/>
          </a:xfrm>
          <a:prstGeom prst="line">
            <a:avLst/>
          </a:prstGeom>
          <a:noFill/>
          <a:ln w="6350" cap="flat" cmpd="sng" algn="ctr">
            <a:solidFill>
              <a:srgbClr val="70AD47"/>
            </a:solidFill>
            <a:prstDash val="solid"/>
            <a:miter lim="800000"/>
          </a:ln>
          <a:effectLst/>
        </p:spPr>
      </p:cxnSp>
      <p:sp>
        <p:nvSpPr>
          <p:cNvPr id="27" name="Slide Number Placeholder 5">
            <a:extLst>
              <a:ext uri="{FF2B5EF4-FFF2-40B4-BE49-F238E27FC236}">
                <a16:creationId xmlns:a16="http://schemas.microsoft.com/office/drawing/2014/main" id="{319F2FE3-E144-91AF-6D21-5069913D772E}"/>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sp>
        <p:nvSpPr>
          <p:cNvPr id="29" name="Date Placeholder 3">
            <a:extLst>
              <a:ext uri="{FF2B5EF4-FFF2-40B4-BE49-F238E27FC236}">
                <a16:creationId xmlns:a16="http://schemas.microsoft.com/office/drawing/2014/main" id="{FABD093D-9765-E587-3DFA-73B53D2A9664}"/>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Tree>
    <p:extLst>
      <p:ext uri="{BB962C8B-B14F-4D97-AF65-F5344CB8AC3E}">
        <p14:creationId xmlns:p14="http://schemas.microsoft.com/office/powerpoint/2010/main" val="2731956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1" name="Object 1"/>
          <p:cNvGraphicFramePr>
            <a:graphicFrameLocks noChangeAspect="1"/>
          </p:cNvGraphicFramePr>
          <p:nvPr>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30721"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92"/>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Subtitle 2">
            <a:extLst>
              <a:ext uri="{FF2B5EF4-FFF2-40B4-BE49-F238E27FC236}">
                <a16:creationId xmlns:a16="http://schemas.microsoft.com/office/drawing/2014/main" id="{88378E0B-F2DF-4535-B01D-91702408A07B}"/>
              </a:ext>
            </a:extLst>
          </p:cNvPr>
          <p:cNvSpPr txBox="1">
            <a:spLocks/>
          </p:cNvSpPr>
          <p:nvPr/>
        </p:nvSpPr>
        <p:spPr>
          <a:xfrm>
            <a:off x="7307679" y="5548281"/>
            <a:ext cx="4056679" cy="78989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ts val="1750"/>
              </a:lnSpc>
            </a:pPr>
            <a:endPar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l" defTabSz="543818">
              <a:lnSpc>
                <a:spcPts val="1750"/>
              </a:lnSpc>
            </a:pPr>
            <a:endParaRPr kumimoji="0" lang="el-GR"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lgn="l" defTabSz="543818">
              <a:lnSpc>
                <a:spcPts val="1750"/>
              </a:lnSpc>
            </a:pPr>
            <a:endParaRPr kumimoji="0" lang="el-GR"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8" name="Εικόνα 1">
            <a:extLst>
              <a:ext uri="{FF2B5EF4-FFF2-40B4-BE49-F238E27FC236}">
                <a16:creationId xmlns:a16="http://schemas.microsoft.com/office/drawing/2014/main" id="{D3AA72B6-A99C-0B52-528F-6671399C0257}"/>
              </a:ext>
            </a:extLst>
          </p:cNvPr>
          <p:cNvPicPr>
            <a:picLocks noChangeAspect="1"/>
          </p:cNvPicPr>
          <p:nvPr/>
        </p:nvPicPr>
        <p:blipFill>
          <a:blip r:embed="rId6"/>
          <a:srcRect/>
          <a:stretch>
            <a:fillRect/>
          </a:stretch>
        </p:blipFill>
        <p:spPr bwMode="auto">
          <a:xfrm>
            <a:off x="10478278" y="6113890"/>
            <a:ext cx="1388285" cy="775722"/>
          </a:xfrm>
          <a:prstGeom prst="rect">
            <a:avLst/>
          </a:prstGeom>
          <a:noFill/>
          <a:ln w="9525">
            <a:noFill/>
            <a:miter lim="800000"/>
            <a:headEnd/>
            <a:tailEnd/>
          </a:ln>
        </p:spPr>
      </p:pic>
      <p:sp>
        <p:nvSpPr>
          <p:cNvPr id="14" name="Slide Number Placeholder 5">
            <a:extLst>
              <a:ext uri="{FF2B5EF4-FFF2-40B4-BE49-F238E27FC236}">
                <a16:creationId xmlns:a16="http://schemas.microsoft.com/office/drawing/2014/main" id="{D1C30B52-BA42-BC94-71CB-0310AB9CD0EE}"/>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cxnSp>
        <p:nvCxnSpPr>
          <p:cNvPr id="16" name="Ευθεία γραμμή σύνδεσης 25">
            <a:extLst>
              <a:ext uri="{FF2B5EF4-FFF2-40B4-BE49-F238E27FC236}">
                <a16:creationId xmlns:a16="http://schemas.microsoft.com/office/drawing/2014/main" id="{7BAEF4C8-04B3-88C9-AC18-8C7C24CB85A4}"/>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sp>
        <p:nvSpPr>
          <p:cNvPr id="33" name="Freeform: Shape 32">
            <a:extLst>
              <a:ext uri="{FF2B5EF4-FFF2-40B4-BE49-F238E27FC236}">
                <a16:creationId xmlns:a16="http://schemas.microsoft.com/office/drawing/2014/main" id="{0DDE0C25-A8C4-7FF7-225B-D690AB3C5C61}"/>
              </a:ext>
            </a:extLst>
          </p:cNvPr>
          <p:cNvSpPr/>
          <p:nvPr/>
        </p:nvSpPr>
        <p:spPr>
          <a:xfrm>
            <a:off x="318389" y="2589760"/>
            <a:ext cx="4051489" cy="1337835"/>
          </a:xfrm>
          <a:custGeom>
            <a:avLst/>
            <a:gdLst/>
            <a:ahLst/>
            <a:cxnLst>
              <a:cxn ang="3cd4">
                <a:pos x="hc" y="t"/>
              </a:cxn>
              <a:cxn ang="cd2">
                <a:pos x="l" y="vc"/>
              </a:cxn>
              <a:cxn ang="cd4">
                <a:pos x="hc" y="b"/>
              </a:cxn>
              <a:cxn ang="0">
                <a:pos x="r" y="vc"/>
              </a:cxn>
            </a:cxnLst>
            <a:rect l="l" t="t" r="r" b="b"/>
            <a:pathLst>
              <a:path w="4545" h="1968">
                <a:moveTo>
                  <a:pt x="3237" y="1672"/>
                </a:moveTo>
                <a:lnTo>
                  <a:pt x="1308" y="1672"/>
                </a:lnTo>
                <a:lnTo>
                  <a:pt x="343" y="0"/>
                </a:lnTo>
                <a:lnTo>
                  <a:pt x="0" y="0"/>
                </a:lnTo>
                <a:lnTo>
                  <a:pt x="1137" y="1968"/>
                </a:lnTo>
                <a:lnTo>
                  <a:pt x="3409" y="1968"/>
                </a:lnTo>
                <a:lnTo>
                  <a:pt x="4545" y="0"/>
                </a:lnTo>
                <a:lnTo>
                  <a:pt x="4202" y="0"/>
                </a:lnTo>
                <a:close/>
              </a:path>
            </a:pathLst>
          </a:custGeom>
          <a:solidFill>
            <a:schemeClr val="accent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b="0" i="0" u="none" strike="noStrike" kern="1200" dirty="0">
              <a:ln>
                <a:noFill/>
              </a:ln>
              <a:latin typeface="Poppins" panose="00000500000000000000" pitchFamily="2" charset="0"/>
              <a:ea typeface="Microsoft YaHei" pitchFamily="2"/>
              <a:cs typeface="Lucida Sans" pitchFamily="2"/>
            </a:endParaRPr>
          </a:p>
        </p:txBody>
      </p:sp>
      <p:sp>
        <p:nvSpPr>
          <p:cNvPr id="34" name="Freeform: Shape 33">
            <a:extLst>
              <a:ext uri="{FF2B5EF4-FFF2-40B4-BE49-F238E27FC236}">
                <a16:creationId xmlns:a16="http://schemas.microsoft.com/office/drawing/2014/main" id="{7911005C-F054-F574-8CBE-CCBC8F294DF2}"/>
              </a:ext>
            </a:extLst>
          </p:cNvPr>
          <p:cNvSpPr/>
          <p:nvPr/>
        </p:nvSpPr>
        <p:spPr>
          <a:xfrm>
            <a:off x="4064948" y="1251924"/>
            <a:ext cx="4051489" cy="1337155"/>
          </a:xfrm>
          <a:custGeom>
            <a:avLst/>
            <a:gdLst/>
            <a:ahLst/>
            <a:cxnLst>
              <a:cxn ang="3cd4">
                <a:pos x="hc" y="t"/>
              </a:cxn>
              <a:cxn ang="cd2">
                <a:pos x="l" y="vc"/>
              </a:cxn>
              <a:cxn ang="cd4">
                <a:pos x="hc" y="b"/>
              </a:cxn>
              <a:cxn ang="0">
                <a:pos x="r" y="vc"/>
              </a:cxn>
            </a:cxnLst>
            <a:rect l="l" t="t" r="r" b="b"/>
            <a:pathLst>
              <a:path w="4545" h="1967">
                <a:moveTo>
                  <a:pt x="1137" y="0"/>
                </a:moveTo>
                <a:lnTo>
                  <a:pt x="0" y="1967"/>
                </a:lnTo>
                <a:lnTo>
                  <a:pt x="343" y="1967"/>
                </a:lnTo>
                <a:lnTo>
                  <a:pt x="1308" y="296"/>
                </a:lnTo>
                <a:lnTo>
                  <a:pt x="3237" y="296"/>
                </a:lnTo>
                <a:lnTo>
                  <a:pt x="4202" y="1967"/>
                </a:lnTo>
                <a:lnTo>
                  <a:pt x="4545" y="1967"/>
                </a:lnTo>
                <a:lnTo>
                  <a:pt x="3409" y="0"/>
                </a:ln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b="0" i="0" u="none" strike="noStrike" kern="1200" dirty="0">
              <a:ln>
                <a:noFill/>
              </a:ln>
              <a:latin typeface="Poppins" panose="00000500000000000000" pitchFamily="2" charset="0"/>
              <a:ea typeface="Microsoft YaHei" pitchFamily="2"/>
              <a:cs typeface="Lucida Sans" pitchFamily="2"/>
            </a:endParaRPr>
          </a:p>
        </p:txBody>
      </p:sp>
      <p:sp>
        <p:nvSpPr>
          <p:cNvPr id="35" name="Freeform: Shape 34">
            <a:extLst>
              <a:ext uri="{FF2B5EF4-FFF2-40B4-BE49-F238E27FC236}">
                <a16:creationId xmlns:a16="http://schemas.microsoft.com/office/drawing/2014/main" id="{A9A72B46-A309-6A6F-75C2-56A003B527C9}"/>
              </a:ext>
            </a:extLst>
          </p:cNvPr>
          <p:cNvSpPr/>
          <p:nvPr/>
        </p:nvSpPr>
        <p:spPr>
          <a:xfrm>
            <a:off x="7815963" y="2589760"/>
            <a:ext cx="4050600" cy="1337835"/>
          </a:xfrm>
          <a:custGeom>
            <a:avLst/>
            <a:gdLst/>
            <a:ahLst/>
            <a:cxnLst>
              <a:cxn ang="3cd4">
                <a:pos x="hc" y="t"/>
              </a:cxn>
              <a:cxn ang="cd2">
                <a:pos x="l" y="vc"/>
              </a:cxn>
              <a:cxn ang="cd4">
                <a:pos x="hc" y="b"/>
              </a:cxn>
              <a:cxn ang="0">
                <a:pos x="r" y="vc"/>
              </a:cxn>
            </a:cxnLst>
            <a:rect l="l" t="t" r="r" b="b"/>
            <a:pathLst>
              <a:path w="4544" h="1968">
                <a:moveTo>
                  <a:pt x="3237" y="1672"/>
                </a:moveTo>
                <a:lnTo>
                  <a:pt x="1307" y="1672"/>
                </a:lnTo>
                <a:lnTo>
                  <a:pt x="343" y="0"/>
                </a:lnTo>
                <a:lnTo>
                  <a:pt x="0" y="0"/>
                </a:lnTo>
                <a:lnTo>
                  <a:pt x="1135" y="1968"/>
                </a:lnTo>
                <a:lnTo>
                  <a:pt x="3408" y="1968"/>
                </a:lnTo>
                <a:lnTo>
                  <a:pt x="4544" y="0"/>
                </a:lnTo>
                <a:lnTo>
                  <a:pt x="4201" y="0"/>
                </a:lnTo>
                <a:close/>
              </a:path>
            </a:pathLst>
          </a:custGeom>
          <a:solidFill>
            <a:schemeClr val="accent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b="0" i="0" u="none" strike="noStrike" kern="1200" dirty="0">
              <a:ln>
                <a:noFill/>
              </a:ln>
              <a:latin typeface="Poppins" panose="00000500000000000000" pitchFamily="2" charset="0"/>
              <a:ea typeface="Microsoft YaHei" pitchFamily="2"/>
              <a:cs typeface="Lucida Sans" pitchFamily="2"/>
            </a:endParaRPr>
          </a:p>
        </p:txBody>
      </p:sp>
      <p:sp>
        <p:nvSpPr>
          <p:cNvPr id="39" name="Freeform: Shape 38">
            <a:extLst>
              <a:ext uri="{FF2B5EF4-FFF2-40B4-BE49-F238E27FC236}">
                <a16:creationId xmlns:a16="http://schemas.microsoft.com/office/drawing/2014/main" id="{82F419E5-B8DF-2A1B-F604-D0A212F1F434}"/>
              </a:ext>
            </a:extLst>
          </p:cNvPr>
          <p:cNvSpPr/>
          <p:nvPr/>
        </p:nvSpPr>
        <p:spPr>
          <a:xfrm>
            <a:off x="1899219" y="1562750"/>
            <a:ext cx="890722" cy="262534"/>
          </a:xfrm>
          <a:custGeom>
            <a:avLst/>
            <a:gdLst/>
            <a:ahLst/>
            <a:cxnLst>
              <a:cxn ang="3cd4">
                <a:pos x="hc" y="t"/>
              </a:cxn>
              <a:cxn ang="cd2">
                <a:pos x="l" y="vc"/>
              </a:cxn>
              <a:cxn ang="cd4">
                <a:pos x="hc" y="b"/>
              </a:cxn>
              <a:cxn ang="0">
                <a:pos x="r" y="vc"/>
              </a:cxn>
            </a:cxnLst>
            <a:rect l="l" t="t" r="r" b="b"/>
            <a:pathLst>
              <a:path w="1000" h="387">
                <a:moveTo>
                  <a:pt x="1000" y="193"/>
                </a:moveTo>
                <a:cubicBezTo>
                  <a:pt x="1000" y="190"/>
                  <a:pt x="1000" y="188"/>
                  <a:pt x="999" y="186"/>
                </a:cubicBezTo>
                <a:cubicBezTo>
                  <a:pt x="999" y="185"/>
                  <a:pt x="999" y="184"/>
                  <a:pt x="998" y="183"/>
                </a:cubicBezTo>
                <a:cubicBezTo>
                  <a:pt x="998" y="182"/>
                  <a:pt x="998" y="180"/>
                  <a:pt x="997" y="179"/>
                </a:cubicBezTo>
                <a:cubicBezTo>
                  <a:pt x="996" y="178"/>
                  <a:pt x="996" y="177"/>
                  <a:pt x="996" y="177"/>
                </a:cubicBezTo>
                <a:cubicBezTo>
                  <a:pt x="995" y="173"/>
                  <a:pt x="992" y="169"/>
                  <a:pt x="989" y="166"/>
                </a:cubicBezTo>
                <a:lnTo>
                  <a:pt x="833" y="10"/>
                </a:lnTo>
                <a:cubicBezTo>
                  <a:pt x="818" y="-3"/>
                  <a:pt x="794" y="-3"/>
                  <a:pt x="779" y="10"/>
                </a:cubicBezTo>
                <a:cubicBezTo>
                  <a:pt x="765" y="25"/>
                  <a:pt x="765" y="49"/>
                  <a:pt x="779" y="64"/>
                </a:cubicBezTo>
                <a:lnTo>
                  <a:pt x="870" y="155"/>
                </a:lnTo>
                <a:lnTo>
                  <a:pt x="38" y="155"/>
                </a:lnTo>
                <a:cubicBezTo>
                  <a:pt x="17" y="155"/>
                  <a:pt x="0" y="172"/>
                  <a:pt x="0" y="193"/>
                </a:cubicBezTo>
                <a:cubicBezTo>
                  <a:pt x="0" y="214"/>
                  <a:pt x="17" y="231"/>
                  <a:pt x="38" y="231"/>
                </a:cubicBezTo>
                <a:lnTo>
                  <a:pt x="870" y="231"/>
                </a:lnTo>
                <a:lnTo>
                  <a:pt x="779" y="322"/>
                </a:lnTo>
                <a:cubicBezTo>
                  <a:pt x="765" y="337"/>
                  <a:pt x="765" y="361"/>
                  <a:pt x="779" y="376"/>
                </a:cubicBezTo>
                <a:cubicBezTo>
                  <a:pt x="794" y="390"/>
                  <a:pt x="818" y="390"/>
                  <a:pt x="833" y="376"/>
                </a:cubicBezTo>
                <a:lnTo>
                  <a:pt x="989" y="220"/>
                </a:lnTo>
                <a:cubicBezTo>
                  <a:pt x="994" y="215"/>
                  <a:pt x="998" y="208"/>
                  <a:pt x="999" y="201"/>
                </a:cubicBezTo>
                <a:lnTo>
                  <a:pt x="999" y="200"/>
                </a:lnTo>
                <a:cubicBezTo>
                  <a:pt x="1000" y="198"/>
                  <a:pt x="1000" y="196"/>
                  <a:pt x="1000" y="193"/>
                </a:cubicBezTo>
                <a:close/>
              </a:path>
            </a:pathLst>
          </a:custGeom>
          <a:solidFill>
            <a:schemeClr val="accent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b="0" i="0" u="none" strike="noStrike" kern="1200" dirty="0">
              <a:ln>
                <a:noFill/>
              </a:ln>
              <a:latin typeface="Poppins" panose="00000500000000000000" pitchFamily="2" charset="0"/>
              <a:ea typeface="Microsoft YaHei" pitchFamily="2"/>
              <a:cs typeface="Lucida Sans" pitchFamily="2"/>
            </a:endParaRPr>
          </a:p>
        </p:txBody>
      </p:sp>
      <p:sp>
        <p:nvSpPr>
          <p:cNvPr id="40" name="Freeform: Shape 39">
            <a:extLst>
              <a:ext uri="{FF2B5EF4-FFF2-40B4-BE49-F238E27FC236}">
                <a16:creationId xmlns:a16="http://schemas.microsoft.com/office/drawing/2014/main" id="{B13864F3-513B-8808-FF5C-37C39214EB51}"/>
              </a:ext>
            </a:extLst>
          </p:cNvPr>
          <p:cNvSpPr/>
          <p:nvPr/>
        </p:nvSpPr>
        <p:spPr>
          <a:xfrm>
            <a:off x="5645779" y="3205967"/>
            <a:ext cx="890722" cy="262534"/>
          </a:xfrm>
          <a:custGeom>
            <a:avLst/>
            <a:gdLst/>
            <a:ahLst/>
            <a:cxnLst>
              <a:cxn ang="3cd4">
                <a:pos x="hc" y="t"/>
              </a:cxn>
              <a:cxn ang="cd2">
                <a:pos x="l" y="vc"/>
              </a:cxn>
              <a:cxn ang="cd4">
                <a:pos x="hc" y="b"/>
              </a:cxn>
              <a:cxn ang="0">
                <a:pos x="r" y="vc"/>
              </a:cxn>
            </a:cxnLst>
            <a:rect l="l" t="t" r="r" b="b"/>
            <a:pathLst>
              <a:path w="1000" h="387">
                <a:moveTo>
                  <a:pt x="1000" y="194"/>
                </a:moveTo>
                <a:lnTo>
                  <a:pt x="1000" y="193"/>
                </a:lnTo>
                <a:cubicBezTo>
                  <a:pt x="1000" y="191"/>
                  <a:pt x="999" y="189"/>
                  <a:pt x="999" y="186"/>
                </a:cubicBezTo>
                <a:cubicBezTo>
                  <a:pt x="999" y="185"/>
                  <a:pt x="998" y="185"/>
                  <a:pt x="998" y="184"/>
                </a:cubicBezTo>
                <a:cubicBezTo>
                  <a:pt x="998" y="183"/>
                  <a:pt x="997" y="181"/>
                  <a:pt x="996" y="179"/>
                </a:cubicBezTo>
                <a:lnTo>
                  <a:pt x="996" y="178"/>
                </a:lnTo>
                <a:cubicBezTo>
                  <a:pt x="994" y="174"/>
                  <a:pt x="991" y="170"/>
                  <a:pt x="989" y="167"/>
                </a:cubicBezTo>
                <a:lnTo>
                  <a:pt x="833" y="11"/>
                </a:lnTo>
                <a:cubicBezTo>
                  <a:pt x="818" y="-4"/>
                  <a:pt x="794" y="-4"/>
                  <a:pt x="779" y="11"/>
                </a:cubicBezTo>
                <a:cubicBezTo>
                  <a:pt x="764" y="26"/>
                  <a:pt x="764" y="50"/>
                  <a:pt x="779" y="65"/>
                </a:cubicBezTo>
                <a:lnTo>
                  <a:pt x="870" y="156"/>
                </a:lnTo>
                <a:lnTo>
                  <a:pt x="38" y="156"/>
                </a:lnTo>
                <a:cubicBezTo>
                  <a:pt x="17" y="156"/>
                  <a:pt x="0" y="173"/>
                  <a:pt x="0" y="194"/>
                </a:cubicBezTo>
                <a:cubicBezTo>
                  <a:pt x="0" y="215"/>
                  <a:pt x="17" y="231"/>
                  <a:pt x="38" y="231"/>
                </a:cubicBezTo>
                <a:lnTo>
                  <a:pt x="870" y="231"/>
                </a:lnTo>
                <a:lnTo>
                  <a:pt x="779" y="322"/>
                </a:lnTo>
                <a:cubicBezTo>
                  <a:pt x="764" y="337"/>
                  <a:pt x="764" y="362"/>
                  <a:pt x="779" y="376"/>
                </a:cubicBezTo>
                <a:cubicBezTo>
                  <a:pt x="794" y="391"/>
                  <a:pt x="818" y="391"/>
                  <a:pt x="833" y="376"/>
                </a:cubicBezTo>
                <a:lnTo>
                  <a:pt x="989" y="220"/>
                </a:lnTo>
                <a:cubicBezTo>
                  <a:pt x="994" y="215"/>
                  <a:pt x="997" y="209"/>
                  <a:pt x="998" y="202"/>
                </a:cubicBezTo>
                <a:cubicBezTo>
                  <a:pt x="999" y="202"/>
                  <a:pt x="999" y="201"/>
                  <a:pt x="999" y="201"/>
                </a:cubicBezTo>
                <a:cubicBezTo>
                  <a:pt x="1000" y="199"/>
                  <a:pt x="1000" y="196"/>
                  <a:pt x="1000" y="194"/>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b="0" i="0" u="none" strike="noStrike" kern="1200" dirty="0">
              <a:ln>
                <a:noFill/>
              </a:ln>
              <a:latin typeface="Poppins" panose="00000500000000000000" pitchFamily="2" charset="0"/>
              <a:ea typeface="Microsoft YaHei" pitchFamily="2"/>
              <a:cs typeface="Lucida Sans" pitchFamily="2"/>
            </a:endParaRPr>
          </a:p>
        </p:txBody>
      </p:sp>
      <p:sp>
        <p:nvSpPr>
          <p:cNvPr id="41" name="Freeform: Shape 40">
            <a:extLst>
              <a:ext uri="{FF2B5EF4-FFF2-40B4-BE49-F238E27FC236}">
                <a16:creationId xmlns:a16="http://schemas.microsoft.com/office/drawing/2014/main" id="{81115354-A8D8-7A9B-8564-5819A149726A}"/>
              </a:ext>
            </a:extLst>
          </p:cNvPr>
          <p:cNvSpPr/>
          <p:nvPr/>
        </p:nvSpPr>
        <p:spPr>
          <a:xfrm>
            <a:off x="9395013" y="1549147"/>
            <a:ext cx="890722" cy="262534"/>
          </a:xfrm>
          <a:custGeom>
            <a:avLst/>
            <a:gdLst/>
            <a:ahLst/>
            <a:cxnLst>
              <a:cxn ang="3cd4">
                <a:pos x="hc" y="t"/>
              </a:cxn>
              <a:cxn ang="cd2">
                <a:pos x="l" y="vc"/>
              </a:cxn>
              <a:cxn ang="cd4">
                <a:pos x="hc" y="b"/>
              </a:cxn>
              <a:cxn ang="0">
                <a:pos x="r" y="vc"/>
              </a:cxn>
            </a:cxnLst>
            <a:rect l="l" t="t" r="r" b="b"/>
            <a:pathLst>
              <a:path w="1000" h="387">
                <a:moveTo>
                  <a:pt x="1000" y="193"/>
                </a:moveTo>
                <a:lnTo>
                  <a:pt x="1000" y="192"/>
                </a:lnTo>
                <a:cubicBezTo>
                  <a:pt x="1000" y="190"/>
                  <a:pt x="999" y="188"/>
                  <a:pt x="999" y="186"/>
                </a:cubicBezTo>
                <a:cubicBezTo>
                  <a:pt x="999" y="185"/>
                  <a:pt x="999" y="184"/>
                  <a:pt x="998" y="183"/>
                </a:cubicBezTo>
                <a:cubicBezTo>
                  <a:pt x="998" y="182"/>
                  <a:pt x="998" y="180"/>
                  <a:pt x="997" y="178"/>
                </a:cubicBezTo>
                <a:cubicBezTo>
                  <a:pt x="997" y="178"/>
                  <a:pt x="996" y="178"/>
                  <a:pt x="996" y="177"/>
                </a:cubicBezTo>
                <a:cubicBezTo>
                  <a:pt x="994" y="173"/>
                  <a:pt x="992" y="170"/>
                  <a:pt x="989" y="166"/>
                </a:cubicBezTo>
                <a:lnTo>
                  <a:pt x="833" y="11"/>
                </a:lnTo>
                <a:cubicBezTo>
                  <a:pt x="818" y="-4"/>
                  <a:pt x="794" y="-4"/>
                  <a:pt x="779" y="11"/>
                </a:cubicBezTo>
                <a:cubicBezTo>
                  <a:pt x="764" y="25"/>
                  <a:pt x="764" y="49"/>
                  <a:pt x="779" y="64"/>
                </a:cubicBezTo>
                <a:lnTo>
                  <a:pt x="870" y="155"/>
                </a:lnTo>
                <a:lnTo>
                  <a:pt x="38" y="155"/>
                </a:lnTo>
                <a:cubicBezTo>
                  <a:pt x="17" y="155"/>
                  <a:pt x="0" y="172"/>
                  <a:pt x="0" y="193"/>
                </a:cubicBezTo>
                <a:cubicBezTo>
                  <a:pt x="0" y="214"/>
                  <a:pt x="17" y="231"/>
                  <a:pt x="38" y="231"/>
                </a:cubicBezTo>
                <a:lnTo>
                  <a:pt x="870" y="231"/>
                </a:lnTo>
                <a:lnTo>
                  <a:pt x="779" y="322"/>
                </a:lnTo>
                <a:cubicBezTo>
                  <a:pt x="764" y="337"/>
                  <a:pt x="764" y="361"/>
                  <a:pt x="779" y="376"/>
                </a:cubicBezTo>
                <a:cubicBezTo>
                  <a:pt x="794" y="391"/>
                  <a:pt x="818" y="391"/>
                  <a:pt x="833" y="376"/>
                </a:cubicBezTo>
                <a:lnTo>
                  <a:pt x="989" y="220"/>
                </a:lnTo>
                <a:cubicBezTo>
                  <a:pt x="994" y="215"/>
                  <a:pt x="998" y="208"/>
                  <a:pt x="999" y="202"/>
                </a:cubicBezTo>
                <a:cubicBezTo>
                  <a:pt x="999" y="201"/>
                  <a:pt x="999" y="201"/>
                  <a:pt x="999" y="201"/>
                </a:cubicBezTo>
                <a:cubicBezTo>
                  <a:pt x="999" y="199"/>
                  <a:pt x="1000" y="195"/>
                  <a:pt x="1000" y="193"/>
                </a:cubicBezTo>
                <a:close/>
              </a:path>
            </a:pathLst>
          </a:custGeom>
          <a:solidFill>
            <a:schemeClr val="accent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b="0" i="0" u="none" strike="noStrike" kern="1200" dirty="0">
              <a:ln>
                <a:noFill/>
              </a:ln>
              <a:latin typeface="Poppins" panose="00000500000000000000" pitchFamily="2" charset="0"/>
              <a:ea typeface="Microsoft YaHei" pitchFamily="2"/>
              <a:cs typeface="Lucida Sans" pitchFamily="2"/>
            </a:endParaRPr>
          </a:p>
        </p:txBody>
      </p:sp>
      <p:sp>
        <p:nvSpPr>
          <p:cNvPr id="42" name="Freeform: Shape 41">
            <a:extLst>
              <a:ext uri="{FF2B5EF4-FFF2-40B4-BE49-F238E27FC236}">
                <a16:creationId xmlns:a16="http://schemas.microsoft.com/office/drawing/2014/main" id="{EA2A6D4E-1A82-2509-2FE8-B3E633635D67}"/>
              </a:ext>
            </a:extLst>
          </p:cNvPr>
          <p:cNvSpPr/>
          <p:nvPr/>
        </p:nvSpPr>
        <p:spPr>
          <a:xfrm>
            <a:off x="317500" y="2602284"/>
            <a:ext cx="1165339" cy="1337835"/>
          </a:xfrm>
          <a:custGeom>
            <a:avLst/>
            <a:gdLst/>
            <a:ahLst/>
            <a:cxnLst>
              <a:cxn ang="3cd4">
                <a:pos x="hc" y="t"/>
              </a:cxn>
              <a:cxn ang="cd2">
                <a:pos x="l" y="vc"/>
              </a:cxn>
              <a:cxn ang="cd4">
                <a:pos x="hc" y="b"/>
              </a:cxn>
              <a:cxn ang="0">
                <a:pos x="r" y="vc"/>
              </a:cxn>
            </a:cxnLst>
            <a:rect l="l" t="t" r="r" b="b"/>
            <a:pathLst>
              <a:path w="1308" h="1968">
                <a:moveTo>
                  <a:pt x="343" y="0"/>
                </a:moveTo>
                <a:lnTo>
                  <a:pt x="0" y="0"/>
                </a:lnTo>
                <a:lnTo>
                  <a:pt x="1137" y="1968"/>
                </a:lnTo>
                <a:lnTo>
                  <a:pt x="1308" y="1672"/>
                </a:lnTo>
                <a:close/>
              </a:path>
            </a:pathLst>
          </a:custGeom>
          <a:solidFill>
            <a:schemeClr val="tx2">
              <a:alpha val="20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b="0" i="0" u="none" strike="noStrike" kern="1200" dirty="0">
              <a:ln>
                <a:noFill/>
              </a:ln>
              <a:latin typeface="Poppins" panose="00000500000000000000" pitchFamily="2" charset="0"/>
              <a:ea typeface="Microsoft YaHei" pitchFamily="2"/>
              <a:cs typeface="Lucida Sans" pitchFamily="2"/>
            </a:endParaRPr>
          </a:p>
        </p:txBody>
      </p:sp>
      <p:sp>
        <p:nvSpPr>
          <p:cNvPr id="43" name="Freeform: Shape 42">
            <a:extLst>
              <a:ext uri="{FF2B5EF4-FFF2-40B4-BE49-F238E27FC236}">
                <a16:creationId xmlns:a16="http://schemas.microsoft.com/office/drawing/2014/main" id="{ADF8BFA0-9187-16FE-B3B2-77E361E12ABE}"/>
              </a:ext>
            </a:extLst>
          </p:cNvPr>
          <p:cNvSpPr/>
          <p:nvPr/>
        </p:nvSpPr>
        <p:spPr>
          <a:xfrm>
            <a:off x="7815963" y="2592481"/>
            <a:ext cx="1164447" cy="1337155"/>
          </a:xfrm>
          <a:custGeom>
            <a:avLst/>
            <a:gdLst/>
            <a:ahLst/>
            <a:cxnLst>
              <a:cxn ang="3cd4">
                <a:pos x="hc" y="t"/>
              </a:cxn>
              <a:cxn ang="cd2">
                <a:pos x="l" y="vc"/>
              </a:cxn>
              <a:cxn ang="cd4">
                <a:pos x="hc" y="b"/>
              </a:cxn>
              <a:cxn ang="0">
                <a:pos x="r" y="vc"/>
              </a:cxn>
            </a:cxnLst>
            <a:rect l="l" t="t" r="r" b="b"/>
            <a:pathLst>
              <a:path w="1307" h="1967">
                <a:moveTo>
                  <a:pt x="343" y="0"/>
                </a:moveTo>
                <a:lnTo>
                  <a:pt x="0" y="0"/>
                </a:lnTo>
                <a:lnTo>
                  <a:pt x="1135" y="1967"/>
                </a:lnTo>
                <a:lnTo>
                  <a:pt x="1307" y="1671"/>
                </a:lnTo>
                <a:close/>
              </a:path>
            </a:pathLst>
          </a:custGeom>
          <a:solidFill>
            <a:schemeClr val="tx2">
              <a:alpha val="20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b="0" i="0" u="none" strike="noStrike" kern="1200" dirty="0">
              <a:ln>
                <a:noFill/>
              </a:ln>
              <a:latin typeface="Poppins" panose="00000500000000000000" pitchFamily="2" charset="0"/>
              <a:ea typeface="Microsoft YaHei" pitchFamily="2"/>
              <a:cs typeface="Lucida Sans" pitchFamily="2"/>
            </a:endParaRPr>
          </a:p>
        </p:txBody>
      </p:sp>
      <p:sp>
        <p:nvSpPr>
          <p:cNvPr id="44" name="Freeform: Shape 43">
            <a:extLst>
              <a:ext uri="{FF2B5EF4-FFF2-40B4-BE49-F238E27FC236}">
                <a16:creationId xmlns:a16="http://schemas.microsoft.com/office/drawing/2014/main" id="{CEA56622-BC14-73ED-D60C-FCFFE07AF2F7}"/>
              </a:ext>
            </a:extLst>
          </p:cNvPr>
          <p:cNvSpPr/>
          <p:nvPr/>
        </p:nvSpPr>
        <p:spPr>
          <a:xfrm>
            <a:off x="10701226" y="2592481"/>
            <a:ext cx="1164447" cy="1337155"/>
          </a:xfrm>
          <a:custGeom>
            <a:avLst/>
            <a:gdLst/>
            <a:ahLst/>
            <a:cxnLst>
              <a:cxn ang="3cd4">
                <a:pos x="hc" y="t"/>
              </a:cxn>
              <a:cxn ang="cd2">
                <a:pos x="l" y="vc"/>
              </a:cxn>
              <a:cxn ang="cd4">
                <a:pos x="hc" y="b"/>
              </a:cxn>
              <a:cxn ang="0">
                <a:pos x="r" y="vc"/>
              </a:cxn>
            </a:cxnLst>
            <a:rect l="l" t="t" r="r" b="b"/>
            <a:pathLst>
              <a:path w="1307" h="1967">
                <a:moveTo>
                  <a:pt x="964" y="0"/>
                </a:moveTo>
                <a:lnTo>
                  <a:pt x="0" y="1671"/>
                </a:lnTo>
                <a:lnTo>
                  <a:pt x="171" y="1967"/>
                </a:lnTo>
                <a:lnTo>
                  <a:pt x="1307" y="0"/>
                </a:lnTo>
                <a:close/>
              </a:path>
            </a:pathLst>
          </a:custGeom>
          <a:solidFill>
            <a:schemeClr val="tx2">
              <a:alpha val="20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b="0" i="0" u="none" strike="noStrike" kern="1200" dirty="0">
              <a:ln>
                <a:noFill/>
              </a:ln>
              <a:latin typeface="Poppins" panose="00000500000000000000" pitchFamily="2" charset="0"/>
              <a:ea typeface="Microsoft YaHei" pitchFamily="2"/>
              <a:cs typeface="Lucida Sans" pitchFamily="2"/>
            </a:endParaRPr>
          </a:p>
        </p:txBody>
      </p:sp>
      <p:sp>
        <p:nvSpPr>
          <p:cNvPr id="46" name="Freeform: Shape 45">
            <a:extLst>
              <a:ext uri="{FF2B5EF4-FFF2-40B4-BE49-F238E27FC236}">
                <a16:creationId xmlns:a16="http://schemas.microsoft.com/office/drawing/2014/main" id="{029AC98D-D35B-D06E-DD55-A541D9EB12F2}"/>
              </a:ext>
            </a:extLst>
          </p:cNvPr>
          <p:cNvSpPr/>
          <p:nvPr/>
        </p:nvSpPr>
        <p:spPr>
          <a:xfrm>
            <a:off x="8827055" y="3728314"/>
            <a:ext cx="2025743" cy="200641"/>
          </a:xfrm>
          <a:custGeom>
            <a:avLst/>
            <a:gdLst/>
            <a:ahLst/>
            <a:cxnLst>
              <a:cxn ang="3cd4">
                <a:pos x="hc" y="t"/>
              </a:cxn>
              <a:cxn ang="cd2">
                <a:pos x="l" y="vc"/>
              </a:cxn>
              <a:cxn ang="cd4">
                <a:pos x="hc" y="b"/>
              </a:cxn>
              <a:cxn ang="0">
                <a:pos x="r" y="vc"/>
              </a:cxn>
            </a:cxnLst>
            <a:rect l="l" t="t" r="r" b="b"/>
            <a:pathLst>
              <a:path w="2273" h="296">
                <a:moveTo>
                  <a:pt x="172" y="0"/>
                </a:moveTo>
                <a:lnTo>
                  <a:pt x="0" y="296"/>
                </a:lnTo>
                <a:lnTo>
                  <a:pt x="2273" y="296"/>
                </a:lnTo>
                <a:lnTo>
                  <a:pt x="2102" y="0"/>
                </a:lnTo>
                <a:close/>
              </a:path>
            </a:pathLst>
          </a:custGeom>
          <a:solidFill>
            <a:schemeClr val="tx2">
              <a:alpha val="20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b="0" i="0" u="none" strike="noStrike" kern="1200" dirty="0">
              <a:ln>
                <a:noFill/>
              </a:ln>
              <a:latin typeface="Poppins" panose="00000500000000000000" pitchFamily="2" charset="0"/>
              <a:ea typeface="Microsoft YaHei" pitchFamily="2"/>
              <a:cs typeface="Lucida Sans" pitchFamily="2"/>
            </a:endParaRPr>
          </a:p>
        </p:txBody>
      </p:sp>
      <p:sp>
        <p:nvSpPr>
          <p:cNvPr id="47" name="Freeform: Shape 46">
            <a:extLst>
              <a:ext uri="{FF2B5EF4-FFF2-40B4-BE49-F238E27FC236}">
                <a16:creationId xmlns:a16="http://schemas.microsoft.com/office/drawing/2014/main" id="{C8761DFA-D9AE-256D-7460-851A390E4812}"/>
              </a:ext>
            </a:extLst>
          </p:cNvPr>
          <p:cNvSpPr/>
          <p:nvPr/>
        </p:nvSpPr>
        <p:spPr>
          <a:xfrm>
            <a:off x="4066731" y="1252604"/>
            <a:ext cx="1165339" cy="1337835"/>
          </a:xfrm>
          <a:custGeom>
            <a:avLst/>
            <a:gdLst/>
            <a:ahLst/>
            <a:cxnLst>
              <a:cxn ang="3cd4">
                <a:pos x="hc" y="t"/>
              </a:cxn>
              <a:cxn ang="cd2">
                <a:pos x="l" y="vc"/>
              </a:cxn>
              <a:cxn ang="cd4">
                <a:pos x="hc" y="b"/>
              </a:cxn>
              <a:cxn ang="0">
                <a:pos x="r" y="vc"/>
              </a:cxn>
            </a:cxnLst>
            <a:rect l="l" t="t" r="r" b="b"/>
            <a:pathLst>
              <a:path w="1308" h="1968">
                <a:moveTo>
                  <a:pt x="344" y="1968"/>
                </a:moveTo>
                <a:lnTo>
                  <a:pt x="0" y="1968"/>
                </a:lnTo>
                <a:lnTo>
                  <a:pt x="1136" y="0"/>
                </a:lnTo>
                <a:lnTo>
                  <a:pt x="1308" y="297"/>
                </a:lnTo>
                <a:close/>
              </a:path>
            </a:pathLst>
          </a:custGeom>
          <a:solidFill>
            <a:schemeClr val="tx2">
              <a:alpha val="20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b="0" i="0" u="none" strike="noStrike" kern="1200" dirty="0">
              <a:ln>
                <a:noFill/>
              </a:ln>
              <a:latin typeface="Poppins" panose="00000500000000000000" pitchFamily="2" charset="0"/>
              <a:ea typeface="Microsoft YaHei" pitchFamily="2"/>
              <a:cs typeface="Lucida Sans" pitchFamily="2"/>
            </a:endParaRPr>
          </a:p>
        </p:txBody>
      </p:sp>
      <p:sp>
        <p:nvSpPr>
          <p:cNvPr id="48" name="Freeform: Shape 47">
            <a:extLst>
              <a:ext uri="{FF2B5EF4-FFF2-40B4-BE49-F238E27FC236}">
                <a16:creationId xmlns:a16="http://schemas.microsoft.com/office/drawing/2014/main" id="{F8AD1481-5E19-60B3-8C05-8479ED050C68}"/>
              </a:ext>
            </a:extLst>
          </p:cNvPr>
          <p:cNvSpPr/>
          <p:nvPr/>
        </p:nvSpPr>
        <p:spPr>
          <a:xfrm>
            <a:off x="5079604" y="1252604"/>
            <a:ext cx="2025743" cy="201321"/>
          </a:xfrm>
          <a:custGeom>
            <a:avLst/>
            <a:gdLst/>
            <a:ahLst/>
            <a:cxnLst>
              <a:cxn ang="3cd4">
                <a:pos x="hc" y="t"/>
              </a:cxn>
              <a:cxn ang="cd2">
                <a:pos x="l" y="vc"/>
              </a:cxn>
              <a:cxn ang="cd4">
                <a:pos x="hc" y="b"/>
              </a:cxn>
              <a:cxn ang="0">
                <a:pos x="r" y="vc"/>
              </a:cxn>
            </a:cxnLst>
            <a:rect l="l" t="t" r="r" b="b"/>
            <a:pathLst>
              <a:path w="2273" h="297">
                <a:moveTo>
                  <a:pt x="172" y="297"/>
                </a:moveTo>
                <a:lnTo>
                  <a:pt x="0" y="0"/>
                </a:lnTo>
                <a:lnTo>
                  <a:pt x="2273" y="0"/>
                </a:lnTo>
                <a:lnTo>
                  <a:pt x="2102" y="297"/>
                </a:lnTo>
                <a:close/>
              </a:path>
            </a:pathLst>
          </a:custGeom>
          <a:solidFill>
            <a:schemeClr val="tx2">
              <a:alpha val="20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b="0" i="0" u="none" strike="noStrike" kern="1200" dirty="0">
              <a:ln>
                <a:noFill/>
              </a:ln>
              <a:latin typeface="Poppins" panose="00000500000000000000" pitchFamily="2" charset="0"/>
              <a:ea typeface="Microsoft YaHei" pitchFamily="2"/>
              <a:cs typeface="Lucida Sans" pitchFamily="2"/>
            </a:endParaRPr>
          </a:p>
        </p:txBody>
      </p:sp>
      <p:sp>
        <p:nvSpPr>
          <p:cNvPr id="49" name="TextBox 48">
            <a:extLst>
              <a:ext uri="{FF2B5EF4-FFF2-40B4-BE49-F238E27FC236}">
                <a16:creationId xmlns:a16="http://schemas.microsoft.com/office/drawing/2014/main" id="{9A5190BD-79D5-612E-B7A7-4D0200488672}"/>
              </a:ext>
            </a:extLst>
          </p:cNvPr>
          <p:cNvSpPr txBox="1"/>
          <p:nvPr/>
        </p:nvSpPr>
        <p:spPr>
          <a:xfrm>
            <a:off x="588225" y="3956142"/>
            <a:ext cx="3511816" cy="923330"/>
          </a:xfrm>
          <a:prstGeom prst="rect">
            <a:avLst/>
          </a:prstGeom>
          <a:noFill/>
        </p:spPr>
        <p:txBody>
          <a:bodyPr wrap="square" rtlCol="0" anchor="b">
            <a:spAutoFit/>
          </a:bodyPr>
          <a:lstStyle/>
          <a:p>
            <a:pPr algn="ctr"/>
            <a:r>
              <a:rPr lang="en-US" b="1" spc="-30" dirty="0">
                <a:solidFill>
                  <a:schemeClr val="accent1"/>
                </a:solidFill>
                <a:cs typeface="Poppins" panose="00000500000000000000" pitchFamily="2" charset="0"/>
              </a:rPr>
              <a:t>Strategic Technical </a:t>
            </a:r>
            <a:r>
              <a:rPr lang="en-GB" b="1" spc="-30" dirty="0">
                <a:solidFill>
                  <a:schemeClr val="accent1"/>
                </a:solidFill>
                <a:cs typeface="Poppins" panose="00000500000000000000" pitchFamily="2" charset="0"/>
              </a:rPr>
              <a:t>report identifying suitable areas for OWF development</a:t>
            </a:r>
            <a:endParaRPr lang="en-US" b="1" spc="-30" dirty="0">
              <a:solidFill>
                <a:schemeClr val="accent1"/>
              </a:solidFill>
              <a:cs typeface="Poppins" panose="00000500000000000000" pitchFamily="2" charset="0"/>
            </a:endParaRPr>
          </a:p>
        </p:txBody>
      </p:sp>
      <p:sp>
        <p:nvSpPr>
          <p:cNvPr id="50" name="TextBox 49">
            <a:extLst>
              <a:ext uri="{FF2B5EF4-FFF2-40B4-BE49-F238E27FC236}">
                <a16:creationId xmlns:a16="http://schemas.microsoft.com/office/drawing/2014/main" id="{99AAAF1A-616D-6CA6-FDF1-B657D4AEC985}"/>
              </a:ext>
            </a:extLst>
          </p:cNvPr>
          <p:cNvSpPr txBox="1"/>
          <p:nvPr/>
        </p:nvSpPr>
        <p:spPr>
          <a:xfrm>
            <a:off x="572896" y="4837751"/>
            <a:ext cx="3511816" cy="1200329"/>
          </a:xfrm>
          <a:prstGeom prst="rect">
            <a:avLst/>
          </a:prstGeom>
          <a:noFill/>
        </p:spPr>
        <p:txBody>
          <a:bodyPr wrap="square" rtlCol="0">
            <a:spAutoFit/>
          </a:bodyPr>
          <a:lstStyle/>
          <a:p>
            <a:pPr algn="ctr"/>
            <a:r>
              <a:rPr lang="en-US" spc="-20" dirty="0">
                <a:solidFill>
                  <a:schemeClr val="tx2"/>
                </a:solidFill>
                <a:cs typeface="Poppins" panose="00000500000000000000" pitchFamily="2" charset="0"/>
              </a:rPr>
              <a:t>Report including the site identification methodology, selection criteria, and identified areas</a:t>
            </a:r>
          </a:p>
        </p:txBody>
      </p:sp>
      <p:sp>
        <p:nvSpPr>
          <p:cNvPr id="51" name="TextBox 50">
            <a:extLst>
              <a:ext uri="{FF2B5EF4-FFF2-40B4-BE49-F238E27FC236}">
                <a16:creationId xmlns:a16="http://schemas.microsoft.com/office/drawing/2014/main" id="{30DC6106-F02C-7646-E145-277FBE0C0B23}"/>
              </a:ext>
            </a:extLst>
          </p:cNvPr>
          <p:cNvSpPr txBox="1"/>
          <p:nvPr/>
        </p:nvSpPr>
        <p:spPr>
          <a:xfrm>
            <a:off x="4369878" y="4175151"/>
            <a:ext cx="3511816" cy="369332"/>
          </a:xfrm>
          <a:prstGeom prst="rect">
            <a:avLst/>
          </a:prstGeom>
          <a:noFill/>
        </p:spPr>
        <p:txBody>
          <a:bodyPr wrap="square" rtlCol="0" anchor="b">
            <a:spAutoFit/>
          </a:bodyPr>
          <a:lstStyle/>
          <a:p>
            <a:pPr algn="ctr"/>
            <a:r>
              <a:rPr lang="en-GB" b="1" spc="-30" dirty="0">
                <a:solidFill>
                  <a:schemeClr val="accent2"/>
                </a:solidFill>
                <a:cs typeface="Poppins" panose="00000500000000000000" pitchFamily="2" charset="0"/>
              </a:rPr>
              <a:t>Strategic EIA (SEIA)</a:t>
            </a:r>
            <a:endParaRPr lang="en-US" b="1" spc="-30" dirty="0">
              <a:solidFill>
                <a:schemeClr val="accent2"/>
              </a:solidFill>
              <a:cs typeface="Poppins" panose="00000500000000000000" pitchFamily="2" charset="0"/>
            </a:endParaRPr>
          </a:p>
        </p:txBody>
      </p:sp>
      <p:sp>
        <p:nvSpPr>
          <p:cNvPr id="52" name="TextBox 51">
            <a:extLst>
              <a:ext uri="{FF2B5EF4-FFF2-40B4-BE49-F238E27FC236}">
                <a16:creationId xmlns:a16="http://schemas.microsoft.com/office/drawing/2014/main" id="{63372042-608D-72ED-0A6B-DD2573A5ACA1}"/>
              </a:ext>
            </a:extLst>
          </p:cNvPr>
          <p:cNvSpPr txBox="1"/>
          <p:nvPr/>
        </p:nvSpPr>
        <p:spPr>
          <a:xfrm>
            <a:off x="4335718" y="4837752"/>
            <a:ext cx="3511816" cy="923330"/>
          </a:xfrm>
          <a:prstGeom prst="rect">
            <a:avLst/>
          </a:prstGeom>
          <a:noFill/>
        </p:spPr>
        <p:txBody>
          <a:bodyPr wrap="square" rtlCol="0">
            <a:spAutoFit/>
          </a:bodyPr>
          <a:lstStyle>
            <a:defPPr>
              <a:defRPr lang="el-GR"/>
            </a:defPPr>
            <a:lvl1pPr algn="ctr">
              <a:defRPr spc="-20">
                <a:solidFill>
                  <a:schemeClr val="tx2"/>
                </a:solidFill>
                <a:cs typeface="Poppins" panose="00000500000000000000" pitchFamily="2" charset="0"/>
              </a:defRPr>
            </a:lvl1pPr>
          </a:lstStyle>
          <a:p>
            <a:r>
              <a:rPr lang="en-US" dirty="0"/>
              <a:t>SEIA at a national level for the impacts on natural and human environment</a:t>
            </a:r>
          </a:p>
        </p:txBody>
      </p:sp>
      <p:sp>
        <p:nvSpPr>
          <p:cNvPr id="53" name="TextBox 52">
            <a:extLst>
              <a:ext uri="{FF2B5EF4-FFF2-40B4-BE49-F238E27FC236}">
                <a16:creationId xmlns:a16="http://schemas.microsoft.com/office/drawing/2014/main" id="{755EA35C-2E7D-C647-98A9-764EEF5D52D4}"/>
              </a:ext>
            </a:extLst>
          </p:cNvPr>
          <p:cNvSpPr txBox="1"/>
          <p:nvPr/>
        </p:nvSpPr>
        <p:spPr>
          <a:xfrm>
            <a:off x="8116437" y="3957238"/>
            <a:ext cx="3511816" cy="646331"/>
          </a:xfrm>
          <a:prstGeom prst="rect">
            <a:avLst/>
          </a:prstGeom>
          <a:noFill/>
        </p:spPr>
        <p:txBody>
          <a:bodyPr wrap="square" rtlCol="0" anchor="b">
            <a:spAutoFit/>
          </a:bodyPr>
          <a:lstStyle/>
          <a:p>
            <a:pPr algn="ctr"/>
            <a:r>
              <a:rPr lang="en-US" b="1" spc="-30" dirty="0">
                <a:solidFill>
                  <a:schemeClr val="accent3"/>
                </a:solidFill>
                <a:cs typeface="Poppins" panose="00000500000000000000" pitchFamily="2" charset="0"/>
              </a:rPr>
              <a:t>National Offshore Wind Development Plan</a:t>
            </a:r>
          </a:p>
        </p:txBody>
      </p:sp>
      <p:sp>
        <p:nvSpPr>
          <p:cNvPr id="54" name="TextBox 53">
            <a:extLst>
              <a:ext uri="{FF2B5EF4-FFF2-40B4-BE49-F238E27FC236}">
                <a16:creationId xmlns:a16="http://schemas.microsoft.com/office/drawing/2014/main" id="{1A5CD9DE-08B7-04A0-9294-3E393D88842A}"/>
              </a:ext>
            </a:extLst>
          </p:cNvPr>
          <p:cNvSpPr txBox="1"/>
          <p:nvPr/>
        </p:nvSpPr>
        <p:spPr>
          <a:xfrm>
            <a:off x="8082610" y="4837751"/>
            <a:ext cx="3511816" cy="1200329"/>
          </a:xfrm>
          <a:prstGeom prst="rect">
            <a:avLst/>
          </a:prstGeom>
          <a:noFill/>
        </p:spPr>
        <p:txBody>
          <a:bodyPr wrap="square" rtlCol="0">
            <a:spAutoFit/>
          </a:bodyPr>
          <a:lstStyle>
            <a:defPPr>
              <a:defRPr lang="el-GR"/>
            </a:defPPr>
            <a:lvl1pPr algn="ctr">
              <a:defRPr spc="-20">
                <a:solidFill>
                  <a:schemeClr val="tx2"/>
                </a:solidFill>
                <a:cs typeface="Poppins" panose="00000500000000000000" pitchFamily="2" charset="0"/>
              </a:defRPr>
            </a:lvl1pPr>
          </a:lstStyle>
          <a:p>
            <a:r>
              <a:rPr lang="en-US" dirty="0"/>
              <a:t>National Offshore Wind Development Plan that is approved via </a:t>
            </a:r>
            <a:r>
              <a:rPr lang="en-GB" dirty="0"/>
              <a:t>a joint ministerial decision from the relevant ministries</a:t>
            </a:r>
            <a:endParaRPr lang="en-US" dirty="0"/>
          </a:p>
        </p:txBody>
      </p:sp>
      <p:sp>
        <p:nvSpPr>
          <p:cNvPr id="55" name="Title 2">
            <a:extLst>
              <a:ext uri="{FF2B5EF4-FFF2-40B4-BE49-F238E27FC236}">
                <a16:creationId xmlns:a16="http://schemas.microsoft.com/office/drawing/2014/main" id="{E6A44FD0-ACAD-AB18-8C09-A5BE85C30FB9}"/>
              </a:ext>
            </a:extLst>
          </p:cNvPr>
          <p:cNvSpPr txBox="1">
            <a:spLocks/>
          </p:cNvSpPr>
          <p:nvPr/>
        </p:nvSpPr>
        <p:spPr bwMode="auto">
          <a:xfrm>
            <a:off x="271463" y="292101"/>
            <a:ext cx="10890682"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j-ea"/>
                <a:cs typeface="+mj-cs"/>
              </a:rPr>
              <a:t>Suitability assessment of the Greek Maritime Area for the Development of Offshore Wind Farms</a:t>
            </a:r>
            <a:endParaRPr kumimoji="0" lang="da-DK" sz="2000" b="1" i="0" u="none" strike="noStrike" kern="0" cap="none" spc="0" normalizeH="0" baseline="0" noProof="0" dirty="0">
              <a:ln>
                <a:noFill/>
              </a:ln>
              <a:solidFill>
                <a:prstClr val="black"/>
              </a:solidFill>
              <a:effectLst/>
              <a:uLnTx/>
              <a:uFillTx/>
              <a:latin typeface="Calibri"/>
              <a:ea typeface="+mj-ea"/>
              <a:cs typeface="+mj-cs"/>
            </a:endParaRPr>
          </a:p>
          <a:p>
            <a:pPr marL="0" marR="0" lvl="0" indent="0" algn="l" defTabSz="914400" rtl="0" eaLnBrk="1" fontAlgn="base" latinLnBrk="0" hangingPunct="1">
              <a:lnSpc>
                <a:spcPct val="100000"/>
              </a:lnSpc>
              <a:spcBef>
                <a:spcPct val="0"/>
              </a:spcBef>
              <a:spcAft>
                <a:spcPts val="225"/>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j-cs"/>
              </a:rPr>
              <a:t>Next Steps </a:t>
            </a:r>
          </a:p>
        </p:txBody>
      </p:sp>
      <p:pic>
        <p:nvPicPr>
          <p:cNvPr id="56" name="Graphic 55" descr="Map with pin with solid fill">
            <a:extLst>
              <a:ext uri="{FF2B5EF4-FFF2-40B4-BE49-F238E27FC236}">
                <a16:creationId xmlns:a16="http://schemas.microsoft.com/office/drawing/2014/main" id="{F9898266-2278-1EB8-9FA8-CF2473427F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72747" y="2229945"/>
            <a:ext cx="1169983" cy="1169983"/>
          </a:xfrm>
          <a:prstGeom prst="rect">
            <a:avLst/>
          </a:prstGeom>
        </p:spPr>
      </p:pic>
      <p:sp>
        <p:nvSpPr>
          <p:cNvPr id="57" name="Freeform 678">
            <a:extLst>
              <a:ext uri="{FF2B5EF4-FFF2-40B4-BE49-F238E27FC236}">
                <a16:creationId xmlns:a16="http://schemas.microsoft.com/office/drawing/2014/main" id="{29A3D4BE-B164-1F42-7E37-083332BDEFA3}"/>
              </a:ext>
            </a:extLst>
          </p:cNvPr>
          <p:cNvSpPr>
            <a:spLocks noChangeArrowheads="1"/>
          </p:cNvSpPr>
          <p:nvPr/>
        </p:nvSpPr>
        <p:spPr bwMode="auto">
          <a:xfrm>
            <a:off x="5637665" y="1938944"/>
            <a:ext cx="898836" cy="888294"/>
          </a:xfrm>
          <a:custGeom>
            <a:avLst/>
            <a:gdLst>
              <a:gd name="T0" fmla="*/ 1389115 w 297391"/>
              <a:gd name="T1" fmla="*/ 970948 h 294625"/>
              <a:gd name="T2" fmla="*/ 1417371 w 297391"/>
              <a:gd name="T3" fmla="*/ 999244 h 294625"/>
              <a:gd name="T4" fmla="*/ 1095700 w 297391"/>
              <a:gd name="T5" fmla="*/ 1567368 h 294625"/>
              <a:gd name="T6" fmla="*/ 1086996 w 297391"/>
              <a:gd name="T7" fmla="*/ 1569543 h 294625"/>
              <a:gd name="T8" fmla="*/ 1060916 w 297391"/>
              <a:gd name="T9" fmla="*/ 1549958 h 294625"/>
              <a:gd name="T10" fmla="*/ 1076134 w 297391"/>
              <a:gd name="T11" fmla="*/ 1515127 h 294625"/>
              <a:gd name="T12" fmla="*/ 1363033 w 297391"/>
              <a:gd name="T13" fmla="*/ 999244 h 294625"/>
              <a:gd name="T14" fmla="*/ 1389115 w 297391"/>
              <a:gd name="T15" fmla="*/ 970948 h 294625"/>
              <a:gd name="T16" fmla="*/ 1077821 w 297391"/>
              <a:gd name="T17" fmla="*/ 646644 h 294625"/>
              <a:gd name="T18" fmla="*/ 586521 w 297391"/>
              <a:gd name="T19" fmla="*/ 897206 h 294625"/>
              <a:gd name="T20" fmla="*/ 1077821 w 297391"/>
              <a:gd name="T21" fmla="*/ 1713665 h 294625"/>
              <a:gd name="T22" fmla="*/ 1566953 w 297391"/>
              <a:gd name="T23" fmla="*/ 897206 h 294625"/>
              <a:gd name="T24" fmla="*/ 1077821 w 297391"/>
              <a:gd name="T25" fmla="*/ 646644 h 294625"/>
              <a:gd name="T26" fmla="*/ 116961 w 297391"/>
              <a:gd name="T27" fmla="*/ 383137 h 294625"/>
              <a:gd name="T28" fmla="*/ 382181 w 297391"/>
              <a:gd name="T29" fmla="*/ 936079 h 294625"/>
              <a:gd name="T30" fmla="*/ 501743 w 297391"/>
              <a:gd name="T31" fmla="*/ 1134799 h 294625"/>
              <a:gd name="T32" fmla="*/ 564782 w 297391"/>
              <a:gd name="T33" fmla="*/ 1160718 h 294625"/>
              <a:gd name="T34" fmla="*/ 530007 w 297391"/>
              <a:gd name="T35" fmla="*/ 875601 h 294625"/>
              <a:gd name="T36" fmla="*/ 551743 w 297391"/>
              <a:gd name="T37" fmla="*/ 849686 h 294625"/>
              <a:gd name="T38" fmla="*/ 649567 w 297391"/>
              <a:gd name="T39" fmla="*/ 823770 h 294625"/>
              <a:gd name="T40" fmla="*/ 116961 w 297391"/>
              <a:gd name="T41" fmla="*/ 383137 h 294625"/>
              <a:gd name="T42" fmla="*/ 173483 w 297391"/>
              <a:gd name="T43" fmla="*/ 346412 h 294625"/>
              <a:gd name="T44" fmla="*/ 701740 w 297391"/>
              <a:gd name="T45" fmla="*/ 804323 h 294625"/>
              <a:gd name="T46" fmla="*/ 916949 w 297391"/>
              <a:gd name="T47" fmla="*/ 700641 h 294625"/>
              <a:gd name="T48" fmla="*/ 830001 w 297391"/>
              <a:gd name="T49" fmla="*/ 573214 h 294625"/>
              <a:gd name="T50" fmla="*/ 173483 w 297391"/>
              <a:gd name="T51" fmla="*/ 346412 h 294625"/>
              <a:gd name="T52" fmla="*/ 1671298 w 297391"/>
              <a:gd name="T53" fmla="*/ 136900 h 294625"/>
              <a:gd name="T54" fmla="*/ 884344 w 297391"/>
              <a:gd name="T55" fmla="*/ 551611 h 294625"/>
              <a:gd name="T56" fmla="*/ 960433 w 297391"/>
              <a:gd name="T57" fmla="*/ 670402 h 294625"/>
              <a:gd name="T58" fmla="*/ 1058262 w 297391"/>
              <a:gd name="T59" fmla="*/ 592652 h 294625"/>
              <a:gd name="T60" fmla="*/ 1095218 w 297391"/>
              <a:gd name="T61" fmla="*/ 592652 h 294625"/>
              <a:gd name="T62" fmla="*/ 1227824 w 297391"/>
              <a:gd name="T63" fmla="*/ 694169 h 294625"/>
              <a:gd name="T64" fmla="*/ 1671298 w 297391"/>
              <a:gd name="T65" fmla="*/ 136900 h 294625"/>
              <a:gd name="T66" fmla="*/ 1183531 w 297391"/>
              <a:gd name="T67" fmla="*/ 57253 h 294625"/>
              <a:gd name="T68" fmla="*/ 703912 w 297391"/>
              <a:gd name="T69" fmla="*/ 214659 h 294625"/>
              <a:gd name="T70" fmla="*/ 564782 w 297391"/>
              <a:gd name="T71" fmla="*/ 350735 h 294625"/>
              <a:gd name="T72" fmla="*/ 847396 w 297391"/>
              <a:gd name="T73" fmla="*/ 512730 h 294625"/>
              <a:gd name="T74" fmla="*/ 1625645 w 297391"/>
              <a:gd name="T75" fmla="*/ 89380 h 294625"/>
              <a:gd name="T76" fmla="*/ 1183531 w 297391"/>
              <a:gd name="T77" fmla="*/ 57253 h 294625"/>
              <a:gd name="T78" fmla="*/ 1362613 w 297391"/>
              <a:gd name="T79" fmla="*/ 2440 h 294625"/>
              <a:gd name="T80" fmla="*/ 1779998 w 297391"/>
              <a:gd name="T81" fmla="*/ 69940 h 294625"/>
              <a:gd name="T82" fmla="*/ 1799565 w 297391"/>
              <a:gd name="T83" fmla="*/ 91545 h 294625"/>
              <a:gd name="T84" fmla="*/ 1786517 w 297391"/>
              <a:gd name="T85" fmla="*/ 117460 h 294625"/>
              <a:gd name="T86" fmla="*/ 1273477 w 297391"/>
              <a:gd name="T87" fmla="*/ 722246 h 294625"/>
              <a:gd name="T88" fmla="*/ 1601739 w 297391"/>
              <a:gd name="T89" fmla="*/ 849686 h 294625"/>
              <a:gd name="T90" fmla="*/ 1623475 w 297391"/>
              <a:gd name="T91" fmla="*/ 875601 h 294625"/>
              <a:gd name="T92" fmla="*/ 1086519 w 297391"/>
              <a:gd name="T93" fmla="*/ 1767664 h 294625"/>
              <a:gd name="T94" fmla="*/ 1077821 w 297391"/>
              <a:gd name="T95" fmla="*/ 1769831 h 294625"/>
              <a:gd name="T96" fmla="*/ 1066960 w 297391"/>
              <a:gd name="T97" fmla="*/ 1767664 h 294625"/>
              <a:gd name="T98" fmla="*/ 582171 w 297391"/>
              <a:gd name="T99" fmla="*/ 1219037 h 294625"/>
              <a:gd name="T100" fmla="*/ 473483 w 297391"/>
              <a:gd name="T101" fmla="*/ 1182319 h 294625"/>
              <a:gd name="T102" fmla="*/ 330000 w 297391"/>
              <a:gd name="T103" fmla="*/ 946881 h 294625"/>
              <a:gd name="T104" fmla="*/ 8270 w 297391"/>
              <a:gd name="T105" fmla="*/ 344249 h 294625"/>
              <a:gd name="T106" fmla="*/ 1742 w 297391"/>
              <a:gd name="T107" fmla="*/ 316173 h 294625"/>
              <a:gd name="T108" fmla="*/ 23485 w 297391"/>
              <a:gd name="T109" fmla="*/ 296736 h 294625"/>
              <a:gd name="T110" fmla="*/ 508262 w 297391"/>
              <a:gd name="T111" fmla="*/ 335613 h 294625"/>
              <a:gd name="T112" fmla="*/ 671307 w 297391"/>
              <a:gd name="T113" fmla="*/ 171459 h 294625"/>
              <a:gd name="T114" fmla="*/ 1362613 w 297391"/>
              <a:gd name="T115" fmla="*/ 2440 h 2946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7391" h="294625">
                <a:moveTo>
                  <a:pt x="229493" y="161634"/>
                </a:moveTo>
                <a:cubicBezTo>
                  <a:pt x="232007" y="161634"/>
                  <a:pt x="234161" y="163808"/>
                  <a:pt x="234161" y="166345"/>
                </a:cubicBezTo>
                <a:cubicBezTo>
                  <a:pt x="234161" y="239542"/>
                  <a:pt x="181736" y="260559"/>
                  <a:pt x="181018" y="260921"/>
                </a:cubicBezTo>
                <a:cubicBezTo>
                  <a:pt x="180659" y="260921"/>
                  <a:pt x="179940" y="261284"/>
                  <a:pt x="179581" y="261284"/>
                </a:cubicBezTo>
                <a:cubicBezTo>
                  <a:pt x="177786" y="261284"/>
                  <a:pt x="175991" y="259834"/>
                  <a:pt x="175272" y="258023"/>
                </a:cubicBezTo>
                <a:cubicBezTo>
                  <a:pt x="174195" y="255848"/>
                  <a:pt x="175631" y="252949"/>
                  <a:pt x="177786" y="252225"/>
                </a:cubicBezTo>
                <a:cubicBezTo>
                  <a:pt x="179581" y="251500"/>
                  <a:pt x="225184" y="233020"/>
                  <a:pt x="225184" y="166345"/>
                </a:cubicBezTo>
                <a:cubicBezTo>
                  <a:pt x="225184" y="163808"/>
                  <a:pt x="226980" y="161634"/>
                  <a:pt x="229493" y="161634"/>
                </a:cubicBezTo>
                <a:close/>
                <a:moveTo>
                  <a:pt x="178065" y="107648"/>
                </a:moveTo>
                <a:cubicBezTo>
                  <a:pt x="148256" y="135335"/>
                  <a:pt x="109109" y="146482"/>
                  <a:pt x="96898" y="149358"/>
                </a:cubicBezTo>
                <a:cubicBezTo>
                  <a:pt x="98335" y="248600"/>
                  <a:pt x="166573" y="280601"/>
                  <a:pt x="178065" y="285276"/>
                </a:cubicBezTo>
                <a:cubicBezTo>
                  <a:pt x="189199" y="280601"/>
                  <a:pt x="257437" y="248600"/>
                  <a:pt x="258873" y="149358"/>
                </a:cubicBezTo>
                <a:cubicBezTo>
                  <a:pt x="247022" y="146482"/>
                  <a:pt x="207515" y="135335"/>
                  <a:pt x="178065" y="107648"/>
                </a:cubicBezTo>
                <a:close/>
                <a:moveTo>
                  <a:pt x="19323" y="63781"/>
                </a:moveTo>
                <a:cubicBezTo>
                  <a:pt x="33689" y="81040"/>
                  <a:pt x="55956" y="114120"/>
                  <a:pt x="63139" y="155830"/>
                </a:cubicBezTo>
                <a:cubicBezTo>
                  <a:pt x="66012" y="171652"/>
                  <a:pt x="72836" y="182798"/>
                  <a:pt x="82892" y="188911"/>
                </a:cubicBezTo>
                <a:cubicBezTo>
                  <a:pt x="86124" y="191069"/>
                  <a:pt x="89715" y="192507"/>
                  <a:pt x="93307" y="193226"/>
                </a:cubicBezTo>
                <a:cubicBezTo>
                  <a:pt x="89715" y="179203"/>
                  <a:pt x="87561" y="163741"/>
                  <a:pt x="87561" y="145762"/>
                </a:cubicBezTo>
                <a:cubicBezTo>
                  <a:pt x="87561" y="143605"/>
                  <a:pt x="89356" y="141807"/>
                  <a:pt x="91152" y="141448"/>
                </a:cubicBezTo>
                <a:cubicBezTo>
                  <a:pt x="91511" y="141448"/>
                  <a:pt x="97976" y="140009"/>
                  <a:pt x="107314" y="137133"/>
                </a:cubicBezTo>
                <a:cubicBezTo>
                  <a:pt x="93307" y="109805"/>
                  <a:pt x="67808" y="82119"/>
                  <a:pt x="19323" y="63781"/>
                </a:cubicBezTo>
                <a:close/>
                <a:moveTo>
                  <a:pt x="28661" y="57668"/>
                </a:moveTo>
                <a:cubicBezTo>
                  <a:pt x="76427" y="77444"/>
                  <a:pt x="101926" y="105850"/>
                  <a:pt x="115933" y="133897"/>
                </a:cubicBezTo>
                <a:cubicBezTo>
                  <a:pt x="126348" y="130301"/>
                  <a:pt x="138918" y="124548"/>
                  <a:pt x="151488" y="116637"/>
                </a:cubicBezTo>
                <a:cubicBezTo>
                  <a:pt x="148256" y="109805"/>
                  <a:pt x="143587" y="102614"/>
                  <a:pt x="137123" y="95423"/>
                </a:cubicBezTo>
                <a:cubicBezTo>
                  <a:pt x="109828" y="64500"/>
                  <a:pt x="58470" y="58387"/>
                  <a:pt x="28661" y="57668"/>
                </a:cubicBezTo>
                <a:close/>
                <a:moveTo>
                  <a:pt x="276112" y="22790"/>
                </a:moveTo>
                <a:cubicBezTo>
                  <a:pt x="210389" y="33217"/>
                  <a:pt x="170523" y="61264"/>
                  <a:pt x="146101" y="91827"/>
                </a:cubicBezTo>
                <a:cubicBezTo>
                  <a:pt x="151488" y="98659"/>
                  <a:pt x="155798" y="105131"/>
                  <a:pt x="158671" y="111603"/>
                </a:cubicBezTo>
                <a:cubicBezTo>
                  <a:pt x="164418" y="107648"/>
                  <a:pt x="169805" y="103333"/>
                  <a:pt x="174833" y="98659"/>
                </a:cubicBezTo>
                <a:cubicBezTo>
                  <a:pt x="176629" y="96501"/>
                  <a:pt x="179143" y="96501"/>
                  <a:pt x="180939" y="98659"/>
                </a:cubicBezTo>
                <a:cubicBezTo>
                  <a:pt x="187762" y="105131"/>
                  <a:pt x="195304" y="110525"/>
                  <a:pt x="202847" y="115559"/>
                </a:cubicBezTo>
                <a:cubicBezTo>
                  <a:pt x="223677" y="70253"/>
                  <a:pt x="257437" y="38251"/>
                  <a:pt x="276112" y="22790"/>
                </a:cubicBezTo>
                <a:close/>
                <a:moveTo>
                  <a:pt x="195529" y="9531"/>
                </a:moveTo>
                <a:cubicBezTo>
                  <a:pt x="167560" y="11194"/>
                  <a:pt x="138559" y="18115"/>
                  <a:pt x="116292" y="35734"/>
                </a:cubicBezTo>
                <a:cubicBezTo>
                  <a:pt x="106954" y="42926"/>
                  <a:pt x="99412" y="50477"/>
                  <a:pt x="93307" y="58387"/>
                </a:cubicBezTo>
                <a:cubicBezTo>
                  <a:pt x="110546" y="63781"/>
                  <a:pt x="127067" y="72410"/>
                  <a:pt x="139996" y="85355"/>
                </a:cubicBezTo>
                <a:cubicBezTo>
                  <a:pt x="164418" y="54432"/>
                  <a:pt x="204283" y="26385"/>
                  <a:pt x="268570" y="14879"/>
                </a:cubicBezTo>
                <a:cubicBezTo>
                  <a:pt x="250433" y="11463"/>
                  <a:pt x="223497" y="7868"/>
                  <a:pt x="195529" y="9531"/>
                </a:cubicBezTo>
                <a:close/>
                <a:moveTo>
                  <a:pt x="225114" y="406"/>
                </a:moveTo>
                <a:cubicBezTo>
                  <a:pt x="262196" y="2384"/>
                  <a:pt x="291735" y="10924"/>
                  <a:pt x="294070" y="11643"/>
                </a:cubicBezTo>
                <a:cubicBezTo>
                  <a:pt x="295865" y="12003"/>
                  <a:pt x="296943" y="13441"/>
                  <a:pt x="297302" y="15239"/>
                </a:cubicBezTo>
                <a:cubicBezTo>
                  <a:pt x="297661" y="16677"/>
                  <a:pt x="296943" y="18475"/>
                  <a:pt x="295147" y="19554"/>
                </a:cubicBezTo>
                <a:cubicBezTo>
                  <a:pt x="294788" y="19913"/>
                  <a:pt x="239120" y="57668"/>
                  <a:pt x="210389" y="120233"/>
                </a:cubicBezTo>
                <a:cubicBezTo>
                  <a:pt x="237684" y="136054"/>
                  <a:pt x="264261" y="141448"/>
                  <a:pt x="264620" y="141448"/>
                </a:cubicBezTo>
                <a:cubicBezTo>
                  <a:pt x="266775" y="141807"/>
                  <a:pt x="268211" y="143605"/>
                  <a:pt x="268211" y="145762"/>
                </a:cubicBezTo>
                <a:cubicBezTo>
                  <a:pt x="268211" y="261544"/>
                  <a:pt x="180220" y="294265"/>
                  <a:pt x="179502" y="294265"/>
                </a:cubicBezTo>
                <a:cubicBezTo>
                  <a:pt x="178784" y="294625"/>
                  <a:pt x="178425" y="294625"/>
                  <a:pt x="178065" y="294625"/>
                </a:cubicBezTo>
                <a:cubicBezTo>
                  <a:pt x="177347" y="294625"/>
                  <a:pt x="176988" y="294625"/>
                  <a:pt x="176270" y="294265"/>
                </a:cubicBezTo>
                <a:cubicBezTo>
                  <a:pt x="175551" y="294265"/>
                  <a:pt x="118088" y="272691"/>
                  <a:pt x="96180" y="202934"/>
                </a:cubicBezTo>
                <a:cubicBezTo>
                  <a:pt x="90434" y="201856"/>
                  <a:pt x="83969" y="200058"/>
                  <a:pt x="78223" y="196822"/>
                </a:cubicBezTo>
                <a:cubicBezTo>
                  <a:pt x="65653" y="189271"/>
                  <a:pt x="57751" y="175967"/>
                  <a:pt x="54519" y="157628"/>
                </a:cubicBezTo>
                <a:cubicBezTo>
                  <a:pt x="44104" y="99738"/>
                  <a:pt x="2084" y="57668"/>
                  <a:pt x="1366" y="57308"/>
                </a:cubicBezTo>
                <a:cubicBezTo>
                  <a:pt x="288" y="56230"/>
                  <a:pt x="-430" y="54072"/>
                  <a:pt x="288" y="52634"/>
                </a:cubicBezTo>
                <a:cubicBezTo>
                  <a:pt x="647" y="50836"/>
                  <a:pt x="2443" y="49757"/>
                  <a:pt x="3880" y="49398"/>
                </a:cubicBezTo>
                <a:cubicBezTo>
                  <a:pt x="6394" y="49398"/>
                  <a:pt x="45541" y="45443"/>
                  <a:pt x="83969" y="55870"/>
                </a:cubicBezTo>
                <a:cubicBezTo>
                  <a:pt x="90793" y="46521"/>
                  <a:pt x="99412" y="37172"/>
                  <a:pt x="110905" y="28543"/>
                </a:cubicBezTo>
                <a:cubicBezTo>
                  <a:pt x="143408" y="3013"/>
                  <a:pt x="188032" y="-1571"/>
                  <a:pt x="225114" y="406"/>
                </a:cubicBezTo>
                <a:close/>
              </a:path>
            </a:pathLst>
          </a:custGeom>
          <a:solidFill>
            <a:schemeClr val="accent2"/>
          </a:solidFill>
          <a:ln>
            <a:solidFill>
              <a:schemeClr val="accent2"/>
            </a:solidFill>
          </a:ln>
          <a:effectLst/>
        </p:spPr>
        <p:txBody>
          <a:bodyPr anchor="ctr"/>
          <a:lstStyle/>
          <a:p>
            <a:endParaRPr lang="en-US" dirty="0">
              <a:latin typeface="Lato Light" panose="020F0502020204030203" pitchFamily="34" charset="0"/>
            </a:endParaRPr>
          </a:p>
        </p:txBody>
      </p:sp>
      <p:sp>
        <p:nvSpPr>
          <p:cNvPr id="4" name="Freeform 986">
            <a:extLst>
              <a:ext uri="{FF2B5EF4-FFF2-40B4-BE49-F238E27FC236}">
                <a16:creationId xmlns:a16="http://schemas.microsoft.com/office/drawing/2014/main" id="{88BEF912-8582-244B-AE9A-34CCCB671ACF}"/>
              </a:ext>
            </a:extLst>
          </p:cNvPr>
          <p:cNvSpPr>
            <a:spLocks noChangeAspect="1" noChangeArrowheads="1"/>
          </p:cNvSpPr>
          <p:nvPr/>
        </p:nvSpPr>
        <p:spPr bwMode="auto">
          <a:xfrm>
            <a:off x="9373210" y="2331763"/>
            <a:ext cx="966342" cy="966346"/>
          </a:xfrm>
          <a:custGeom>
            <a:avLst/>
            <a:gdLst>
              <a:gd name="T0" fmla="*/ 153323 w 285390"/>
              <a:gd name="T1" fmla="*/ 795408 h 285390"/>
              <a:gd name="T2" fmla="*/ 359622 w 285390"/>
              <a:gd name="T3" fmla="*/ 787330 h 285390"/>
              <a:gd name="T4" fmla="*/ 225712 w 285390"/>
              <a:gd name="T5" fmla="*/ 817764 h 285390"/>
              <a:gd name="T6" fmla="*/ 225762 w 285390"/>
              <a:gd name="T7" fmla="*/ 692216 h 285390"/>
              <a:gd name="T8" fmla="*/ 417694 w 285390"/>
              <a:gd name="T9" fmla="*/ 722655 h 285390"/>
              <a:gd name="T10" fmla="*/ 225762 w 285390"/>
              <a:gd name="T11" fmla="*/ 692216 h 285390"/>
              <a:gd name="T12" fmla="*/ 162604 w 285390"/>
              <a:gd name="T13" fmla="*/ 707432 h 285390"/>
              <a:gd name="T14" fmla="*/ 95110 w 285390"/>
              <a:gd name="T15" fmla="*/ 707432 h 285390"/>
              <a:gd name="T16" fmla="*/ 843074 w 285390"/>
              <a:gd name="T17" fmla="*/ 683032 h 285390"/>
              <a:gd name="T18" fmla="*/ 727563 w 285390"/>
              <a:gd name="T19" fmla="*/ 781036 h 285390"/>
              <a:gd name="T20" fmla="*/ 533467 w 285390"/>
              <a:gd name="T21" fmla="*/ 867095 h 285390"/>
              <a:gd name="T22" fmla="*/ 513222 w 285390"/>
              <a:gd name="T23" fmla="*/ 846779 h 285390"/>
              <a:gd name="T24" fmla="*/ 703747 w 285390"/>
              <a:gd name="T25" fmla="*/ 760720 h 285390"/>
              <a:gd name="T26" fmla="*/ 825211 w 285390"/>
              <a:gd name="T27" fmla="*/ 672273 h 285390"/>
              <a:gd name="T28" fmla="*/ 373972 w 285390"/>
              <a:gd name="T29" fmla="*/ 613590 h 285390"/>
              <a:gd name="T30" fmla="*/ 211363 w 285390"/>
              <a:gd name="T31" fmla="*/ 613590 h 285390"/>
              <a:gd name="T32" fmla="*/ 148130 w 285390"/>
              <a:gd name="T33" fmla="*/ 597103 h 285390"/>
              <a:gd name="T34" fmla="*/ 109579 w 285390"/>
              <a:gd name="T35" fmla="*/ 627538 h 285390"/>
              <a:gd name="T36" fmla="*/ 754954 w 285390"/>
              <a:gd name="T37" fmla="*/ 565398 h 285390"/>
              <a:gd name="T38" fmla="*/ 826397 w 285390"/>
              <a:gd name="T39" fmla="*/ 611734 h 285390"/>
              <a:gd name="T40" fmla="*/ 648973 w 285390"/>
              <a:gd name="T41" fmla="*/ 682461 h 285390"/>
              <a:gd name="T42" fmla="*/ 522750 w 285390"/>
              <a:gd name="T43" fmla="*/ 706850 h 285390"/>
              <a:gd name="T44" fmla="*/ 591816 w 285390"/>
              <a:gd name="T45" fmla="*/ 617832 h 285390"/>
              <a:gd name="T46" fmla="*/ 743046 w 285390"/>
              <a:gd name="T47" fmla="*/ 569056 h 285390"/>
              <a:gd name="T48" fmla="*/ 417694 w 285390"/>
              <a:gd name="T49" fmla="*/ 496700 h 285390"/>
              <a:gd name="T50" fmla="*/ 225762 w 285390"/>
              <a:gd name="T51" fmla="*/ 527191 h 285390"/>
              <a:gd name="T52" fmla="*/ 109579 w 285390"/>
              <a:gd name="T53" fmla="*/ 496700 h 285390"/>
              <a:gd name="T54" fmla="*/ 148130 w 285390"/>
              <a:gd name="T55" fmla="*/ 527191 h 285390"/>
              <a:gd name="T56" fmla="*/ 109579 w 285390"/>
              <a:gd name="T57" fmla="*/ 496700 h 285390"/>
              <a:gd name="T58" fmla="*/ 426831 w 285390"/>
              <a:gd name="T59" fmla="*/ 422095 h 285390"/>
              <a:gd name="T60" fmla="*/ 285340 w 285390"/>
              <a:gd name="T61" fmla="*/ 422095 h 285390"/>
              <a:gd name="T62" fmla="*/ 222455 w 285390"/>
              <a:gd name="T63" fmla="*/ 406876 h 285390"/>
              <a:gd name="T64" fmla="*/ 109265 w 285390"/>
              <a:gd name="T65" fmla="*/ 437314 h 285390"/>
              <a:gd name="T66" fmla="*/ 683557 w 285390"/>
              <a:gd name="T67" fmla="*/ 392082 h 285390"/>
              <a:gd name="T68" fmla="*/ 814274 w 285390"/>
              <a:gd name="T69" fmla="*/ 392082 h 285390"/>
              <a:gd name="T70" fmla="*/ 417694 w 285390"/>
              <a:gd name="T71" fmla="*/ 306477 h 285390"/>
              <a:gd name="T72" fmla="*/ 225762 w 285390"/>
              <a:gd name="T73" fmla="*/ 336911 h 285390"/>
              <a:gd name="T74" fmla="*/ 109579 w 285390"/>
              <a:gd name="T75" fmla="*/ 306477 h 285390"/>
              <a:gd name="T76" fmla="*/ 148130 w 285390"/>
              <a:gd name="T77" fmla="*/ 336911 h 285390"/>
              <a:gd name="T78" fmla="*/ 109579 w 285390"/>
              <a:gd name="T79" fmla="*/ 306477 h 285390"/>
              <a:gd name="T80" fmla="*/ 814274 w 285390"/>
              <a:gd name="T81" fmla="*/ 363545 h 285390"/>
              <a:gd name="T82" fmla="*/ 537252 w 285390"/>
              <a:gd name="T83" fmla="*/ 377811 h 285390"/>
              <a:gd name="T84" fmla="*/ 660772 w 285390"/>
              <a:gd name="T85" fmla="*/ 239892 h 285390"/>
              <a:gd name="T86" fmla="*/ 676361 w 285390"/>
              <a:gd name="T87" fmla="*/ 543074 h 285390"/>
              <a:gd name="T88" fmla="*/ 225762 w 285390"/>
              <a:gd name="T89" fmla="*/ 211363 h 285390"/>
              <a:gd name="T90" fmla="*/ 417694 w 285390"/>
              <a:gd name="T91" fmla="*/ 241802 h 285390"/>
              <a:gd name="T92" fmla="*/ 225762 w 285390"/>
              <a:gd name="T93" fmla="*/ 211363 h 285390"/>
              <a:gd name="T94" fmla="*/ 162604 w 285390"/>
              <a:gd name="T95" fmla="*/ 226579 h 285390"/>
              <a:gd name="T96" fmla="*/ 95110 w 285390"/>
              <a:gd name="T97" fmla="*/ 226579 h 285390"/>
              <a:gd name="T98" fmla="*/ 708240 w 285390"/>
              <a:gd name="T99" fmla="*/ 116246 h 285390"/>
              <a:gd name="T100" fmla="*/ 558729 w 285390"/>
              <a:gd name="T101" fmla="*/ 146690 h 285390"/>
              <a:gd name="T102" fmla="*/ 241497 w 285390"/>
              <a:gd name="T103" fmla="*/ 116246 h 285390"/>
              <a:gd name="T104" fmla="*/ 474755 w 285390"/>
              <a:gd name="T105" fmla="*/ 146690 h 285390"/>
              <a:gd name="T106" fmla="*/ 241497 w 285390"/>
              <a:gd name="T107" fmla="*/ 116246 h 285390"/>
              <a:gd name="T108" fmla="*/ 167710 w 285390"/>
              <a:gd name="T109" fmla="*/ 767852 h 285390"/>
              <a:gd name="T110" fmla="*/ 921185 w 285390"/>
              <a:gd name="T111" fmla="*/ 921187 h 285390"/>
              <a:gd name="T112" fmla="*/ 14364 w 285390"/>
              <a:gd name="T113" fmla="*/ 0 h 285390"/>
              <a:gd name="T114" fmla="*/ 949932 w 285390"/>
              <a:gd name="T115" fmla="*/ 935564 h 285390"/>
              <a:gd name="T116" fmla="*/ 156929 w 285390"/>
              <a:gd name="T117" fmla="*/ 945146 h 285390"/>
              <a:gd name="T118" fmla="*/ 0 w 285390"/>
              <a:gd name="T119" fmla="*/ 15572 h 285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5390" h="285390">
                <a:moveTo>
                  <a:pt x="14755" y="238965"/>
                </a:moveTo>
                <a:lnTo>
                  <a:pt x="46065" y="270635"/>
                </a:lnTo>
                <a:lnTo>
                  <a:pt x="46065" y="238965"/>
                </a:lnTo>
                <a:lnTo>
                  <a:pt x="14755" y="238965"/>
                </a:lnTo>
                <a:close/>
                <a:moveTo>
                  <a:pt x="67810" y="236538"/>
                </a:moveTo>
                <a:lnTo>
                  <a:pt x="108042" y="236538"/>
                </a:lnTo>
                <a:cubicBezTo>
                  <a:pt x="110556" y="236538"/>
                  <a:pt x="112353" y="238443"/>
                  <a:pt x="112353" y="240729"/>
                </a:cubicBezTo>
                <a:cubicBezTo>
                  <a:pt x="112353" y="243777"/>
                  <a:pt x="110556" y="245682"/>
                  <a:pt x="108042" y="245682"/>
                </a:cubicBezTo>
                <a:lnTo>
                  <a:pt x="67810" y="245682"/>
                </a:lnTo>
                <a:cubicBezTo>
                  <a:pt x="65296" y="245682"/>
                  <a:pt x="63500" y="243777"/>
                  <a:pt x="63500" y="240729"/>
                </a:cubicBezTo>
                <a:cubicBezTo>
                  <a:pt x="63500" y="238443"/>
                  <a:pt x="65296" y="236538"/>
                  <a:pt x="67810" y="236538"/>
                </a:cubicBezTo>
                <a:close/>
                <a:moveTo>
                  <a:pt x="67825" y="207963"/>
                </a:moveTo>
                <a:lnTo>
                  <a:pt x="125489" y="207963"/>
                </a:lnTo>
                <a:cubicBezTo>
                  <a:pt x="128012" y="207963"/>
                  <a:pt x="129814" y="210249"/>
                  <a:pt x="129814" y="212535"/>
                </a:cubicBezTo>
                <a:cubicBezTo>
                  <a:pt x="129814" y="215202"/>
                  <a:pt x="128012" y="217107"/>
                  <a:pt x="125489" y="217107"/>
                </a:cubicBezTo>
                <a:lnTo>
                  <a:pt x="67825" y="217107"/>
                </a:lnTo>
                <a:cubicBezTo>
                  <a:pt x="65302" y="217107"/>
                  <a:pt x="63500" y="215202"/>
                  <a:pt x="63500" y="212535"/>
                </a:cubicBezTo>
                <a:cubicBezTo>
                  <a:pt x="63500" y="210249"/>
                  <a:pt x="65302" y="207963"/>
                  <a:pt x="67825" y="207963"/>
                </a:cubicBezTo>
                <a:close/>
                <a:moveTo>
                  <a:pt x="32919" y="207963"/>
                </a:moveTo>
                <a:lnTo>
                  <a:pt x="44505" y="207963"/>
                </a:lnTo>
                <a:cubicBezTo>
                  <a:pt x="47039" y="207963"/>
                  <a:pt x="48850" y="210249"/>
                  <a:pt x="48850" y="212535"/>
                </a:cubicBezTo>
                <a:cubicBezTo>
                  <a:pt x="48850" y="215202"/>
                  <a:pt x="47039" y="217107"/>
                  <a:pt x="44505" y="217107"/>
                </a:cubicBezTo>
                <a:lnTo>
                  <a:pt x="32919" y="217107"/>
                </a:lnTo>
                <a:cubicBezTo>
                  <a:pt x="30385" y="217107"/>
                  <a:pt x="28575" y="215202"/>
                  <a:pt x="28575" y="212535"/>
                </a:cubicBezTo>
                <a:cubicBezTo>
                  <a:pt x="28575" y="210249"/>
                  <a:pt x="30385" y="207963"/>
                  <a:pt x="32919" y="207963"/>
                </a:cubicBezTo>
                <a:close/>
                <a:moveTo>
                  <a:pt x="247919" y="201972"/>
                </a:moveTo>
                <a:cubicBezTo>
                  <a:pt x="250065" y="201613"/>
                  <a:pt x="252569" y="203049"/>
                  <a:pt x="253285" y="205204"/>
                </a:cubicBezTo>
                <a:cubicBezTo>
                  <a:pt x="253642" y="207717"/>
                  <a:pt x="252212" y="210231"/>
                  <a:pt x="249707" y="210590"/>
                </a:cubicBezTo>
                <a:lnTo>
                  <a:pt x="223592" y="216335"/>
                </a:lnTo>
                <a:lnTo>
                  <a:pt x="218583" y="234648"/>
                </a:lnTo>
                <a:cubicBezTo>
                  <a:pt x="218226" y="237162"/>
                  <a:pt x="216079" y="238239"/>
                  <a:pt x="213575" y="237880"/>
                </a:cubicBezTo>
                <a:lnTo>
                  <a:pt x="187459" y="232135"/>
                </a:lnTo>
                <a:lnTo>
                  <a:pt x="160271" y="260502"/>
                </a:lnTo>
                <a:cubicBezTo>
                  <a:pt x="159555" y="261220"/>
                  <a:pt x="158482" y="261579"/>
                  <a:pt x="157051" y="261579"/>
                </a:cubicBezTo>
                <a:cubicBezTo>
                  <a:pt x="155978" y="261579"/>
                  <a:pt x="154904" y="261220"/>
                  <a:pt x="154189" y="260502"/>
                </a:cubicBezTo>
                <a:cubicBezTo>
                  <a:pt x="152400" y="259066"/>
                  <a:pt x="152400" y="256193"/>
                  <a:pt x="154189" y="254398"/>
                </a:cubicBezTo>
                <a:lnTo>
                  <a:pt x="183166" y="224235"/>
                </a:lnTo>
                <a:cubicBezTo>
                  <a:pt x="183882" y="223158"/>
                  <a:pt x="185313" y="222799"/>
                  <a:pt x="187102" y="222799"/>
                </a:cubicBezTo>
                <a:lnTo>
                  <a:pt x="211428" y="228544"/>
                </a:lnTo>
                <a:lnTo>
                  <a:pt x="216079" y="211667"/>
                </a:lnTo>
                <a:cubicBezTo>
                  <a:pt x="216437" y="210231"/>
                  <a:pt x="217868" y="208795"/>
                  <a:pt x="219299" y="208436"/>
                </a:cubicBezTo>
                <a:lnTo>
                  <a:pt x="247919" y="201972"/>
                </a:lnTo>
                <a:close/>
                <a:moveTo>
                  <a:pt x="67810" y="179388"/>
                </a:moveTo>
                <a:lnTo>
                  <a:pt x="108042" y="179388"/>
                </a:lnTo>
                <a:cubicBezTo>
                  <a:pt x="110556" y="179388"/>
                  <a:pt x="112353" y="181674"/>
                  <a:pt x="112353" y="184341"/>
                </a:cubicBezTo>
                <a:cubicBezTo>
                  <a:pt x="112353" y="186627"/>
                  <a:pt x="110556" y="188532"/>
                  <a:pt x="108042" y="188532"/>
                </a:cubicBezTo>
                <a:lnTo>
                  <a:pt x="67810" y="188532"/>
                </a:lnTo>
                <a:cubicBezTo>
                  <a:pt x="65296" y="188532"/>
                  <a:pt x="63500" y="186627"/>
                  <a:pt x="63500" y="184341"/>
                </a:cubicBezTo>
                <a:cubicBezTo>
                  <a:pt x="63500" y="181674"/>
                  <a:pt x="65296" y="179388"/>
                  <a:pt x="67810" y="179388"/>
                </a:cubicBezTo>
                <a:close/>
                <a:moveTo>
                  <a:pt x="32919" y="179388"/>
                </a:moveTo>
                <a:lnTo>
                  <a:pt x="44505" y="179388"/>
                </a:lnTo>
                <a:cubicBezTo>
                  <a:pt x="47039" y="179388"/>
                  <a:pt x="48850" y="181674"/>
                  <a:pt x="48850" y="184341"/>
                </a:cubicBezTo>
                <a:cubicBezTo>
                  <a:pt x="48850" y="186627"/>
                  <a:pt x="47039" y="188532"/>
                  <a:pt x="44505" y="188532"/>
                </a:cubicBezTo>
                <a:lnTo>
                  <a:pt x="32919" y="188532"/>
                </a:lnTo>
                <a:cubicBezTo>
                  <a:pt x="30385" y="188532"/>
                  <a:pt x="28575" y="186627"/>
                  <a:pt x="28575" y="184341"/>
                </a:cubicBezTo>
                <a:cubicBezTo>
                  <a:pt x="28575" y="181674"/>
                  <a:pt x="30385" y="179388"/>
                  <a:pt x="32919" y="179388"/>
                </a:cubicBezTo>
                <a:close/>
                <a:moveTo>
                  <a:pt x="226812" y="169863"/>
                </a:moveTo>
                <a:lnTo>
                  <a:pt x="249707" y="174992"/>
                </a:lnTo>
                <a:cubicBezTo>
                  <a:pt x="252212" y="175358"/>
                  <a:pt x="253642" y="177922"/>
                  <a:pt x="253285" y="180120"/>
                </a:cubicBezTo>
                <a:cubicBezTo>
                  <a:pt x="252569" y="182685"/>
                  <a:pt x="250065" y="184150"/>
                  <a:pt x="248276" y="183784"/>
                </a:cubicBezTo>
                <a:lnTo>
                  <a:pt x="227169" y="179021"/>
                </a:lnTo>
                <a:lnTo>
                  <a:pt x="200338" y="204666"/>
                </a:lnTo>
                <a:cubicBezTo>
                  <a:pt x="198907" y="206131"/>
                  <a:pt x="196761" y="206131"/>
                  <a:pt x="194972" y="205032"/>
                </a:cubicBezTo>
                <a:lnTo>
                  <a:pt x="180304" y="194408"/>
                </a:lnTo>
                <a:lnTo>
                  <a:pt x="159913" y="211626"/>
                </a:lnTo>
                <a:cubicBezTo>
                  <a:pt x="158840" y="211992"/>
                  <a:pt x="158124" y="212359"/>
                  <a:pt x="157051" y="212359"/>
                </a:cubicBezTo>
                <a:cubicBezTo>
                  <a:pt x="155978" y="212359"/>
                  <a:pt x="154904" y="211992"/>
                  <a:pt x="153831" y="210893"/>
                </a:cubicBezTo>
                <a:cubicBezTo>
                  <a:pt x="152400" y="208695"/>
                  <a:pt x="152758" y="206131"/>
                  <a:pt x="154547" y="204666"/>
                </a:cubicBezTo>
                <a:lnTo>
                  <a:pt x="177800" y="185616"/>
                </a:lnTo>
                <a:cubicBezTo>
                  <a:pt x="179231" y="184517"/>
                  <a:pt x="181378" y="184150"/>
                  <a:pt x="182809" y="185616"/>
                </a:cubicBezTo>
                <a:lnTo>
                  <a:pt x="197119" y="195873"/>
                </a:lnTo>
                <a:lnTo>
                  <a:pt x="223234" y="170962"/>
                </a:lnTo>
                <a:cubicBezTo>
                  <a:pt x="224307" y="169863"/>
                  <a:pt x="225738" y="169863"/>
                  <a:pt x="226812" y="169863"/>
                </a:cubicBezTo>
                <a:close/>
                <a:moveTo>
                  <a:pt x="67825" y="149225"/>
                </a:moveTo>
                <a:lnTo>
                  <a:pt x="125489" y="149225"/>
                </a:lnTo>
                <a:cubicBezTo>
                  <a:pt x="128012" y="149225"/>
                  <a:pt x="129814" y="151423"/>
                  <a:pt x="129814" y="153621"/>
                </a:cubicBezTo>
                <a:cubicBezTo>
                  <a:pt x="129814" y="156185"/>
                  <a:pt x="128012" y="158384"/>
                  <a:pt x="125489" y="158384"/>
                </a:cubicBezTo>
                <a:lnTo>
                  <a:pt x="67825" y="158384"/>
                </a:lnTo>
                <a:cubicBezTo>
                  <a:pt x="65302" y="158384"/>
                  <a:pt x="63500" y="156185"/>
                  <a:pt x="63500" y="153621"/>
                </a:cubicBezTo>
                <a:cubicBezTo>
                  <a:pt x="63500" y="151423"/>
                  <a:pt x="65302" y="149225"/>
                  <a:pt x="67825" y="149225"/>
                </a:cubicBezTo>
                <a:close/>
                <a:moveTo>
                  <a:pt x="32919" y="149225"/>
                </a:moveTo>
                <a:lnTo>
                  <a:pt x="44505" y="149225"/>
                </a:lnTo>
                <a:cubicBezTo>
                  <a:pt x="47039" y="149225"/>
                  <a:pt x="48850" y="151423"/>
                  <a:pt x="48850" y="153621"/>
                </a:cubicBezTo>
                <a:cubicBezTo>
                  <a:pt x="48850" y="156185"/>
                  <a:pt x="47039" y="158384"/>
                  <a:pt x="44505" y="158384"/>
                </a:cubicBezTo>
                <a:lnTo>
                  <a:pt x="32919" y="158384"/>
                </a:lnTo>
                <a:cubicBezTo>
                  <a:pt x="30385" y="158384"/>
                  <a:pt x="28575" y="156185"/>
                  <a:pt x="28575" y="153621"/>
                </a:cubicBezTo>
                <a:cubicBezTo>
                  <a:pt x="28575" y="151423"/>
                  <a:pt x="30385" y="149225"/>
                  <a:pt x="32919" y="149225"/>
                </a:cubicBezTo>
                <a:close/>
                <a:moveTo>
                  <a:pt x="89976" y="122238"/>
                </a:moveTo>
                <a:lnTo>
                  <a:pt x="123982" y="122238"/>
                </a:lnTo>
                <a:cubicBezTo>
                  <a:pt x="126461" y="122238"/>
                  <a:pt x="128233" y="124143"/>
                  <a:pt x="128233" y="126810"/>
                </a:cubicBezTo>
                <a:cubicBezTo>
                  <a:pt x="128233" y="129477"/>
                  <a:pt x="126461" y="131382"/>
                  <a:pt x="123982" y="131382"/>
                </a:cubicBezTo>
                <a:lnTo>
                  <a:pt x="89976" y="131382"/>
                </a:lnTo>
                <a:cubicBezTo>
                  <a:pt x="87850" y="131382"/>
                  <a:pt x="85725" y="129477"/>
                  <a:pt x="85725" y="126810"/>
                </a:cubicBezTo>
                <a:cubicBezTo>
                  <a:pt x="85725" y="124143"/>
                  <a:pt x="87850" y="122238"/>
                  <a:pt x="89976" y="122238"/>
                </a:cubicBezTo>
                <a:close/>
                <a:moveTo>
                  <a:pt x="32826" y="122238"/>
                </a:moveTo>
                <a:lnTo>
                  <a:pt x="66832" y="122238"/>
                </a:lnTo>
                <a:cubicBezTo>
                  <a:pt x="69311" y="122238"/>
                  <a:pt x="71083" y="124143"/>
                  <a:pt x="71083" y="126810"/>
                </a:cubicBezTo>
                <a:cubicBezTo>
                  <a:pt x="71083" y="129477"/>
                  <a:pt x="69311" y="131382"/>
                  <a:pt x="66832" y="131382"/>
                </a:cubicBezTo>
                <a:lnTo>
                  <a:pt x="32826" y="131382"/>
                </a:lnTo>
                <a:cubicBezTo>
                  <a:pt x="30346" y="131382"/>
                  <a:pt x="28575" y="129477"/>
                  <a:pt x="28575" y="126810"/>
                </a:cubicBezTo>
                <a:cubicBezTo>
                  <a:pt x="28575" y="124143"/>
                  <a:pt x="30346" y="122238"/>
                  <a:pt x="32826" y="122238"/>
                </a:cubicBezTo>
                <a:close/>
                <a:moveTo>
                  <a:pt x="205362" y="117793"/>
                </a:moveTo>
                <a:lnTo>
                  <a:pt x="180863" y="148154"/>
                </a:lnTo>
                <a:cubicBezTo>
                  <a:pt x="186987" y="152083"/>
                  <a:pt x="194914" y="154583"/>
                  <a:pt x="203200" y="154583"/>
                </a:cubicBezTo>
                <a:cubicBezTo>
                  <a:pt x="224817" y="154583"/>
                  <a:pt x="242471" y="138510"/>
                  <a:pt x="244633" y="117793"/>
                </a:cubicBezTo>
                <a:lnTo>
                  <a:pt x="205362" y="117793"/>
                </a:lnTo>
                <a:close/>
                <a:moveTo>
                  <a:pt x="67825" y="92075"/>
                </a:moveTo>
                <a:lnTo>
                  <a:pt x="125489" y="92075"/>
                </a:lnTo>
                <a:cubicBezTo>
                  <a:pt x="128012" y="92075"/>
                  <a:pt x="129814" y="93980"/>
                  <a:pt x="129814" y="96647"/>
                </a:cubicBezTo>
                <a:cubicBezTo>
                  <a:pt x="129814" y="99314"/>
                  <a:pt x="128012" y="101219"/>
                  <a:pt x="125489" y="101219"/>
                </a:cubicBezTo>
                <a:lnTo>
                  <a:pt x="67825" y="101219"/>
                </a:lnTo>
                <a:cubicBezTo>
                  <a:pt x="65302" y="101219"/>
                  <a:pt x="63500" y="99314"/>
                  <a:pt x="63500" y="96647"/>
                </a:cubicBezTo>
                <a:cubicBezTo>
                  <a:pt x="63500" y="93980"/>
                  <a:pt x="65302" y="92075"/>
                  <a:pt x="67825" y="92075"/>
                </a:cubicBezTo>
                <a:close/>
                <a:moveTo>
                  <a:pt x="32919" y="92075"/>
                </a:moveTo>
                <a:lnTo>
                  <a:pt x="44505" y="92075"/>
                </a:lnTo>
                <a:cubicBezTo>
                  <a:pt x="47039" y="92075"/>
                  <a:pt x="48850" y="93980"/>
                  <a:pt x="48850" y="96647"/>
                </a:cubicBezTo>
                <a:cubicBezTo>
                  <a:pt x="48850" y="99314"/>
                  <a:pt x="47039" y="101219"/>
                  <a:pt x="44505" y="101219"/>
                </a:cubicBezTo>
                <a:lnTo>
                  <a:pt x="32919" y="101219"/>
                </a:lnTo>
                <a:cubicBezTo>
                  <a:pt x="30385" y="101219"/>
                  <a:pt x="28575" y="99314"/>
                  <a:pt x="28575" y="96647"/>
                </a:cubicBezTo>
                <a:cubicBezTo>
                  <a:pt x="28575" y="93980"/>
                  <a:pt x="30385" y="92075"/>
                  <a:pt x="32919" y="92075"/>
                </a:cubicBezTo>
                <a:close/>
                <a:moveTo>
                  <a:pt x="207524" y="72072"/>
                </a:moveTo>
                <a:lnTo>
                  <a:pt x="207524" y="109220"/>
                </a:lnTo>
                <a:lnTo>
                  <a:pt x="244633" y="109220"/>
                </a:lnTo>
                <a:cubicBezTo>
                  <a:pt x="242831" y="89932"/>
                  <a:pt x="226979" y="74216"/>
                  <a:pt x="207524" y="72072"/>
                </a:cubicBezTo>
                <a:close/>
                <a:moveTo>
                  <a:pt x="198517" y="72072"/>
                </a:moveTo>
                <a:cubicBezTo>
                  <a:pt x="177620" y="74573"/>
                  <a:pt x="161407" y="92075"/>
                  <a:pt x="161407" y="113506"/>
                </a:cubicBezTo>
                <a:cubicBezTo>
                  <a:pt x="161407" y="124936"/>
                  <a:pt x="166091" y="135652"/>
                  <a:pt x="173657" y="143153"/>
                </a:cubicBezTo>
                <a:lnTo>
                  <a:pt x="198517" y="112078"/>
                </a:lnTo>
                <a:lnTo>
                  <a:pt x="198517" y="72072"/>
                </a:lnTo>
                <a:close/>
                <a:moveTo>
                  <a:pt x="203200" y="63500"/>
                </a:moveTo>
                <a:cubicBezTo>
                  <a:pt x="230942" y="63500"/>
                  <a:pt x="253640" y="86003"/>
                  <a:pt x="253640" y="113506"/>
                </a:cubicBezTo>
                <a:cubicBezTo>
                  <a:pt x="253640" y="141367"/>
                  <a:pt x="230942" y="163156"/>
                  <a:pt x="203200" y="163156"/>
                </a:cubicBezTo>
                <a:cubicBezTo>
                  <a:pt x="175098" y="163156"/>
                  <a:pt x="152400" y="141367"/>
                  <a:pt x="152400" y="113506"/>
                </a:cubicBezTo>
                <a:cubicBezTo>
                  <a:pt x="152400" y="86003"/>
                  <a:pt x="175098" y="63500"/>
                  <a:pt x="203200" y="63500"/>
                </a:cubicBezTo>
                <a:close/>
                <a:moveTo>
                  <a:pt x="67825" y="63500"/>
                </a:moveTo>
                <a:lnTo>
                  <a:pt x="125489" y="63500"/>
                </a:lnTo>
                <a:cubicBezTo>
                  <a:pt x="128012" y="63500"/>
                  <a:pt x="129814" y="65786"/>
                  <a:pt x="129814" y="68072"/>
                </a:cubicBezTo>
                <a:cubicBezTo>
                  <a:pt x="129814" y="70358"/>
                  <a:pt x="128012" y="72644"/>
                  <a:pt x="125489" y="72644"/>
                </a:cubicBezTo>
                <a:lnTo>
                  <a:pt x="67825" y="72644"/>
                </a:lnTo>
                <a:cubicBezTo>
                  <a:pt x="65302" y="72644"/>
                  <a:pt x="63500" y="70358"/>
                  <a:pt x="63500" y="68072"/>
                </a:cubicBezTo>
                <a:cubicBezTo>
                  <a:pt x="63500" y="65786"/>
                  <a:pt x="65302" y="63500"/>
                  <a:pt x="67825" y="63500"/>
                </a:cubicBezTo>
                <a:close/>
                <a:moveTo>
                  <a:pt x="32919" y="63500"/>
                </a:moveTo>
                <a:lnTo>
                  <a:pt x="44505" y="63500"/>
                </a:lnTo>
                <a:cubicBezTo>
                  <a:pt x="47039" y="63500"/>
                  <a:pt x="48850" y="65786"/>
                  <a:pt x="48850" y="68072"/>
                </a:cubicBezTo>
                <a:cubicBezTo>
                  <a:pt x="48850" y="70358"/>
                  <a:pt x="47039" y="72644"/>
                  <a:pt x="44505" y="72644"/>
                </a:cubicBezTo>
                <a:lnTo>
                  <a:pt x="32919" y="72644"/>
                </a:lnTo>
                <a:cubicBezTo>
                  <a:pt x="30385" y="72644"/>
                  <a:pt x="28575" y="70358"/>
                  <a:pt x="28575" y="68072"/>
                </a:cubicBezTo>
                <a:cubicBezTo>
                  <a:pt x="28575" y="65786"/>
                  <a:pt x="30385" y="63500"/>
                  <a:pt x="32919" y="63500"/>
                </a:cubicBezTo>
                <a:close/>
                <a:moveTo>
                  <a:pt x="167859" y="34925"/>
                </a:moveTo>
                <a:lnTo>
                  <a:pt x="212778" y="34925"/>
                </a:lnTo>
                <a:cubicBezTo>
                  <a:pt x="214952" y="34925"/>
                  <a:pt x="217125" y="36830"/>
                  <a:pt x="217125" y="39497"/>
                </a:cubicBezTo>
                <a:cubicBezTo>
                  <a:pt x="217125" y="41783"/>
                  <a:pt x="214952" y="44069"/>
                  <a:pt x="212778" y="44069"/>
                </a:cubicBezTo>
                <a:lnTo>
                  <a:pt x="167859" y="44069"/>
                </a:lnTo>
                <a:cubicBezTo>
                  <a:pt x="165323" y="44069"/>
                  <a:pt x="163512" y="41783"/>
                  <a:pt x="163512" y="39497"/>
                </a:cubicBezTo>
                <a:cubicBezTo>
                  <a:pt x="163512" y="36830"/>
                  <a:pt x="165323" y="34925"/>
                  <a:pt x="167859" y="34925"/>
                </a:cubicBezTo>
                <a:close/>
                <a:moveTo>
                  <a:pt x="72552" y="34925"/>
                </a:moveTo>
                <a:lnTo>
                  <a:pt x="142631" y="34925"/>
                </a:lnTo>
                <a:cubicBezTo>
                  <a:pt x="145491" y="34925"/>
                  <a:pt x="147279" y="36830"/>
                  <a:pt x="147279" y="39497"/>
                </a:cubicBezTo>
                <a:cubicBezTo>
                  <a:pt x="147279" y="41783"/>
                  <a:pt x="145491" y="44069"/>
                  <a:pt x="142631" y="44069"/>
                </a:cubicBezTo>
                <a:lnTo>
                  <a:pt x="72552" y="44069"/>
                </a:lnTo>
                <a:cubicBezTo>
                  <a:pt x="70049" y="44069"/>
                  <a:pt x="68262" y="41783"/>
                  <a:pt x="68262" y="39497"/>
                </a:cubicBezTo>
                <a:cubicBezTo>
                  <a:pt x="68262" y="36830"/>
                  <a:pt x="70049" y="34925"/>
                  <a:pt x="72552" y="34925"/>
                </a:cubicBezTo>
                <a:close/>
                <a:moveTo>
                  <a:pt x="8637" y="8637"/>
                </a:moveTo>
                <a:lnTo>
                  <a:pt x="8637" y="230687"/>
                </a:lnTo>
                <a:lnTo>
                  <a:pt x="50384" y="230687"/>
                </a:lnTo>
                <a:cubicBezTo>
                  <a:pt x="52903" y="230687"/>
                  <a:pt x="54703" y="232487"/>
                  <a:pt x="54703" y="235006"/>
                </a:cubicBezTo>
                <a:lnTo>
                  <a:pt x="54703" y="276753"/>
                </a:lnTo>
                <a:lnTo>
                  <a:pt x="276753" y="276753"/>
                </a:lnTo>
                <a:lnTo>
                  <a:pt x="276753" y="8637"/>
                </a:lnTo>
                <a:lnTo>
                  <a:pt x="8637" y="8637"/>
                </a:lnTo>
                <a:close/>
                <a:moveTo>
                  <a:pt x="4318" y="0"/>
                </a:moveTo>
                <a:lnTo>
                  <a:pt x="281072" y="0"/>
                </a:lnTo>
                <a:cubicBezTo>
                  <a:pt x="283231" y="0"/>
                  <a:pt x="285390" y="2159"/>
                  <a:pt x="285390" y="4678"/>
                </a:cubicBezTo>
                <a:lnTo>
                  <a:pt x="285390" y="281072"/>
                </a:lnTo>
                <a:cubicBezTo>
                  <a:pt x="285390" y="283591"/>
                  <a:pt x="283231" y="285390"/>
                  <a:pt x="281072" y="285390"/>
                </a:cubicBezTo>
                <a:lnTo>
                  <a:pt x="50384" y="285390"/>
                </a:lnTo>
                <a:cubicBezTo>
                  <a:pt x="49304" y="285390"/>
                  <a:pt x="48225" y="285030"/>
                  <a:pt x="47145" y="283951"/>
                </a:cubicBezTo>
                <a:lnTo>
                  <a:pt x="1079" y="237885"/>
                </a:lnTo>
                <a:cubicBezTo>
                  <a:pt x="360" y="237165"/>
                  <a:pt x="0" y="236086"/>
                  <a:pt x="0" y="235006"/>
                </a:cubicBezTo>
                <a:lnTo>
                  <a:pt x="0" y="4678"/>
                </a:lnTo>
                <a:cubicBezTo>
                  <a:pt x="0" y="2159"/>
                  <a:pt x="1799" y="0"/>
                  <a:pt x="4318" y="0"/>
                </a:cubicBezTo>
                <a:close/>
              </a:path>
            </a:pathLst>
          </a:custGeom>
          <a:solidFill>
            <a:srgbClr val="6D7A97"/>
          </a:solidFill>
          <a:ln>
            <a:noFill/>
          </a:ln>
          <a:effectLst/>
        </p:spPr>
        <p:txBody>
          <a:bodyPr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dirty="0">
              <a:latin typeface="Lato Light" panose="020F0502020204030203" pitchFamily="34" charset="0"/>
            </a:endParaRPr>
          </a:p>
        </p:txBody>
      </p:sp>
      <p:sp>
        <p:nvSpPr>
          <p:cNvPr id="11" name="Oval 10">
            <a:extLst>
              <a:ext uri="{FF2B5EF4-FFF2-40B4-BE49-F238E27FC236}">
                <a16:creationId xmlns:a16="http://schemas.microsoft.com/office/drawing/2014/main" id="{7080F7D9-B52F-15CE-310E-2ADF6D5556BB}"/>
              </a:ext>
            </a:extLst>
          </p:cNvPr>
          <p:cNvSpPr/>
          <p:nvPr/>
        </p:nvSpPr>
        <p:spPr>
          <a:xfrm>
            <a:off x="5006048" y="2971267"/>
            <a:ext cx="336839" cy="400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3">
            <a:extLst>
              <a:ext uri="{FF2B5EF4-FFF2-40B4-BE49-F238E27FC236}">
                <a16:creationId xmlns:a16="http://schemas.microsoft.com/office/drawing/2014/main" id="{772D7105-BDBE-5236-26A1-E56452E8EE0F}"/>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Tree>
    <p:extLst>
      <p:ext uri="{BB962C8B-B14F-4D97-AF65-F5344CB8AC3E}">
        <p14:creationId xmlns:p14="http://schemas.microsoft.com/office/powerpoint/2010/main" val="3942651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1" name="Object 1"/>
          <p:cNvGraphicFramePr>
            <a:graphicFrameLocks noChangeAspect="1"/>
          </p:cNvGraphicFramePr>
          <p:nvPr>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30721"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92"/>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Subtitle 2">
            <a:extLst>
              <a:ext uri="{FF2B5EF4-FFF2-40B4-BE49-F238E27FC236}">
                <a16:creationId xmlns:a16="http://schemas.microsoft.com/office/drawing/2014/main" id="{88378E0B-F2DF-4535-B01D-91702408A07B}"/>
              </a:ext>
            </a:extLst>
          </p:cNvPr>
          <p:cNvSpPr txBox="1">
            <a:spLocks/>
          </p:cNvSpPr>
          <p:nvPr/>
        </p:nvSpPr>
        <p:spPr>
          <a:xfrm>
            <a:off x="7307679" y="5548281"/>
            <a:ext cx="4056679" cy="78989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ts val="1750"/>
              </a:lnSpc>
            </a:pPr>
            <a:endPar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l" defTabSz="543818">
              <a:lnSpc>
                <a:spcPts val="1750"/>
              </a:lnSpc>
            </a:pPr>
            <a:endParaRPr kumimoji="0" lang="el-GR"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lgn="l" defTabSz="543818">
              <a:lnSpc>
                <a:spcPts val="1750"/>
              </a:lnSpc>
            </a:pPr>
            <a:endParaRPr kumimoji="0" lang="el-GR"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8" name="Εικόνα 1">
            <a:extLst>
              <a:ext uri="{FF2B5EF4-FFF2-40B4-BE49-F238E27FC236}">
                <a16:creationId xmlns:a16="http://schemas.microsoft.com/office/drawing/2014/main" id="{D3AA72B6-A99C-0B52-528F-6671399C0257}"/>
              </a:ext>
            </a:extLst>
          </p:cNvPr>
          <p:cNvPicPr>
            <a:picLocks noChangeAspect="1"/>
          </p:cNvPicPr>
          <p:nvPr/>
        </p:nvPicPr>
        <p:blipFill>
          <a:blip r:embed="rId6"/>
          <a:srcRect/>
          <a:stretch>
            <a:fillRect/>
          </a:stretch>
        </p:blipFill>
        <p:spPr bwMode="auto">
          <a:xfrm>
            <a:off x="10478278" y="6113890"/>
            <a:ext cx="1388285" cy="775722"/>
          </a:xfrm>
          <a:prstGeom prst="rect">
            <a:avLst/>
          </a:prstGeom>
          <a:noFill/>
          <a:ln w="9525">
            <a:noFill/>
            <a:miter lim="800000"/>
            <a:headEnd/>
            <a:tailEnd/>
          </a:ln>
        </p:spPr>
      </p:pic>
      <p:sp>
        <p:nvSpPr>
          <p:cNvPr id="14" name="Slide Number Placeholder 5">
            <a:extLst>
              <a:ext uri="{FF2B5EF4-FFF2-40B4-BE49-F238E27FC236}">
                <a16:creationId xmlns:a16="http://schemas.microsoft.com/office/drawing/2014/main" id="{D1C30B52-BA42-BC94-71CB-0310AB9CD0EE}"/>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cxnSp>
        <p:nvCxnSpPr>
          <p:cNvPr id="16" name="Ευθεία γραμμή σύνδεσης 25">
            <a:extLst>
              <a:ext uri="{FF2B5EF4-FFF2-40B4-BE49-F238E27FC236}">
                <a16:creationId xmlns:a16="http://schemas.microsoft.com/office/drawing/2014/main" id="{7BAEF4C8-04B3-88C9-AC18-8C7C24CB85A4}"/>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sp>
        <p:nvSpPr>
          <p:cNvPr id="55" name="Title 2">
            <a:extLst>
              <a:ext uri="{FF2B5EF4-FFF2-40B4-BE49-F238E27FC236}">
                <a16:creationId xmlns:a16="http://schemas.microsoft.com/office/drawing/2014/main" id="{E6A44FD0-ACAD-AB18-8C09-A5BE85C30FB9}"/>
              </a:ext>
            </a:extLst>
          </p:cNvPr>
          <p:cNvSpPr txBox="1">
            <a:spLocks/>
          </p:cNvSpPr>
          <p:nvPr/>
        </p:nvSpPr>
        <p:spPr bwMode="auto">
          <a:xfrm>
            <a:off x="271463" y="292101"/>
            <a:ext cx="10890682"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j-ea"/>
                <a:cs typeface="+mj-cs"/>
              </a:rPr>
              <a:t>Suitability assessment of the Greek Maritime Area for the Development of Offshore Wind Farms</a:t>
            </a:r>
            <a:endParaRPr kumimoji="0" lang="da-DK" sz="2000" b="1" i="0" u="none" strike="noStrike" kern="0" cap="none" spc="0" normalizeH="0" baseline="0" noProof="0" dirty="0">
              <a:ln>
                <a:noFill/>
              </a:ln>
              <a:solidFill>
                <a:prstClr val="black"/>
              </a:solidFill>
              <a:effectLst/>
              <a:uLnTx/>
              <a:uFillTx/>
              <a:latin typeface="Calibri"/>
              <a:ea typeface="+mj-ea"/>
              <a:cs typeface="+mj-cs"/>
            </a:endParaRPr>
          </a:p>
          <a:p>
            <a:pPr marL="0" marR="0" lvl="0" indent="0" algn="l" defTabSz="914400" rtl="0" eaLnBrk="1" fontAlgn="base" latinLnBrk="0" hangingPunct="1">
              <a:lnSpc>
                <a:spcPct val="100000"/>
              </a:lnSpc>
              <a:spcBef>
                <a:spcPct val="0"/>
              </a:spcBef>
              <a:spcAft>
                <a:spcPts val="225"/>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j-cs"/>
              </a:rPr>
              <a:t>Next Steps </a:t>
            </a:r>
            <a:r>
              <a:rPr kumimoji="0" lang="el-GR"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j-cs"/>
              </a:rPr>
              <a:t>- </a:t>
            </a: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j-cs"/>
              </a:rPr>
              <a:t>Opportunities</a:t>
            </a:r>
          </a:p>
        </p:txBody>
      </p:sp>
      <p:sp>
        <p:nvSpPr>
          <p:cNvPr id="30720" name="Figur">
            <a:extLst>
              <a:ext uri="{FF2B5EF4-FFF2-40B4-BE49-F238E27FC236}">
                <a16:creationId xmlns:a16="http://schemas.microsoft.com/office/drawing/2014/main" id="{46DE5CA4-2277-B5FC-66B0-AF232EE0B468}"/>
              </a:ext>
            </a:extLst>
          </p:cNvPr>
          <p:cNvSpPr>
            <a:spLocks noChangeAspect="1"/>
          </p:cNvSpPr>
          <p:nvPr/>
        </p:nvSpPr>
        <p:spPr>
          <a:xfrm>
            <a:off x="7293983" y="978579"/>
            <a:ext cx="225230" cy="272753"/>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solidFill>
            <a:sysClr val="window" lastClr="FFFFFF"/>
          </a:solidFill>
          <a:ln w="12700" cap="flat">
            <a:noFill/>
            <a:miter lim="400000"/>
          </a:ln>
          <a:effectLst/>
        </p:spPr>
        <p:txBody>
          <a:bodyPr lIns="0" tIns="0" rIns="0" bIns="0" anchor="ctr"/>
          <a:lstStyle/>
          <a:p>
            <a:pPr marL="0" marR="0" lvl="0" indent="0" algn="ctr" defTabSz="829909" eaLnBrk="1" fontAlgn="auto" latinLnBrk="0" hangingPunct="1">
              <a:lnSpc>
                <a:spcPct val="100000"/>
              </a:lnSpc>
              <a:spcBef>
                <a:spcPts val="0"/>
              </a:spcBef>
              <a:spcAft>
                <a:spcPts val="0"/>
              </a:spcAft>
              <a:buClrTx/>
              <a:buSzTx/>
              <a:buFontTx/>
              <a:buNone/>
              <a:tabLst/>
              <a:defRPr/>
            </a:pPr>
            <a:endParaRPr kumimoji="0" sz="1455" b="0" i="0" u="none" strike="noStrike" kern="0" cap="none" spc="0" normalizeH="0" baseline="0" noProof="0">
              <a:ln>
                <a:noFill/>
              </a:ln>
              <a:solidFill>
                <a:srgbClr val="000000"/>
              </a:solidFill>
              <a:effectLst/>
              <a:uLnTx/>
              <a:uFillTx/>
            </a:endParaRPr>
          </a:p>
        </p:txBody>
      </p:sp>
      <p:sp>
        <p:nvSpPr>
          <p:cNvPr id="30722" name="Rectangle: Rounded Corners 30721">
            <a:extLst>
              <a:ext uri="{FF2B5EF4-FFF2-40B4-BE49-F238E27FC236}">
                <a16:creationId xmlns:a16="http://schemas.microsoft.com/office/drawing/2014/main" id="{568208D2-1C48-FE77-A17F-8F11E6896707}"/>
              </a:ext>
            </a:extLst>
          </p:cNvPr>
          <p:cNvSpPr/>
          <p:nvPr/>
        </p:nvSpPr>
        <p:spPr>
          <a:xfrm>
            <a:off x="3751482" y="5324285"/>
            <a:ext cx="4711009" cy="923819"/>
          </a:xfrm>
          <a:prstGeom prst="roundRect">
            <a:avLst/>
          </a:prstGeom>
          <a:noFill/>
          <a:ln w="9525" cap="flat" cmpd="sng" algn="ctr">
            <a:noFill/>
            <a:prstDash val="solid"/>
          </a:ln>
          <a:effectLst/>
        </p:spPr>
        <p:txBody>
          <a:bodyPr rtlCol="0" anchor="ctr"/>
          <a:lstStyle/>
          <a:p>
            <a:pPr marL="0" marR="0" lvl="1" indent="0" algn="ctr" defTabSz="457200" eaLnBrk="1" fontAlgn="auto" latinLnBrk="0" hangingPunct="1">
              <a:lnSpc>
                <a:spcPct val="100000"/>
              </a:lnSpc>
              <a:spcBef>
                <a:spcPts val="0"/>
              </a:spcBef>
              <a:spcAft>
                <a:spcPts val="0"/>
              </a:spcAft>
              <a:buClr>
                <a:srgbClr val="E98300"/>
              </a:buClr>
              <a:buSzTx/>
              <a:buFontTx/>
              <a:buNone/>
              <a:tabLst/>
              <a:defRPr/>
            </a:pPr>
            <a:r>
              <a:rPr kumimoji="0" lang="en-GB" sz="1600" b="1" i="0" u="sng" strike="noStrike" kern="0" cap="none" spc="0" normalizeH="0" baseline="0" noProof="0" dirty="0">
                <a:ln>
                  <a:noFill/>
                </a:ln>
                <a:solidFill>
                  <a:prstClr val="black"/>
                </a:solidFill>
                <a:effectLst/>
                <a:uLnTx/>
                <a:uFillTx/>
              </a:rPr>
              <a:t>Industry crosspollination </a:t>
            </a:r>
          </a:p>
          <a:p>
            <a:pPr marL="0" marR="0" lvl="1" indent="0" algn="ctr" defTabSz="457200" eaLnBrk="1" fontAlgn="auto" latinLnBrk="0" hangingPunct="1">
              <a:lnSpc>
                <a:spcPct val="100000"/>
              </a:lnSpc>
              <a:spcBef>
                <a:spcPts val="0"/>
              </a:spcBef>
              <a:spcAft>
                <a:spcPts val="0"/>
              </a:spcAft>
              <a:buClr>
                <a:srgbClr val="E98300"/>
              </a:buClr>
              <a:buSzTx/>
              <a:buFontTx/>
              <a:buNone/>
              <a:tabLst/>
              <a:defRPr/>
            </a:pPr>
            <a:r>
              <a:rPr kumimoji="0" lang="en-US" sz="1600" b="0" i="0" u="none" strike="noStrike" kern="0" cap="none" spc="0" normalizeH="0" baseline="0" noProof="0" dirty="0">
                <a:ln>
                  <a:noFill/>
                </a:ln>
                <a:solidFill>
                  <a:prstClr val="black"/>
                </a:solidFill>
                <a:effectLst/>
                <a:uLnTx/>
                <a:uFillTx/>
              </a:rPr>
              <a:t>Leverage on Greek maritime industry experience on OW supply chain</a:t>
            </a:r>
          </a:p>
        </p:txBody>
      </p:sp>
      <p:sp>
        <p:nvSpPr>
          <p:cNvPr id="30723" name="Tekstfelt 29">
            <a:extLst>
              <a:ext uri="{FF2B5EF4-FFF2-40B4-BE49-F238E27FC236}">
                <a16:creationId xmlns:a16="http://schemas.microsoft.com/office/drawing/2014/main" id="{F1B10EFA-0733-0775-13E8-67C72B8986ED}"/>
              </a:ext>
            </a:extLst>
          </p:cNvPr>
          <p:cNvSpPr txBox="1">
            <a:spLocks noChangeArrowheads="1"/>
          </p:cNvSpPr>
          <p:nvPr/>
        </p:nvSpPr>
        <p:spPr bwMode="auto">
          <a:xfrm>
            <a:off x="7807205" y="2035010"/>
            <a:ext cx="1040186" cy="262391"/>
          </a:xfrm>
          <a:prstGeom prst="rect">
            <a:avLst/>
          </a:prstGeom>
          <a:noFill/>
          <a:ln w="9525">
            <a:noFill/>
            <a:miter lim="800000"/>
            <a:headEnd/>
            <a:tailEnd/>
          </a:ln>
        </p:spPr>
        <p:txBody>
          <a:bodyPr wrap="square">
            <a:spAutoFit/>
          </a:bodyPr>
          <a:lstStyle/>
          <a:p>
            <a:pPr marL="0" marR="0" lvl="0" indent="0" algn="ctr" defTabSz="828675" eaLnBrk="1" fontAlgn="auto" latinLnBrk="0" hangingPunct="1">
              <a:lnSpc>
                <a:spcPct val="100000"/>
              </a:lnSpc>
              <a:spcBef>
                <a:spcPts val="0"/>
              </a:spcBef>
              <a:spcAft>
                <a:spcPts val="0"/>
              </a:spcAft>
              <a:buClrTx/>
              <a:buSzTx/>
              <a:buFontTx/>
              <a:buNone/>
              <a:tabLst/>
              <a:defRPr/>
            </a:pPr>
            <a:r>
              <a:rPr kumimoji="0" lang="da-DK" sz="1000" b="0" i="0" u="none" strike="noStrike" kern="0" cap="none" spc="0" normalizeH="0" baseline="0" noProof="0">
                <a:ln>
                  <a:noFill/>
                </a:ln>
                <a:solidFill>
                  <a:srgbClr val="FFFFFF"/>
                </a:solidFill>
                <a:effectLst/>
                <a:uLnTx/>
                <a:uFillTx/>
              </a:rPr>
              <a:t>Offices</a:t>
            </a:r>
          </a:p>
        </p:txBody>
      </p:sp>
      <p:sp>
        <p:nvSpPr>
          <p:cNvPr id="30724" name="Freeform 623">
            <a:extLst>
              <a:ext uri="{FF2B5EF4-FFF2-40B4-BE49-F238E27FC236}">
                <a16:creationId xmlns:a16="http://schemas.microsoft.com/office/drawing/2014/main" id="{C531EEB6-075E-2E45-4D76-A4A21D1752AC}"/>
              </a:ext>
            </a:extLst>
          </p:cNvPr>
          <p:cNvSpPr>
            <a:spLocks noChangeAspect="1"/>
          </p:cNvSpPr>
          <p:nvPr/>
        </p:nvSpPr>
        <p:spPr>
          <a:xfrm>
            <a:off x="7555755" y="1329951"/>
            <a:ext cx="294393" cy="286091"/>
          </a:xfrm>
          <a:custGeom>
            <a:avLst/>
            <a:gdLst>
              <a:gd name="connsiteX0" fmla="*/ 1223205 w 3000189"/>
              <a:gd name="connsiteY0" fmla="*/ 1629642 h 3058392"/>
              <a:gd name="connsiteX1" fmla="*/ 1070802 w 3000189"/>
              <a:gd name="connsiteY1" fmla="*/ 1782045 h 3058392"/>
              <a:gd name="connsiteX2" fmla="*/ 1070802 w 3000189"/>
              <a:gd name="connsiteY2" fmla="*/ 2810742 h 3058392"/>
              <a:gd name="connsiteX3" fmla="*/ 1985202 w 3000189"/>
              <a:gd name="connsiteY3" fmla="*/ 2810742 h 3058392"/>
              <a:gd name="connsiteX4" fmla="*/ 1985202 w 3000189"/>
              <a:gd name="connsiteY4" fmla="*/ 1782045 h 3058392"/>
              <a:gd name="connsiteX5" fmla="*/ 1832799 w 3000189"/>
              <a:gd name="connsiteY5" fmla="*/ 1629642 h 3058392"/>
              <a:gd name="connsiteX6" fmla="*/ 1514691 w 3000189"/>
              <a:gd name="connsiteY6" fmla="*/ 51 h 3058392"/>
              <a:gd name="connsiteX7" fmla="*/ 1642634 w 3000189"/>
              <a:gd name="connsiteY7" fmla="*/ 66482 h 3058392"/>
              <a:gd name="connsiteX8" fmla="*/ 2941751 w 3000189"/>
              <a:gd name="connsiteY8" fmla="*/ 1272103 h 3058392"/>
              <a:gd name="connsiteX9" fmla="*/ 2902385 w 3000189"/>
              <a:gd name="connsiteY9" fmla="*/ 1414809 h 3058392"/>
              <a:gd name="connsiteX10" fmla="*/ 2616974 w 3000189"/>
              <a:gd name="connsiteY10" fmla="*/ 1414809 h 3058392"/>
              <a:gd name="connsiteX11" fmla="*/ 2616974 w 3000189"/>
              <a:gd name="connsiteY11" fmla="*/ 2870136 h 3058392"/>
              <a:gd name="connsiteX12" fmla="*/ 2428718 w 3000189"/>
              <a:gd name="connsiteY12" fmla="*/ 3058392 h 3058392"/>
              <a:gd name="connsiteX13" fmla="*/ 600667 w 3000189"/>
              <a:gd name="connsiteY13" fmla="*/ 3058392 h 3058392"/>
              <a:gd name="connsiteX14" fmla="*/ 412411 w 3000189"/>
              <a:gd name="connsiteY14" fmla="*/ 2870136 h 3058392"/>
              <a:gd name="connsiteX15" fmla="*/ 412411 w 3000189"/>
              <a:gd name="connsiteY15" fmla="*/ 1414808 h 3058392"/>
              <a:gd name="connsiteX16" fmla="*/ 38421 w 3000189"/>
              <a:gd name="connsiteY16" fmla="*/ 1414808 h 3058392"/>
              <a:gd name="connsiteX17" fmla="*/ 28580 w 3000189"/>
              <a:gd name="connsiteY17" fmla="*/ 1301630 h 3058392"/>
              <a:gd name="connsiteX18" fmla="*/ 1386748 w 3000189"/>
              <a:gd name="connsiteY18" fmla="*/ 66484 h 3058392"/>
              <a:gd name="connsiteX19" fmla="*/ 1514691 w 3000189"/>
              <a:gd name="connsiteY19" fmla="*/ 51 h 305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0189" h="3058392">
                <a:moveTo>
                  <a:pt x="1223205" y="1629642"/>
                </a:moveTo>
                <a:cubicBezTo>
                  <a:pt x="1139035" y="1629642"/>
                  <a:pt x="1070802" y="1697875"/>
                  <a:pt x="1070802" y="1782045"/>
                </a:cubicBezTo>
                <a:lnTo>
                  <a:pt x="1070802" y="2810742"/>
                </a:lnTo>
                <a:lnTo>
                  <a:pt x="1985202" y="2810742"/>
                </a:lnTo>
                <a:lnTo>
                  <a:pt x="1985202" y="1782045"/>
                </a:lnTo>
                <a:cubicBezTo>
                  <a:pt x="1985202" y="1697875"/>
                  <a:pt x="1916969" y="1629642"/>
                  <a:pt x="1832799" y="1629642"/>
                </a:cubicBezTo>
                <a:close/>
                <a:moveTo>
                  <a:pt x="1514691" y="51"/>
                </a:moveTo>
                <a:cubicBezTo>
                  <a:pt x="1554878" y="-1179"/>
                  <a:pt x="1595066" y="19734"/>
                  <a:pt x="1642634" y="66482"/>
                </a:cubicBezTo>
                <a:lnTo>
                  <a:pt x="2941751" y="1272103"/>
                </a:lnTo>
                <a:cubicBezTo>
                  <a:pt x="3046731" y="1354118"/>
                  <a:pt x="2995882" y="1421372"/>
                  <a:pt x="2902385" y="1414809"/>
                </a:cubicBezTo>
                <a:lnTo>
                  <a:pt x="2616974" y="1414809"/>
                </a:lnTo>
                <a:lnTo>
                  <a:pt x="2616974" y="2870136"/>
                </a:lnTo>
                <a:cubicBezTo>
                  <a:pt x="2616974" y="2974107"/>
                  <a:pt x="2532689" y="3058392"/>
                  <a:pt x="2428718" y="3058392"/>
                </a:cubicBezTo>
                <a:lnTo>
                  <a:pt x="600667" y="3058392"/>
                </a:lnTo>
                <a:cubicBezTo>
                  <a:pt x="496696" y="3058392"/>
                  <a:pt x="412411" y="2974107"/>
                  <a:pt x="412411" y="2870136"/>
                </a:cubicBezTo>
                <a:lnTo>
                  <a:pt x="412411" y="1414808"/>
                </a:lnTo>
                <a:lnTo>
                  <a:pt x="38421" y="1414808"/>
                </a:lnTo>
                <a:cubicBezTo>
                  <a:pt x="-7507" y="1395125"/>
                  <a:pt x="-14070" y="1350838"/>
                  <a:pt x="28580" y="1301630"/>
                </a:cubicBezTo>
                <a:cubicBezTo>
                  <a:pt x="525590" y="840704"/>
                  <a:pt x="934025" y="478199"/>
                  <a:pt x="1386748" y="66484"/>
                </a:cubicBezTo>
                <a:cubicBezTo>
                  <a:pt x="1434317" y="24657"/>
                  <a:pt x="1474504" y="1282"/>
                  <a:pt x="1514691" y="51"/>
                </a:cubicBezTo>
                <a:close/>
              </a:path>
            </a:pathLst>
          </a:custGeom>
          <a:solidFill>
            <a:sysClr val="window" lastClr="FFFFFF"/>
          </a:solidFill>
          <a:ln w="12700" cap="flat" cmpd="sng" algn="ctr">
            <a:noFill/>
            <a:prstDash val="solid"/>
            <a:miter lim="800000"/>
          </a:ln>
          <a:effectLst/>
        </p:spPr>
        <p:txBody>
          <a:bodyPr anchor="ctr"/>
          <a:lstStyle/>
          <a:p>
            <a:pPr marL="0" marR="0" lvl="0" indent="0" algn="ctr" defTabSz="829909"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0725" name="Tekstfelt 29">
            <a:extLst>
              <a:ext uri="{FF2B5EF4-FFF2-40B4-BE49-F238E27FC236}">
                <a16:creationId xmlns:a16="http://schemas.microsoft.com/office/drawing/2014/main" id="{4356E01D-6B41-56EF-E4CD-E687D3EB9BA7}"/>
              </a:ext>
            </a:extLst>
          </p:cNvPr>
          <p:cNvSpPr txBox="1">
            <a:spLocks noChangeArrowheads="1"/>
          </p:cNvSpPr>
          <p:nvPr/>
        </p:nvSpPr>
        <p:spPr bwMode="auto">
          <a:xfrm>
            <a:off x="7807205" y="2035010"/>
            <a:ext cx="1040186" cy="262391"/>
          </a:xfrm>
          <a:prstGeom prst="rect">
            <a:avLst/>
          </a:prstGeom>
          <a:noFill/>
          <a:ln w="9525">
            <a:noFill/>
            <a:miter lim="800000"/>
            <a:headEnd/>
            <a:tailEnd/>
          </a:ln>
        </p:spPr>
        <p:txBody>
          <a:bodyPr wrap="square">
            <a:spAutoFit/>
          </a:bodyPr>
          <a:lstStyle/>
          <a:p>
            <a:pPr marL="0" marR="0" lvl="0" indent="0" algn="ctr" defTabSz="828675" eaLnBrk="1" fontAlgn="auto" latinLnBrk="0" hangingPunct="1">
              <a:lnSpc>
                <a:spcPct val="100000"/>
              </a:lnSpc>
              <a:spcBef>
                <a:spcPts val="0"/>
              </a:spcBef>
              <a:spcAft>
                <a:spcPts val="0"/>
              </a:spcAft>
              <a:buClrTx/>
              <a:buSzTx/>
              <a:buFontTx/>
              <a:buNone/>
              <a:tabLst/>
              <a:defRPr/>
            </a:pPr>
            <a:r>
              <a:rPr kumimoji="0" lang="da-DK" sz="1000" b="0" i="0" u="none" strike="noStrike" kern="0" cap="none" spc="0" normalizeH="0" baseline="0" noProof="0">
                <a:ln>
                  <a:noFill/>
                </a:ln>
                <a:solidFill>
                  <a:srgbClr val="FFFFFF"/>
                </a:solidFill>
                <a:effectLst/>
                <a:uLnTx/>
                <a:uFillTx/>
              </a:rPr>
              <a:t>Offices</a:t>
            </a:r>
          </a:p>
        </p:txBody>
      </p:sp>
      <p:sp>
        <p:nvSpPr>
          <p:cNvPr id="30726" name="Figur">
            <a:extLst>
              <a:ext uri="{FF2B5EF4-FFF2-40B4-BE49-F238E27FC236}">
                <a16:creationId xmlns:a16="http://schemas.microsoft.com/office/drawing/2014/main" id="{E72731DA-47B1-FAED-BCC4-158EFA8FFC05}"/>
              </a:ext>
            </a:extLst>
          </p:cNvPr>
          <p:cNvSpPr/>
          <p:nvPr/>
        </p:nvSpPr>
        <p:spPr>
          <a:xfrm>
            <a:off x="8094554" y="2568256"/>
            <a:ext cx="338997" cy="313177"/>
          </a:xfrm>
          <a:custGeom>
            <a:avLst/>
            <a:gdLst/>
            <a:ahLst/>
            <a:cxnLst>
              <a:cxn ang="0">
                <a:pos x="wd2" y="hd2"/>
              </a:cxn>
              <a:cxn ang="5400000">
                <a:pos x="wd2" y="hd2"/>
              </a:cxn>
              <a:cxn ang="10800000">
                <a:pos x="wd2" y="hd2"/>
              </a:cxn>
              <a:cxn ang="16200000">
                <a:pos x="wd2" y="hd2"/>
              </a:cxn>
            </a:cxnLst>
            <a:rect l="0" t="0" r="r" b="b"/>
            <a:pathLst>
              <a:path w="21600" h="21600" extrusionOk="0">
                <a:moveTo>
                  <a:pt x="3645" y="0"/>
                </a:moveTo>
                <a:cubicBezTo>
                  <a:pt x="2654" y="0"/>
                  <a:pt x="1839" y="771"/>
                  <a:pt x="1839" y="1729"/>
                </a:cubicBezTo>
                <a:cubicBezTo>
                  <a:pt x="1839" y="2688"/>
                  <a:pt x="2654" y="3475"/>
                  <a:pt x="3645" y="3475"/>
                </a:cubicBezTo>
                <a:cubicBezTo>
                  <a:pt x="4636" y="3475"/>
                  <a:pt x="5434" y="2688"/>
                  <a:pt x="5434" y="1729"/>
                </a:cubicBezTo>
                <a:cubicBezTo>
                  <a:pt x="5434" y="771"/>
                  <a:pt x="4636" y="0"/>
                  <a:pt x="3645" y="0"/>
                </a:cubicBezTo>
                <a:close/>
                <a:moveTo>
                  <a:pt x="17955" y="0"/>
                </a:moveTo>
                <a:cubicBezTo>
                  <a:pt x="16964" y="0"/>
                  <a:pt x="16166" y="771"/>
                  <a:pt x="16166" y="1729"/>
                </a:cubicBezTo>
                <a:cubicBezTo>
                  <a:pt x="16166" y="2688"/>
                  <a:pt x="16964" y="3475"/>
                  <a:pt x="17955" y="3475"/>
                </a:cubicBezTo>
                <a:cubicBezTo>
                  <a:pt x="18946" y="3475"/>
                  <a:pt x="19761" y="2688"/>
                  <a:pt x="19761" y="1729"/>
                </a:cubicBezTo>
                <a:cubicBezTo>
                  <a:pt x="19761" y="771"/>
                  <a:pt x="18946" y="0"/>
                  <a:pt x="17955" y="0"/>
                </a:cubicBezTo>
                <a:close/>
                <a:moveTo>
                  <a:pt x="10614" y="3703"/>
                </a:moveTo>
                <a:cubicBezTo>
                  <a:pt x="9623" y="3703"/>
                  <a:pt x="8809" y="4474"/>
                  <a:pt x="8809" y="5433"/>
                </a:cubicBezTo>
                <a:cubicBezTo>
                  <a:pt x="8809" y="6391"/>
                  <a:pt x="9623" y="7178"/>
                  <a:pt x="10614" y="7178"/>
                </a:cubicBezTo>
                <a:cubicBezTo>
                  <a:pt x="11605" y="7178"/>
                  <a:pt x="12403" y="6391"/>
                  <a:pt x="12403" y="5433"/>
                </a:cubicBezTo>
                <a:cubicBezTo>
                  <a:pt x="12403" y="4474"/>
                  <a:pt x="11605" y="3703"/>
                  <a:pt x="10614" y="3703"/>
                </a:cubicBezTo>
                <a:close/>
                <a:moveTo>
                  <a:pt x="1131" y="4356"/>
                </a:moveTo>
                <a:cubicBezTo>
                  <a:pt x="510" y="4356"/>
                  <a:pt x="0" y="4849"/>
                  <a:pt x="0" y="5449"/>
                </a:cubicBezTo>
                <a:lnTo>
                  <a:pt x="0" y="7586"/>
                </a:lnTo>
                <a:lnTo>
                  <a:pt x="0" y="9772"/>
                </a:lnTo>
                <a:cubicBezTo>
                  <a:pt x="0" y="10372"/>
                  <a:pt x="510" y="10865"/>
                  <a:pt x="1131" y="10865"/>
                </a:cubicBezTo>
                <a:cubicBezTo>
                  <a:pt x="1225" y="10865"/>
                  <a:pt x="1314" y="10837"/>
                  <a:pt x="1401" y="10816"/>
                </a:cubicBezTo>
                <a:lnTo>
                  <a:pt x="1401" y="16804"/>
                </a:lnTo>
                <a:cubicBezTo>
                  <a:pt x="1401" y="17404"/>
                  <a:pt x="1894" y="17897"/>
                  <a:pt x="2514" y="17897"/>
                </a:cubicBezTo>
                <a:cubicBezTo>
                  <a:pt x="3135" y="17897"/>
                  <a:pt x="3645" y="17403"/>
                  <a:pt x="3645" y="16804"/>
                </a:cubicBezTo>
                <a:cubicBezTo>
                  <a:pt x="3645" y="17403"/>
                  <a:pt x="4139" y="17897"/>
                  <a:pt x="4759" y="17897"/>
                </a:cubicBezTo>
                <a:cubicBezTo>
                  <a:pt x="5379" y="17897"/>
                  <a:pt x="5889" y="17403"/>
                  <a:pt x="5889" y="16804"/>
                </a:cubicBezTo>
                <a:cubicBezTo>
                  <a:pt x="5889" y="16804"/>
                  <a:pt x="5889" y="9103"/>
                  <a:pt x="5889" y="9103"/>
                </a:cubicBezTo>
                <a:cubicBezTo>
                  <a:pt x="5889" y="8235"/>
                  <a:pt x="6455" y="7496"/>
                  <a:pt x="7273" y="7178"/>
                </a:cubicBezTo>
                <a:lnTo>
                  <a:pt x="7273" y="5449"/>
                </a:lnTo>
                <a:cubicBezTo>
                  <a:pt x="7273" y="4849"/>
                  <a:pt x="6780" y="4356"/>
                  <a:pt x="6159" y="4356"/>
                </a:cubicBezTo>
                <a:cubicBezTo>
                  <a:pt x="6074" y="4356"/>
                  <a:pt x="5982" y="4356"/>
                  <a:pt x="5889" y="4356"/>
                </a:cubicBezTo>
                <a:lnTo>
                  <a:pt x="5029" y="4356"/>
                </a:lnTo>
                <a:lnTo>
                  <a:pt x="2244" y="4356"/>
                </a:lnTo>
                <a:lnTo>
                  <a:pt x="1164" y="4356"/>
                </a:lnTo>
                <a:cubicBezTo>
                  <a:pt x="1150" y="4356"/>
                  <a:pt x="1145" y="4356"/>
                  <a:pt x="1131" y="4356"/>
                </a:cubicBezTo>
                <a:close/>
                <a:moveTo>
                  <a:pt x="15441" y="4356"/>
                </a:moveTo>
                <a:cubicBezTo>
                  <a:pt x="14820" y="4356"/>
                  <a:pt x="14327" y="4849"/>
                  <a:pt x="14327" y="5449"/>
                </a:cubicBezTo>
                <a:lnTo>
                  <a:pt x="14327" y="7178"/>
                </a:lnTo>
                <a:cubicBezTo>
                  <a:pt x="15145" y="7496"/>
                  <a:pt x="15711" y="8235"/>
                  <a:pt x="15711" y="9103"/>
                </a:cubicBezTo>
                <a:lnTo>
                  <a:pt x="15711" y="16804"/>
                </a:lnTo>
                <a:cubicBezTo>
                  <a:pt x="15711" y="17404"/>
                  <a:pt x="16221" y="17897"/>
                  <a:pt x="16841" y="17897"/>
                </a:cubicBezTo>
                <a:cubicBezTo>
                  <a:pt x="17461" y="17897"/>
                  <a:pt x="17955" y="17403"/>
                  <a:pt x="17955" y="16804"/>
                </a:cubicBezTo>
                <a:cubicBezTo>
                  <a:pt x="17955" y="17403"/>
                  <a:pt x="18465" y="17897"/>
                  <a:pt x="19086" y="17897"/>
                </a:cubicBezTo>
                <a:cubicBezTo>
                  <a:pt x="19706" y="17897"/>
                  <a:pt x="20199" y="17403"/>
                  <a:pt x="20199" y="16804"/>
                </a:cubicBezTo>
                <a:lnTo>
                  <a:pt x="20199" y="10816"/>
                </a:lnTo>
                <a:cubicBezTo>
                  <a:pt x="20286" y="10837"/>
                  <a:pt x="20376" y="10865"/>
                  <a:pt x="20469" y="10865"/>
                </a:cubicBezTo>
                <a:cubicBezTo>
                  <a:pt x="21090" y="10865"/>
                  <a:pt x="21600" y="10372"/>
                  <a:pt x="21600" y="9772"/>
                </a:cubicBezTo>
                <a:lnTo>
                  <a:pt x="21600" y="7586"/>
                </a:lnTo>
                <a:cubicBezTo>
                  <a:pt x="21600" y="7586"/>
                  <a:pt x="21600" y="5449"/>
                  <a:pt x="21600" y="5449"/>
                </a:cubicBezTo>
                <a:cubicBezTo>
                  <a:pt x="21600" y="4849"/>
                  <a:pt x="21090" y="4356"/>
                  <a:pt x="20469" y="4356"/>
                </a:cubicBezTo>
                <a:cubicBezTo>
                  <a:pt x="20384" y="4356"/>
                  <a:pt x="20292" y="4356"/>
                  <a:pt x="20199" y="4356"/>
                </a:cubicBezTo>
                <a:lnTo>
                  <a:pt x="19356" y="4356"/>
                </a:lnTo>
                <a:lnTo>
                  <a:pt x="16571" y="4356"/>
                </a:lnTo>
                <a:lnTo>
                  <a:pt x="15491" y="4356"/>
                </a:lnTo>
                <a:cubicBezTo>
                  <a:pt x="15477" y="4356"/>
                  <a:pt x="15455" y="4356"/>
                  <a:pt x="15441" y="4356"/>
                </a:cubicBezTo>
                <a:close/>
                <a:moveTo>
                  <a:pt x="8083" y="8059"/>
                </a:moveTo>
                <a:cubicBezTo>
                  <a:pt x="7463" y="8059"/>
                  <a:pt x="6969" y="8552"/>
                  <a:pt x="6969" y="9152"/>
                </a:cubicBezTo>
                <a:lnTo>
                  <a:pt x="6969" y="11289"/>
                </a:lnTo>
                <a:lnTo>
                  <a:pt x="6969" y="13476"/>
                </a:lnTo>
                <a:cubicBezTo>
                  <a:pt x="6969" y="14075"/>
                  <a:pt x="7463" y="14569"/>
                  <a:pt x="8083" y="14569"/>
                </a:cubicBezTo>
                <a:cubicBezTo>
                  <a:pt x="8177" y="14569"/>
                  <a:pt x="8266" y="14557"/>
                  <a:pt x="8353" y="14536"/>
                </a:cubicBezTo>
                <a:lnTo>
                  <a:pt x="8353" y="20507"/>
                </a:lnTo>
                <a:cubicBezTo>
                  <a:pt x="8353" y="21107"/>
                  <a:pt x="8864" y="21600"/>
                  <a:pt x="9484" y="21600"/>
                </a:cubicBezTo>
                <a:cubicBezTo>
                  <a:pt x="10104" y="21600"/>
                  <a:pt x="10614" y="21106"/>
                  <a:pt x="10614" y="20507"/>
                </a:cubicBezTo>
                <a:cubicBezTo>
                  <a:pt x="10615" y="21107"/>
                  <a:pt x="11108" y="21600"/>
                  <a:pt x="11728" y="21600"/>
                </a:cubicBezTo>
                <a:cubicBezTo>
                  <a:pt x="12348" y="21600"/>
                  <a:pt x="12859" y="21106"/>
                  <a:pt x="12859" y="20507"/>
                </a:cubicBezTo>
                <a:lnTo>
                  <a:pt x="12859" y="14536"/>
                </a:lnTo>
                <a:cubicBezTo>
                  <a:pt x="12946" y="14557"/>
                  <a:pt x="13035" y="14569"/>
                  <a:pt x="13129" y="14569"/>
                </a:cubicBezTo>
                <a:cubicBezTo>
                  <a:pt x="13749" y="14569"/>
                  <a:pt x="14242" y="14075"/>
                  <a:pt x="14243" y="13476"/>
                </a:cubicBezTo>
                <a:lnTo>
                  <a:pt x="14243" y="11289"/>
                </a:lnTo>
                <a:cubicBezTo>
                  <a:pt x="14243" y="11289"/>
                  <a:pt x="14243" y="9152"/>
                  <a:pt x="14243" y="9152"/>
                </a:cubicBezTo>
                <a:cubicBezTo>
                  <a:pt x="14243" y="8552"/>
                  <a:pt x="13749" y="8059"/>
                  <a:pt x="13129" y="8059"/>
                </a:cubicBezTo>
                <a:cubicBezTo>
                  <a:pt x="13043" y="8059"/>
                  <a:pt x="12952" y="8059"/>
                  <a:pt x="12859" y="8059"/>
                </a:cubicBezTo>
                <a:lnTo>
                  <a:pt x="11998" y="8059"/>
                </a:lnTo>
                <a:lnTo>
                  <a:pt x="9214" y="8059"/>
                </a:lnTo>
                <a:lnTo>
                  <a:pt x="8134" y="8059"/>
                </a:lnTo>
                <a:cubicBezTo>
                  <a:pt x="8119" y="8059"/>
                  <a:pt x="8098" y="8059"/>
                  <a:pt x="8083" y="8059"/>
                </a:cubicBezTo>
                <a:close/>
              </a:path>
            </a:pathLst>
          </a:custGeom>
          <a:solidFill>
            <a:sysClr val="window" lastClr="FFFFFF"/>
          </a:solidFill>
          <a:ln w="12700" cap="flat">
            <a:noFill/>
            <a:miter lim="400000"/>
          </a:ln>
          <a:effectLst/>
        </p:spPr>
        <p:txBody>
          <a:bodyPr lIns="21324" tIns="21324" rIns="21324" bIns="21324" anchor="ctr"/>
          <a:lstStyle/>
          <a:p>
            <a:pPr marL="0" marR="0" lvl="0" indent="0" algn="ctr" defTabSz="829909" eaLnBrk="1" fontAlgn="auto" latinLnBrk="0" hangingPunct="1">
              <a:lnSpc>
                <a:spcPct val="100000"/>
              </a:lnSpc>
              <a:spcBef>
                <a:spcPts val="0"/>
              </a:spcBef>
              <a:spcAft>
                <a:spcPts val="0"/>
              </a:spcAft>
              <a:buClrTx/>
              <a:buSzTx/>
              <a:buFontTx/>
              <a:buNone/>
              <a:tabLst/>
              <a:defRPr/>
            </a:pPr>
            <a:endParaRPr kumimoji="0" sz="1455" b="0" i="0" u="none" strike="noStrike" kern="0" cap="none" spc="0" normalizeH="0" baseline="0" noProof="0">
              <a:ln>
                <a:noFill/>
              </a:ln>
              <a:solidFill>
                <a:srgbClr val="000000"/>
              </a:solidFill>
              <a:effectLst/>
              <a:uLnTx/>
              <a:uFillTx/>
            </a:endParaRPr>
          </a:p>
        </p:txBody>
      </p:sp>
      <p:sp>
        <p:nvSpPr>
          <p:cNvPr id="30727" name="Tekstfelt 29">
            <a:extLst>
              <a:ext uri="{FF2B5EF4-FFF2-40B4-BE49-F238E27FC236}">
                <a16:creationId xmlns:a16="http://schemas.microsoft.com/office/drawing/2014/main" id="{5FDF06E0-A2EB-B62E-499A-D43DE111C870}"/>
              </a:ext>
            </a:extLst>
          </p:cNvPr>
          <p:cNvSpPr txBox="1">
            <a:spLocks noChangeArrowheads="1"/>
          </p:cNvSpPr>
          <p:nvPr/>
        </p:nvSpPr>
        <p:spPr bwMode="auto">
          <a:xfrm>
            <a:off x="7778969" y="2900054"/>
            <a:ext cx="1040188" cy="264084"/>
          </a:xfrm>
          <a:prstGeom prst="rect">
            <a:avLst/>
          </a:prstGeom>
          <a:noFill/>
          <a:ln w="9525">
            <a:noFill/>
            <a:miter lim="800000"/>
            <a:headEnd/>
            <a:tailEnd/>
          </a:ln>
        </p:spPr>
        <p:txBody>
          <a:bodyPr wrap="square">
            <a:spAutoFit/>
          </a:bodyPr>
          <a:lstStyle/>
          <a:p>
            <a:pPr marL="0" marR="0" lvl="0" indent="0" algn="ctr" defTabSz="828675" eaLnBrk="1" fontAlgn="auto" latinLnBrk="0" hangingPunct="1">
              <a:lnSpc>
                <a:spcPct val="100000"/>
              </a:lnSpc>
              <a:spcBef>
                <a:spcPts val="0"/>
              </a:spcBef>
              <a:spcAft>
                <a:spcPts val="0"/>
              </a:spcAft>
              <a:buClrTx/>
              <a:buSzTx/>
              <a:buFontTx/>
              <a:buNone/>
              <a:tabLst/>
              <a:defRPr/>
            </a:pPr>
            <a:r>
              <a:rPr kumimoji="0" lang="da-DK" sz="1000" b="0" i="0" u="none" strike="noStrike" kern="0" cap="none" spc="0" normalizeH="0" baseline="0" noProof="0">
                <a:ln>
                  <a:noFill/>
                </a:ln>
                <a:solidFill>
                  <a:srgbClr val="FFFFFF"/>
                </a:solidFill>
                <a:effectLst/>
                <a:uLnTx/>
                <a:uFillTx/>
              </a:rPr>
              <a:t>Resources</a:t>
            </a:r>
          </a:p>
        </p:txBody>
      </p:sp>
      <p:sp>
        <p:nvSpPr>
          <p:cNvPr id="30728" name="Hexagon 30727">
            <a:extLst>
              <a:ext uri="{FF2B5EF4-FFF2-40B4-BE49-F238E27FC236}">
                <a16:creationId xmlns:a16="http://schemas.microsoft.com/office/drawing/2014/main" id="{72475965-5FBD-5104-54DD-353A93F115C6}"/>
              </a:ext>
            </a:extLst>
          </p:cNvPr>
          <p:cNvSpPr/>
          <p:nvPr/>
        </p:nvSpPr>
        <p:spPr>
          <a:xfrm>
            <a:off x="5125306" y="2966992"/>
            <a:ext cx="486327" cy="427076"/>
          </a:xfrm>
          <a:prstGeom prst="hexagon">
            <a:avLst>
              <a:gd name="adj" fmla="val 28900"/>
              <a:gd name="vf" fmla="val 115470"/>
            </a:avLst>
          </a:prstGeom>
          <a:solidFill>
            <a:srgbClr val="4F727F">
              <a:tint val="55000"/>
              <a:hueOff val="0"/>
              <a:satOff val="0"/>
              <a:lumOff val="0"/>
              <a:alphaOff val="0"/>
            </a:srgbClr>
          </a:solidFill>
          <a:ln>
            <a:noFill/>
          </a:ln>
          <a:effectLst/>
        </p:spPr>
      </p:sp>
      <p:graphicFrame>
        <p:nvGraphicFramePr>
          <p:cNvPr id="30729" name="Diagram 30728">
            <a:extLst>
              <a:ext uri="{FF2B5EF4-FFF2-40B4-BE49-F238E27FC236}">
                <a16:creationId xmlns:a16="http://schemas.microsoft.com/office/drawing/2014/main" id="{C691E808-A986-C099-62B5-F546A86B1FED}"/>
              </a:ext>
            </a:extLst>
          </p:cNvPr>
          <p:cNvGraphicFramePr/>
          <p:nvPr>
            <p:extLst>
              <p:ext uri="{D42A27DB-BD31-4B8C-83A1-F6EECF244321}">
                <p14:modId xmlns:p14="http://schemas.microsoft.com/office/powerpoint/2010/main" val="1346831254"/>
              </p:ext>
            </p:extLst>
          </p:nvPr>
        </p:nvGraphicFramePr>
        <p:xfrm>
          <a:off x="2235862" y="1124132"/>
          <a:ext cx="7813964" cy="49258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0730" name="Rectangle: Rounded Corners 30729">
            <a:extLst>
              <a:ext uri="{FF2B5EF4-FFF2-40B4-BE49-F238E27FC236}">
                <a16:creationId xmlns:a16="http://schemas.microsoft.com/office/drawing/2014/main" id="{12E42BC8-E78A-0E99-D0D3-757E3AB74F66}"/>
              </a:ext>
            </a:extLst>
          </p:cNvPr>
          <p:cNvSpPr/>
          <p:nvPr/>
        </p:nvSpPr>
        <p:spPr>
          <a:xfrm>
            <a:off x="8053466" y="1770133"/>
            <a:ext cx="3118954" cy="1295742"/>
          </a:xfrm>
          <a:prstGeom prst="roundRect">
            <a:avLst/>
          </a:prstGeom>
          <a:noFill/>
          <a:ln w="9525" cap="flat" cmpd="sng" algn="ctr">
            <a:noFill/>
            <a:prstDash val="solid"/>
          </a:ln>
          <a:effectLst/>
        </p:spPr>
        <p:txBody>
          <a:bodyPr rtlCol="0" anchor="ctr"/>
          <a:lstStyle/>
          <a:p>
            <a:pPr marL="0" marR="0" lvl="1" indent="0" defTabSz="457200" eaLnBrk="1" fontAlgn="auto" latinLnBrk="0" hangingPunct="1">
              <a:lnSpc>
                <a:spcPct val="100000"/>
              </a:lnSpc>
              <a:spcBef>
                <a:spcPts val="0"/>
              </a:spcBef>
              <a:spcAft>
                <a:spcPts val="0"/>
              </a:spcAft>
              <a:buClr>
                <a:srgbClr val="E98300"/>
              </a:buClr>
              <a:buSzTx/>
              <a:buFontTx/>
              <a:buNone/>
              <a:tabLst/>
              <a:defRPr/>
            </a:pPr>
            <a:r>
              <a:rPr kumimoji="0" lang="en-GB" sz="1600" b="1" i="0" u="sng" strike="noStrike" kern="0" cap="none" spc="0" normalizeH="0" baseline="0" noProof="0" dirty="0">
                <a:ln>
                  <a:noFill/>
                </a:ln>
                <a:solidFill>
                  <a:prstClr val="black"/>
                </a:solidFill>
                <a:effectLst/>
                <a:uLnTx/>
                <a:uFillTx/>
              </a:rPr>
              <a:t>Brain gain </a:t>
            </a:r>
          </a:p>
          <a:p>
            <a:pPr marL="0" marR="0" lvl="1" indent="0" defTabSz="457200" eaLnBrk="1" fontAlgn="auto" latinLnBrk="0" hangingPunct="1">
              <a:lnSpc>
                <a:spcPct val="100000"/>
              </a:lnSpc>
              <a:spcBef>
                <a:spcPts val="0"/>
              </a:spcBef>
              <a:spcAft>
                <a:spcPts val="0"/>
              </a:spcAft>
              <a:buClr>
                <a:srgbClr val="E98300"/>
              </a:buClr>
              <a:buSzTx/>
              <a:buFontTx/>
              <a:buNone/>
              <a:tabLst/>
              <a:defRPr/>
            </a:pPr>
            <a:r>
              <a:rPr kumimoji="0" lang="en-US" sz="1600" b="0" i="0" u="none" strike="noStrike" kern="0" cap="none" spc="0" normalizeH="0" baseline="0" noProof="0" dirty="0">
                <a:ln>
                  <a:noFill/>
                </a:ln>
                <a:solidFill>
                  <a:prstClr val="black"/>
                </a:solidFill>
                <a:effectLst/>
                <a:uLnTx/>
                <a:uFillTx/>
              </a:rPr>
              <a:t>Repatriate highly qualified personnel</a:t>
            </a:r>
            <a:r>
              <a:rPr kumimoji="0" lang="en-US" sz="1400" b="0" i="0" u="none" strike="noStrike" kern="0" cap="none" spc="0" normalizeH="0" baseline="0" noProof="0" dirty="0">
                <a:ln>
                  <a:noFill/>
                </a:ln>
                <a:solidFill>
                  <a:prstClr val="black"/>
                </a:solidFill>
                <a:effectLst/>
                <a:uLnTx/>
                <a:uFillTx/>
              </a:rPr>
              <a:t>. </a:t>
            </a:r>
          </a:p>
        </p:txBody>
      </p:sp>
      <p:sp>
        <p:nvSpPr>
          <p:cNvPr id="30731" name="Rectangle: Rounded Corners 30730">
            <a:extLst>
              <a:ext uri="{FF2B5EF4-FFF2-40B4-BE49-F238E27FC236}">
                <a16:creationId xmlns:a16="http://schemas.microsoft.com/office/drawing/2014/main" id="{70B325D4-2051-AEFB-55E7-F31871AC0BA0}"/>
              </a:ext>
            </a:extLst>
          </p:cNvPr>
          <p:cNvSpPr/>
          <p:nvPr/>
        </p:nvSpPr>
        <p:spPr>
          <a:xfrm>
            <a:off x="921333" y="3644190"/>
            <a:ext cx="3368724" cy="1322290"/>
          </a:xfrm>
          <a:prstGeom prst="roundRect">
            <a:avLst/>
          </a:prstGeom>
          <a:noFill/>
          <a:ln w="9525" cap="flat" cmpd="sng" algn="ctr">
            <a:noFill/>
            <a:prstDash val="solid"/>
          </a:ln>
          <a:effectLst/>
        </p:spPr>
        <p:txBody>
          <a:bodyPr rtlCol="0" anchor="ctr"/>
          <a:lstStyle/>
          <a:p>
            <a:pPr marL="0" marR="0" lvl="1" indent="0" defTabSz="457200" eaLnBrk="1" fontAlgn="auto" latinLnBrk="0" hangingPunct="1">
              <a:lnSpc>
                <a:spcPct val="100000"/>
              </a:lnSpc>
              <a:spcBef>
                <a:spcPts val="0"/>
              </a:spcBef>
              <a:spcAft>
                <a:spcPts val="0"/>
              </a:spcAft>
              <a:buClr>
                <a:srgbClr val="E98300"/>
              </a:buClr>
              <a:buSzTx/>
              <a:buFontTx/>
              <a:buNone/>
              <a:tabLst/>
              <a:defRPr/>
            </a:pPr>
            <a:r>
              <a:rPr kumimoji="0" lang="en-GB" sz="1600" b="1" i="0" u="sng" strike="noStrike" kern="0" cap="none" spc="0" normalizeH="0" baseline="0" noProof="0" dirty="0">
                <a:ln>
                  <a:noFill/>
                </a:ln>
                <a:solidFill>
                  <a:prstClr val="black"/>
                </a:solidFill>
                <a:effectLst/>
                <a:uLnTx/>
                <a:uFillTx/>
              </a:rPr>
              <a:t>Energy Hub</a:t>
            </a:r>
            <a:r>
              <a:rPr kumimoji="0" lang="en-GB" sz="1600" b="1" i="0" u="none" strike="noStrike" kern="0" cap="none" spc="0" normalizeH="0" baseline="0" noProof="0" dirty="0">
                <a:ln>
                  <a:noFill/>
                </a:ln>
                <a:solidFill>
                  <a:prstClr val="black"/>
                </a:solidFill>
                <a:effectLst/>
                <a:uLnTx/>
                <a:uFillTx/>
              </a:rPr>
              <a:t> </a:t>
            </a:r>
          </a:p>
          <a:p>
            <a:pPr marL="0" marR="0" lvl="1" indent="0" defTabSz="457200" eaLnBrk="1" fontAlgn="auto" latinLnBrk="0" hangingPunct="1">
              <a:lnSpc>
                <a:spcPct val="100000"/>
              </a:lnSpc>
              <a:spcBef>
                <a:spcPts val="0"/>
              </a:spcBef>
              <a:spcAft>
                <a:spcPts val="0"/>
              </a:spcAft>
              <a:buClr>
                <a:srgbClr val="E98300"/>
              </a:buClr>
              <a:buSzTx/>
              <a:buFontTx/>
              <a:buNone/>
              <a:tabLst/>
              <a:defRPr/>
            </a:pPr>
            <a:r>
              <a:rPr kumimoji="0" lang="en-US" sz="1600" b="0" i="0" u="none" strike="noStrike" kern="0" cap="none" spc="0" normalizeH="0" baseline="0" noProof="0" dirty="0">
                <a:ln>
                  <a:noFill/>
                </a:ln>
                <a:solidFill>
                  <a:prstClr val="black"/>
                </a:solidFill>
                <a:effectLst/>
                <a:uLnTx/>
                <a:uFillTx/>
              </a:rPr>
              <a:t>Combine Offshore Wind with green alternative fuels and create national and international energy hubs</a:t>
            </a:r>
          </a:p>
        </p:txBody>
      </p:sp>
      <p:sp>
        <p:nvSpPr>
          <p:cNvPr id="30732" name="Rectangle: Rounded Corners 30731">
            <a:extLst>
              <a:ext uri="{FF2B5EF4-FFF2-40B4-BE49-F238E27FC236}">
                <a16:creationId xmlns:a16="http://schemas.microsoft.com/office/drawing/2014/main" id="{894D051E-2742-F883-0CAD-08326A1CC01A}"/>
              </a:ext>
            </a:extLst>
          </p:cNvPr>
          <p:cNvSpPr/>
          <p:nvPr/>
        </p:nvSpPr>
        <p:spPr>
          <a:xfrm>
            <a:off x="3970830" y="835825"/>
            <a:ext cx="4250339" cy="1021996"/>
          </a:xfrm>
          <a:prstGeom prst="roundRect">
            <a:avLst/>
          </a:prstGeom>
          <a:noFill/>
          <a:ln w="9525" cap="flat" cmpd="sng" algn="ctr">
            <a:noFill/>
            <a:prstDash val="solid"/>
          </a:ln>
          <a:effectLst/>
        </p:spPr>
        <p:txBody>
          <a:bodyPr rtlCol="0" anchor="ctr"/>
          <a:lstStyle/>
          <a:p>
            <a:pPr marL="0" marR="0" lvl="1" indent="0" algn="ctr" defTabSz="457200" eaLnBrk="1" fontAlgn="auto" latinLnBrk="0" hangingPunct="1">
              <a:lnSpc>
                <a:spcPct val="100000"/>
              </a:lnSpc>
              <a:spcBef>
                <a:spcPts val="0"/>
              </a:spcBef>
              <a:spcAft>
                <a:spcPts val="0"/>
              </a:spcAft>
              <a:buClr>
                <a:srgbClr val="E98300"/>
              </a:buClr>
              <a:buSzTx/>
              <a:buFontTx/>
              <a:buNone/>
              <a:tabLst/>
              <a:defRPr/>
            </a:pPr>
            <a:r>
              <a:rPr kumimoji="0" lang="en-GB" sz="1600" b="1" i="0" u="sng" strike="noStrike" kern="0" cap="none" spc="0" normalizeH="0" baseline="0" noProof="0" dirty="0">
                <a:ln>
                  <a:noFill/>
                </a:ln>
                <a:solidFill>
                  <a:prstClr val="black"/>
                </a:solidFill>
                <a:effectLst/>
                <a:uLnTx/>
                <a:uFillTx/>
              </a:rPr>
              <a:t>Jobs </a:t>
            </a:r>
          </a:p>
          <a:p>
            <a:pPr marL="0" marR="0" lvl="1" indent="0" algn="ctr" defTabSz="457200" eaLnBrk="1" fontAlgn="auto" latinLnBrk="0" hangingPunct="1">
              <a:lnSpc>
                <a:spcPct val="100000"/>
              </a:lnSpc>
              <a:spcBef>
                <a:spcPts val="0"/>
              </a:spcBef>
              <a:spcAft>
                <a:spcPts val="0"/>
              </a:spcAft>
              <a:buClr>
                <a:srgbClr val="E98300"/>
              </a:buClr>
              <a:buSzTx/>
              <a:buFontTx/>
              <a:buNone/>
              <a:tabLst/>
              <a:defRPr/>
            </a:pPr>
            <a:r>
              <a:rPr kumimoji="0" lang="en-US" sz="1600" b="0" i="0" u="none" strike="noStrike" kern="0" cap="none" spc="0" normalizeH="0" baseline="0" noProof="0" dirty="0">
                <a:ln>
                  <a:noFill/>
                </a:ln>
                <a:solidFill>
                  <a:prstClr val="black"/>
                </a:solidFill>
                <a:effectLst/>
                <a:uLnTx/>
                <a:uFillTx/>
              </a:rPr>
              <a:t>Benefit local communities through creation of FTE jobs during the lifecycle of the wind farm</a:t>
            </a:r>
          </a:p>
        </p:txBody>
      </p:sp>
      <p:sp>
        <p:nvSpPr>
          <p:cNvPr id="30733" name="Rectangle: Rounded Corners 30732">
            <a:extLst>
              <a:ext uri="{FF2B5EF4-FFF2-40B4-BE49-F238E27FC236}">
                <a16:creationId xmlns:a16="http://schemas.microsoft.com/office/drawing/2014/main" id="{4BD20305-B280-7133-47A0-75C36F700482}"/>
              </a:ext>
            </a:extLst>
          </p:cNvPr>
          <p:cNvSpPr/>
          <p:nvPr/>
        </p:nvSpPr>
        <p:spPr>
          <a:xfrm>
            <a:off x="8041539" y="3399893"/>
            <a:ext cx="3825024" cy="1796758"/>
          </a:xfrm>
          <a:prstGeom prst="roundRect">
            <a:avLst/>
          </a:prstGeom>
          <a:noFill/>
          <a:ln w="9525" cap="flat" cmpd="sng" algn="ctr">
            <a:noFill/>
            <a:prstDash val="solid"/>
          </a:ln>
          <a:effectLst/>
        </p:spPr>
        <p:txBody>
          <a:bodyPr rtlCol="0" anchor="ctr"/>
          <a:lstStyle/>
          <a:p>
            <a:pPr marL="0" marR="0" lvl="1" indent="0" defTabSz="457200" eaLnBrk="1" fontAlgn="auto" latinLnBrk="0" hangingPunct="1">
              <a:lnSpc>
                <a:spcPct val="100000"/>
              </a:lnSpc>
              <a:spcBef>
                <a:spcPts val="0"/>
              </a:spcBef>
              <a:spcAft>
                <a:spcPts val="0"/>
              </a:spcAft>
              <a:buClr>
                <a:srgbClr val="E98300"/>
              </a:buClr>
              <a:buSzTx/>
              <a:buFontTx/>
              <a:buNone/>
              <a:tabLst/>
              <a:defRPr/>
            </a:pPr>
            <a:r>
              <a:rPr kumimoji="0" lang="en-GB" sz="1600" b="1" i="0" u="sng" strike="noStrike" kern="0" cap="none" spc="0" normalizeH="0" baseline="0" noProof="0" dirty="0">
                <a:ln>
                  <a:noFill/>
                </a:ln>
                <a:solidFill>
                  <a:prstClr val="black"/>
                </a:solidFill>
                <a:effectLst/>
                <a:uLnTx/>
                <a:uFillTx/>
              </a:rPr>
              <a:t>Supply Chain  </a:t>
            </a:r>
          </a:p>
          <a:p>
            <a:pPr marL="0" marR="0" lvl="1" indent="0" defTabSz="457200" eaLnBrk="1" fontAlgn="auto" latinLnBrk="0" hangingPunct="1">
              <a:lnSpc>
                <a:spcPct val="100000"/>
              </a:lnSpc>
              <a:spcBef>
                <a:spcPts val="0"/>
              </a:spcBef>
              <a:spcAft>
                <a:spcPts val="0"/>
              </a:spcAft>
              <a:buClr>
                <a:srgbClr val="E98300"/>
              </a:buClr>
              <a:buSzTx/>
              <a:buFontTx/>
              <a:buNone/>
              <a:tabLst/>
              <a:defRPr/>
            </a:pPr>
            <a:r>
              <a:rPr kumimoji="0" lang="en-US" sz="1600" b="0" i="0" u="none" strike="noStrike" kern="0" cap="none" spc="0" normalizeH="0" baseline="0" noProof="0" dirty="0">
                <a:ln>
                  <a:noFill/>
                </a:ln>
                <a:solidFill>
                  <a:prstClr val="black"/>
                </a:solidFill>
                <a:effectLst/>
                <a:uLnTx/>
                <a:uFillTx/>
              </a:rPr>
              <a:t>Integrate local supply chain in the offshore wind projects – obvious benefits for fabrication yards and shipyards</a:t>
            </a:r>
          </a:p>
        </p:txBody>
      </p:sp>
      <p:sp>
        <p:nvSpPr>
          <p:cNvPr id="30734" name="Rectangle: Rounded Corners 30733">
            <a:extLst>
              <a:ext uri="{FF2B5EF4-FFF2-40B4-BE49-F238E27FC236}">
                <a16:creationId xmlns:a16="http://schemas.microsoft.com/office/drawing/2014/main" id="{5D19653B-8668-C5F9-3316-F5FBE1D65A02}"/>
              </a:ext>
            </a:extLst>
          </p:cNvPr>
          <p:cNvSpPr/>
          <p:nvPr/>
        </p:nvSpPr>
        <p:spPr>
          <a:xfrm>
            <a:off x="916701" y="1783221"/>
            <a:ext cx="3368724" cy="1417551"/>
          </a:xfrm>
          <a:prstGeom prst="roundRect">
            <a:avLst/>
          </a:prstGeom>
          <a:noFill/>
          <a:ln w="9525" cap="flat" cmpd="sng" algn="ctr">
            <a:noFill/>
            <a:prstDash val="solid"/>
          </a:ln>
          <a:effectLst/>
        </p:spPr>
        <p:txBody>
          <a:bodyPr rtlCol="0" anchor="ctr"/>
          <a:lstStyle/>
          <a:p>
            <a:pPr marL="0" marR="0" lvl="1" indent="0" defTabSz="457200" eaLnBrk="1" fontAlgn="auto" latinLnBrk="0" hangingPunct="1">
              <a:lnSpc>
                <a:spcPct val="100000"/>
              </a:lnSpc>
              <a:spcBef>
                <a:spcPts val="0"/>
              </a:spcBef>
              <a:spcAft>
                <a:spcPts val="0"/>
              </a:spcAft>
              <a:buClr>
                <a:srgbClr val="E98300"/>
              </a:buClr>
              <a:buSzTx/>
              <a:buFontTx/>
              <a:buNone/>
              <a:tabLst/>
              <a:defRPr/>
            </a:pPr>
            <a:r>
              <a:rPr kumimoji="0" lang="en-GB" sz="1600" b="1" i="0" u="sng" strike="noStrike" kern="0" cap="none" spc="0" normalizeH="0" baseline="0" noProof="0" dirty="0">
                <a:ln>
                  <a:noFill/>
                </a:ln>
                <a:solidFill>
                  <a:prstClr val="black"/>
                </a:solidFill>
                <a:effectLst/>
                <a:uLnTx/>
                <a:uFillTx/>
              </a:rPr>
              <a:t>Tech Hub </a:t>
            </a:r>
          </a:p>
          <a:p>
            <a:pPr marL="0" marR="0" lvl="1" indent="0" defTabSz="457200" eaLnBrk="1" fontAlgn="auto" latinLnBrk="0" hangingPunct="1">
              <a:lnSpc>
                <a:spcPct val="100000"/>
              </a:lnSpc>
              <a:spcBef>
                <a:spcPts val="0"/>
              </a:spcBef>
              <a:spcAft>
                <a:spcPts val="0"/>
              </a:spcAft>
              <a:buClr>
                <a:srgbClr val="E98300"/>
              </a:buClr>
              <a:buSzTx/>
              <a:buFontTx/>
              <a:buNone/>
              <a:tabLst/>
              <a:defRPr/>
            </a:pPr>
            <a:r>
              <a:rPr kumimoji="0" lang="en-US" sz="1600" b="0" i="0" u="none" strike="noStrike" kern="0" cap="none" spc="0" normalizeH="0" baseline="0" noProof="0" dirty="0">
                <a:ln>
                  <a:noFill/>
                </a:ln>
                <a:solidFill>
                  <a:prstClr val="black"/>
                </a:solidFill>
                <a:effectLst/>
                <a:uLnTx/>
                <a:uFillTx/>
              </a:rPr>
              <a:t>Become a technology hub exporting products to other markets in Mediterranean</a:t>
            </a:r>
          </a:p>
        </p:txBody>
      </p:sp>
      <p:pic>
        <p:nvPicPr>
          <p:cNvPr id="30735" name="Graphic 30734" descr="Cheers">
            <a:extLst>
              <a:ext uri="{FF2B5EF4-FFF2-40B4-BE49-F238E27FC236}">
                <a16:creationId xmlns:a16="http://schemas.microsoft.com/office/drawing/2014/main" id="{F2869792-1A96-35C8-A14B-14EDAF8211E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92684" y="4602576"/>
            <a:ext cx="636861" cy="649080"/>
          </a:xfrm>
          <a:prstGeom prst="rect">
            <a:avLst/>
          </a:prstGeom>
        </p:spPr>
      </p:pic>
      <p:pic>
        <p:nvPicPr>
          <p:cNvPr id="30736" name="Graphic 30735" descr="Work from home desk with solid fill">
            <a:extLst>
              <a:ext uri="{FF2B5EF4-FFF2-40B4-BE49-F238E27FC236}">
                <a16:creationId xmlns:a16="http://schemas.microsoft.com/office/drawing/2014/main" id="{F230AEF7-A924-80EB-7EF7-056C928C523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822482" y="1985226"/>
            <a:ext cx="640724" cy="635244"/>
          </a:xfrm>
          <a:prstGeom prst="rect">
            <a:avLst/>
          </a:prstGeom>
        </p:spPr>
      </p:pic>
      <p:pic>
        <p:nvPicPr>
          <p:cNvPr id="30737" name="Graphic 30736" descr="Run with solid fill">
            <a:extLst>
              <a:ext uri="{FF2B5EF4-FFF2-40B4-BE49-F238E27FC236}">
                <a16:creationId xmlns:a16="http://schemas.microsoft.com/office/drawing/2014/main" id="{8941DD7E-B276-BFDE-021B-A46BC0AAF6E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72112" y="2622962"/>
            <a:ext cx="640724" cy="635244"/>
          </a:xfrm>
          <a:prstGeom prst="rect">
            <a:avLst/>
          </a:prstGeom>
        </p:spPr>
      </p:pic>
      <p:grpSp>
        <p:nvGrpSpPr>
          <p:cNvPr id="30738" name="Group 30737">
            <a:extLst>
              <a:ext uri="{FF2B5EF4-FFF2-40B4-BE49-F238E27FC236}">
                <a16:creationId xmlns:a16="http://schemas.microsoft.com/office/drawing/2014/main" id="{C66D35A8-23B4-CA98-8A88-ECD344228499}"/>
              </a:ext>
            </a:extLst>
          </p:cNvPr>
          <p:cNvGrpSpPr/>
          <p:nvPr/>
        </p:nvGrpSpPr>
        <p:grpSpPr>
          <a:xfrm>
            <a:off x="6891627" y="3886893"/>
            <a:ext cx="908547" cy="727593"/>
            <a:chOff x="10181608" y="3132009"/>
            <a:chExt cx="1039272" cy="917217"/>
          </a:xfrm>
        </p:grpSpPr>
        <p:sp>
          <p:nvSpPr>
            <p:cNvPr id="30742" name="Oval 30741">
              <a:extLst>
                <a:ext uri="{FF2B5EF4-FFF2-40B4-BE49-F238E27FC236}">
                  <a16:creationId xmlns:a16="http://schemas.microsoft.com/office/drawing/2014/main" id="{08921AB2-FAD2-5209-07A9-87045318C242}"/>
                </a:ext>
              </a:extLst>
            </p:cNvPr>
            <p:cNvSpPr/>
            <p:nvPr/>
          </p:nvSpPr>
          <p:spPr>
            <a:xfrm>
              <a:off x="10327716" y="3132009"/>
              <a:ext cx="742602" cy="776256"/>
            </a:xfrm>
            <a:prstGeom prst="ellipse">
              <a:avLst/>
            </a:prstGeom>
            <a:noFill/>
            <a:ln w="1905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0743" name="Rectangle 30742">
              <a:extLst>
                <a:ext uri="{FF2B5EF4-FFF2-40B4-BE49-F238E27FC236}">
                  <a16:creationId xmlns:a16="http://schemas.microsoft.com/office/drawing/2014/main" id="{3A26481B-0726-FA4E-C1CD-BFBFA73EE692}"/>
                </a:ext>
              </a:extLst>
            </p:cNvPr>
            <p:cNvSpPr/>
            <p:nvPr/>
          </p:nvSpPr>
          <p:spPr>
            <a:xfrm>
              <a:off x="10533980" y="3562485"/>
              <a:ext cx="389021" cy="4867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0744" name="Rectangle 30743">
              <a:extLst>
                <a:ext uri="{FF2B5EF4-FFF2-40B4-BE49-F238E27FC236}">
                  <a16:creationId xmlns:a16="http://schemas.microsoft.com/office/drawing/2014/main" id="{4B5603FF-DF98-820A-CB32-AEEBE1FC4F1C}"/>
                </a:ext>
              </a:extLst>
            </p:cNvPr>
            <p:cNvSpPr/>
            <p:nvPr/>
          </p:nvSpPr>
          <p:spPr>
            <a:xfrm>
              <a:off x="10831859" y="3228211"/>
              <a:ext cx="389021" cy="34110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0745" name="Rectangle 30744">
              <a:extLst>
                <a:ext uri="{FF2B5EF4-FFF2-40B4-BE49-F238E27FC236}">
                  <a16:creationId xmlns:a16="http://schemas.microsoft.com/office/drawing/2014/main" id="{A6E1F649-EA70-AD7F-67D1-A15138F45619}"/>
                </a:ext>
              </a:extLst>
            </p:cNvPr>
            <p:cNvSpPr/>
            <p:nvPr/>
          </p:nvSpPr>
          <p:spPr>
            <a:xfrm>
              <a:off x="10181608" y="3237554"/>
              <a:ext cx="389021" cy="34110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0746" name="Group 30745">
              <a:extLst>
                <a:ext uri="{FF2B5EF4-FFF2-40B4-BE49-F238E27FC236}">
                  <a16:creationId xmlns:a16="http://schemas.microsoft.com/office/drawing/2014/main" id="{E3AB39C9-7A1E-B25F-B6C2-54D28A624DEB}"/>
                </a:ext>
              </a:extLst>
            </p:cNvPr>
            <p:cNvGrpSpPr/>
            <p:nvPr/>
          </p:nvGrpSpPr>
          <p:grpSpPr>
            <a:xfrm>
              <a:off x="10880320" y="3244463"/>
              <a:ext cx="292100" cy="298451"/>
              <a:chOff x="5599113" y="3600450"/>
              <a:chExt cx="292100" cy="298451"/>
            </a:xfrm>
            <a:solidFill>
              <a:sysClr val="windowText" lastClr="000000"/>
            </a:solidFill>
          </p:grpSpPr>
          <p:sp>
            <p:nvSpPr>
              <p:cNvPr id="30751" name="Freeform 90">
                <a:extLst>
                  <a:ext uri="{FF2B5EF4-FFF2-40B4-BE49-F238E27FC236}">
                    <a16:creationId xmlns:a16="http://schemas.microsoft.com/office/drawing/2014/main" id="{97A16D76-57B1-13A7-4635-B011AC98A650}"/>
                  </a:ext>
                </a:extLst>
              </p:cNvPr>
              <p:cNvSpPr>
                <a:spLocks/>
              </p:cNvSpPr>
              <p:nvPr/>
            </p:nvSpPr>
            <p:spPr bwMode="auto">
              <a:xfrm>
                <a:off x="5599113" y="3840163"/>
                <a:ext cx="292100" cy="58738"/>
              </a:xfrm>
              <a:custGeom>
                <a:avLst/>
                <a:gdLst/>
                <a:ahLst/>
                <a:cxnLst>
                  <a:cxn ang="0">
                    <a:pos x="88" y="9"/>
                  </a:cxn>
                  <a:cxn ang="0">
                    <a:pos x="72" y="9"/>
                  </a:cxn>
                  <a:cxn ang="0">
                    <a:pos x="45" y="9"/>
                  </a:cxn>
                  <a:cxn ang="0">
                    <a:pos x="28" y="9"/>
                  </a:cxn>
                  <a:cxn ang="0">
                    <a:pos x="1" y="9"/>
                  </a:cxn>
                  <a:cxn ang="0">
                    <a:pos x="0" y="10"/>
                  </a:cxn>
                  <a:cxn ang="0">
                    <a:pos x="0" y="19"/>
                  </a:cxn>
                  <a:cxn ang="0">
                    <a:pos x="6" y="14"/>
                  </a:cxn>
                  <a:cxn ang="0">
                    <a:pos x="23" y="14"/>
                  </a:cxn>
                  <a:cxn ang="0">
                    <a:pos x="50" y="14"/>
                  </a:cxn>
                  <a:cxn ang="0">
                    <a:pos x="66" y="14"/>
                  </a:cxn>
                  <a:cxn ang="0">
                    <a:pos x="80" y="21"/>
                  </a:cxn>
                  <a:cxn ang="0">
                    <a:pos x="93" y="14"/>
                  </a:cxn>
                  <a:cxn ang="0">
                    <a:pos x="110" y="14"/>
                  </a:cxn>
                  <a:cxn ang="0">
                    <a:pos x="116" y="18"/>
                  </a:cxn>
                  <a:cxn ang="0">
                    <a:pos x="116" y="10"/>
                  </a:cxn>
                  <a:cxn ang="0">
                    <a:pos x="115" y="9"/>
                  </a:cxn>
                  <a:cxn ang="0">
                    <a:pos x="88" y="9"/>
                  </a:cxn>
                </a:cxnLst>
                <a:rect l="0" t="0" r="r" b="b"/>
                <a:pathLst>
                  <a:path w="116" h="23">
                    <a:moveTo>
                      <a:pt x="88" y="9"/>
                    </a:moveTo>
                    <a:cubicBezTo>
                      <a:pt x="82" y="15"/>
                      <a:pt x="77" y="15"/>
                      <a:pt x="72" y="9"/>
                    </a:cubicBezTo>
                    <a:cubicBezTo>
                      <a:pt x="63" y="1"/>
                      <a:pt x="53" y="0"/>
                      <a:pt x="45" y="9"/>
                    </a:cubicBezTo>
                    <a:cubicBezTo>
                      <a:pt x="39" y="15"/>
                      <a:pt x="34" y="15"/>
                      <a:pt x="28" y="9"/>
                    </a:cubicBezTo>
                    <a:cubicBezTo>
                      <a:pt x="19" y="0"/>
                      <a:pt x="10" y="0"/>
                      <a:pt x="1" y="9"/>
                    </a:cubicBezTo>
                    <a:cubicBezTo>
                      <a:pt x="1" y="10"/>
                      <a:pt x="0" y="10"/>
                      <a:pt x="0" y="10"/>
                    </a:cubicBezTo>
                    <a:cubicBezTo>
                      <a:pt x="0" y="19"/>
                      <a:pt x="0" y="19"/>
                      <a:pt x="0" y="19"/>
                    </a:cubicBezTo>
                    <a:cubicBezTo>
                      <a:pt x="2" y="18"/>
                      <a:pt x="4" y="16"/>
                      <a:pt x="6" y="14"/>
                    </a:cubicBezTo>
                    <a:cubicBezTo>
                      <a:pt x="12" y="8"/>
                      <a:pt x="17" y="8"/>
                      <a:pt x="23" y="14"/>
                    </a:cubicBezTo>
                    <a:cubicBezTo>
                      <a:pt x="32" y="23"/>
                      <a:pt x="41" y="23"/>
                      <a:pt x="50" y="14"/>
                    </a:cubicBezTo>
                    <a:cubicBezTo>
                      <a:pt x="56" y="8"/>
                      <a:pt x="61" y="8"/>
                      <a:pt x="66" y="14"/>
                    </a:cubicBezTo>
                    <a:cubicBezTo>
                      <a:pt x="71" y="19"/>
                      <a:pt x="75" y="21"/>
                      <a:pt x="80" y="21"/>
                    </a:cubicBezTo>
                    <a:cubicBezTo>
                      <a:pt x="84" y="21"/>
                      <a:pt x="89" y="19"/>
                      <a:pt x="93" y="14"/>
                    </a:cubicBezTo>
                    <a:cubicBezTo>
                      <a:pt x="99" y="8"/>
                      <a:pt x="104" y="8"/>
                      <a:pt x="110" y="14"/>
                    </a:cubicBezTo>
                    <a:cubicBezTo>
                      <a:pt x="112" y="16"/>
                      <a:pt x="114" y="17"/>
                      <a:pt x="116" y="18"/>
                    </a:cubicBezTo>
                    <a:cubicBezTo>
                      <a:pt x="116" y="10"/>
                      <a:pt x="116" y="10"/>
                      <a:pt x="116" y="10"/>
                    </a:cubicBezTo>
                    <a:cubicBezTo>
                      <a:pt x="115" y="9"/>
                      <a:pt x="115" y="9"/>
                      <a:pt x="115" y="9"/>
                    </a:cubicBezTo>
                    <a:cubicBezTo>
                      <a:pt x="106" y="0"/>
                      <a:pt x="97" y="0"/>
                      <a:pt x="88" y="9"/>
                    </a:cubicBezTo>
                    <a:close/>
                  </a:path>
                </a:pathLst>
              </a:custGeom>
              <a:grpFill/>
              <a:ln w="9525">
                <a:solidFill>
                  <a:sysClr val="window" lastClr="FFFFFF"/>
                </a:solidFill>
                <a:round/>
                <a:headEnd/>
                <a:tailEnd/>
              </a:ln>
            </p:spPr>
            <p:txBody>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0752" name="Freeform 91">
                <a:extLst>
                  <a:ext uri="{FF2B5EF4-FFF2-40B4-BE49-F238E27FC236}">
                    <a16:creationId xmlns:a16="http://schemas.microsoft.com/office/drawing/2014/main" id="{AF8B5C57-7BEB-0D4B-A058-953145866BF6}"/>
                  </a:ext>
                </a:extLst>
              </p:cNvPr>
              <p:cNvSpPr>
                <a:spLocks noEditPoints="1"/>
              </p:cNvSpPr>
              <p:nvPr/>
            </p:nvSpPr>
            <p:spPr bwMode="auto">
              <a:xfrm>
                <a:off x="5599113" y="3600450"/>
                <a:ext cx="292100" cy="242888"/>
              </a:xfrm>
              <a:custGeom>
                <a:avLst/>
                <a:gdLst/>
                <a:ahLst/>
                <a:cxnLst>
                  <a:cxn ang="0">
                    <a:pos x="115" y="82"/>
                  </a:cxn>
                  <a:cxn ang="0">
                    <a:pos x="88" y="82"/>
                  </a:cxn>
                  <a:cxn ang="0">
                    <a:pos x="87" y="84"/>
                  </a:cxn>
                  <a:cxn ang="0">
                    <a:pos x="87" y="65"/>
                  </a:cxn>
                  <a:cxn ang="0">
                    <a:pos x="97" y="55"/>
                  </a:cxn>
                  <a:cxn ang="0">
                    <a:pos x="98" y="51"/>
                  </a:cxn>
                  <a:cxn ang="0">
                    <a:pos x="96" y="49"/>
                  </a:cxn>
                  <a:cxn ang="0">
                    <a:pos x="87" y="46"/>
                  </a:cxn>
                  <a:cxn ang="0">
                    <a:pos x="87" y="43"/>
                  </a:cxn>
                  <a:cxn ang="0">
                    <a:pos x="87" y="29"/>
                  </a:cxn>
                  <a:cxn ang="0">
                    <a:pos x="87" y="21"/>
                  </a:cxn>
                  <a:cxn ang="0">
                    <a:pos x="79" y="21"/>
                  </a:cxn>
                  <a:cxn ang="0">
                    <a:pos x="79" y="14"/>
                  </a:cxn>
                  <a:cxn ang="0">
                    <a:pos x="72" y="14"/>
                  </a:cxn>
                  <a:cxn ang="0">
                    <a:pos x="65" y="14"/>
                  </a:cxn>
                  <a:cxn ang="0">
                    <a:pos x="65" y="3"/>
                  </a:cxn>
                  <a:cxn ang="0">
                    <a:pos x="61" y="0"/>
                  </a:cxn>
                  <a:cxn ang="0">
                    <a:pos x="54" y="0"/>
                  </a:cxn>
                  <a:cxn ang="0">
                    <a:pos x="50" y="3"/>
                  </a:cxn>
                  <a:cxn ang="0">
                    <a:pos x="50" y="14"/>
                  </a:cxn>
                  <a:cxn ang="0">
                    <a:pos x="43" y="14"/>
                  </a:cxn>
                  <a:cxn ang="0">
                    <a:pos x="36" y="14"/>
                  </a:cxn>
                  <a:cxn ang="0">
                    <a:pos x="36" y="21"/>
                  </a:cxn>
                  <a:cxn ang="0">
                    <a:pos x="29" y="21"/>
                  </a:cxn>
                  <a:cxn ang="0">
                    <a:pos x="29" y="29"/>
                  </a:cxn>
                  <a:cxn ang="0">
                    <a:pos x="29" y="43"/>
                  </a:cxn>
                  <a:cxn ang="0">
                    <a:pos x="29" y="46"/>
                  </a:cxn>
                  <a:cxn ang="0">
                    <a:pos x="20" y="49"/>
                  </a:cxn>
                  <a:cxn ang="0">
                    <a:pos x="17" y="51"/>
                  </a:cxn>
                  <a:cxn ang="0">
                    <a:pos x="18" y="55"/>
                  </a:cxn>
                  <a:cxn ang="0">
                    <a:pos x="29" y="65"/>
                  </a:cxn>
                  <a:cxn ang="0">
                    <a:pos x="29" y="83"/>
                  </a:cxn>
                  <a:cxn ang="0">
                    <a:pos x="28" y="82"/>
                  </a:cxn>
                  <a:cxn ang="0">
                    <a:pos x="1" y="82"/>
                  </a:cxn>
                  <a:cxn ang="0">
                    <a:pos x="0" y="84"/>
                  </a:cxn>
                  <a:cxn ang="0">
                    <a:pos x="0" y="92"/>
                  </a:cxn>
                  <a:cxn ang="0">
                    <a:pos x="6" y="87"/>
                  </a:cxn>
                  <a:cxn ang="0">
                    <a:pos x="23" y="87"/>
                  </a:cxn>
                  <a:cxn ang="0">
                    <a:pos x="50" y="87"/>
                  </a:cxn>
                  <a:cxn ang="0">
                    <a:pos x="51" y="87"/>
                  </a:cxn>
                  <a:cxn ang="0">
                    <a:pos x="66" y="87"/>
                  </a:cxn>
                  <a:cxn ang="0">
                    <a:pos x="66" y="87"/>
                  </a:cxn>
                  <a:cxn ang="0">
                    <a:pos x="80" y="94"/>
                  </a:cxn>
                  <a:cxn ang="0">
                    <a:pos x="93" y="87"/>
                  </a:cxn>
                  <a:cxn ang="0">
                    <a:pos x="110" y="87"/>
                  </a:cxn>
                  <a:cxn ang="0">
                    <a:pos x="116" y="92"/>
                  </a:cxn>
                  <a:cxn ang="0">
                    <a:pos x="116" y="83"/>
                  </a:cxn>
                  <a:cxn ang="0">
                    <a:pos x="115" y="82"/>
                  </a:cxn>
                  <a:cxn ang="0">
                    <a:pos x="79" y="43"/>
                  </a:cxn>
                  <a:cxn ang="0">
                    <a:pos x="58" y="36"/>
                  </a:cxn>
                  <a:cxn ang="0">
                    <a:pos x="36" y="43"/>
                  </a:cxn>
                  <a:cxn ang="0">
                    <a:pos x="36" y="29"/>
                  </a:cxn>
                  <a:cxn ang="0">
                    <a:pos x="43" y="29"/>
                  </a:cxn>
                  <a:cxn ang="0">
                    <a:pos x="43" y="21"/>
                  </a:cxn>
                  <a:cxn ang="0">
                    <a:pos x="72" y="21"/>
                  </a:cxn>
                  <a:cxn ang="0">
                    <a:pos x="72" y="29"/>
                  </a:cxn>
                  <a:cxn ang="0">
                    <a:pos x="79" y="29"/>
                  </a:cxn>
                  <a:cxn ang="0">
                    <a:pos x="79" y="43"/>
                  </a:cxn>
                </a:cxnLst>
                <a:rect l="0" t="0" r="r" b="b"/>
                <a:pathLst>
                  <a:path w="116" h="96">
                    <a:moveTo>
                      <a:pt x="115" y="82"/>
                    </a:moveTo>
                    <a:cubicBezTo>
                      <a:pt x="106" y="74"/>
                      <a:pt x="97" y="74"/>
                      <a:pt x="88" y="82"/>
                    </a:cubicBezTo>
                    <a:cubicBezTo>
                      <a:pt x="88" y="83"/>
                      <a:pt x="87" y="83"/>
                      <a:pt x="87" y="84"/>
                    </a:cubicBezTo>
                    <a:cubicBezTo>
                      <a:pt x="87" y="65"/>
                      <a:pt x="87" y="65"/>
                      <a:pt x="87" y="65"/>
                    </a:cubicBezTo>
                    <a:cubicBezTo>
                      <a:pt x="97" y="55"/>
                      <a:pt x="97" y="55"/>
                      <a:pt x="97" y="55"/>
                    </a:cubicBezTo>
                    <a:cubicBezTo>
                      <a:pt x="98" y="54"/>
                      <a:pt x="98" y="52"/>
                      <a:pt x="98" y="51"/>
                    </a:cubicBezTo>
                    <a:cubicBezTo>
                      <a:pt x="98" y="50"/>
                      <a:pt x="97" y="49"/>
                      <a:pt x="96" y="49"/>
                    </a:cubicBezTo>
                    <a:cubicBezTo>
                      <a:pt x="87" y="46"/>
                      <a:pt x="87" y="46"/>
                      <a:pt x="87" y="46"/>
                    </a:cubicBezTo>
                    <a:cubicBezTo>
                      <a:pt x="87" y="43"/>
                      <a:pt x="87" y="43"/>
                      <a:pt x="87" y="43"/>
                    </a:cubicBezTo>
                    <a:cubicBezTo>
                      <a:pt x="87" y="29"/>
                      <a:pt x="87" y="29"/>
                      <a:pt x="87" y="29"/>
                    </a:cubicBezTo>
                    <a:cubicBezTo>
                      <a:pt x="87" y="21"/>
                      <a:pt x="87" y="21"/>
                      <a:pt x="87" y="21"/>
                    </a:cubicBezTo>
                    <a:cubicBezTo>
                      <a:pt x="79" y="21"/>
                      <a:pt x="79" y="21"/>
                      <a:pt x="79" y="21"/>
                    </a:cubicBezTo>
                    <a:cubicBezTo>
                      <a:pt x="79" y="14"/>
                      <a:pt x="79" y="14"/>
                      <a:pt x="79" y="14"/>
                    </a:cubicBezTo>
                    <a:cubicBezTo>
                      <a:pt x="72" y="14"/>
                      <a:pt x="72" y="14"/>
                      <a:pt x="72" y="14"/>
                    </a:cubicBezTo>
                    <a:cubicBezTo>
                      <a:pt x="65" y="14"/>
                      <a:pt x="65" y="14"/>
                      <a:pt x="65" y="14"/>
                    </a:cubicBezTo>
                    <a:cubicBezTo>
                      <a:pt x="65" y="3"/>
                      <a:pt x="65" y="3"/>
                      <a:pt x="65" y="3"/>
                    </a:cubicBezTo>
                    <a:cubicBezTo>
                      <a:pt x="65" y="1"/>
                      <a:pt x="63" y="0"/>
                      <a:pt x="61" y="0"/>
                    </a:cubicBezTo>
                    <a:cubicBezTo>
                      <a:pt x="54" y="0"/>
                      <a:pt x="54" y="0"/>
                      <a:pt x="54" y="0"/>
                    </a:cubicBezTo>
                    <a:cubicBezTo>
                      <a:pt x="52" y="0"/>
                      <a:pt x="50" y="1"/>
                      <a:pt x="50" y="3"/>
                    </a:cubicBezTo>
                    <a:cubicBezTo>
                      <a:pt x="50" y="14"/>
                      <a:pt x="50" y="14"/>
                      <a:pt x="50" y="14"/>
                    </a:cubicBezTo>
                    <a:cubicBezTo>
                      <a:pt x="43" y="14"/>
                      <a:pt x="43" y="14"/>
                      <a:pt x="43" y="14"/>
                    </a:cubicBezTo>
                    <a:cubicBezTo>
                      <a:pt x="36" y="14"/>
                      <a:pt x="36" y="14"/>
                      <a:pt x="36" y="14"/>
                    </a:cubicBezTo>
                    <a:cubicBezTo>
                      <a:pt x="36" y="21"/>
                      <a:pt x="36" y="21"/>
                      <a:pt x="36" y="21"/>
                    </a:cubicBezTo>
                    <a:cubicBezTo>
                      <a:pt x="29" y="21"/>
                      <a:pt x="29" y="21"/>
                      <a:pt x="29" y="21"/>
                    </a:cubicBezTo>
                    <a:cubicBezTo>
                      <a:pt x="29" y="29"/>
                      <a:pt x="29" y="29"/>
                      <a:pt x="29" y="29"/>
                    </a:cubicBezTo>
                    <a:cubicBezTo>
                      <a:pt x="29" y="43"/>
                      <a:pt x="29" y="43"/>
                      <a:pt x="29" y="43"/>
                    </a:cubicBezTo>
                    <a:cubicBezTo>
                      <a:pt x="29" y="46"/>
                      <a:pt x="29" y="46"/>
                      <a:pt x="29" y="46"/>
                    </a:cubicBezTo>
                    <a:cubicBezTo>
                      <a:pt x="20" y="49"/>
                      <a:pt x="20" y="49"/>
                      <a:pt x="20" y="49"/>
                    </a:cubicBezTo>
                    <a:cubicBezTo>
                      <a:pt x="18" y="49"/>
                      <a:pt x="18" y="50"/>
                      <a:pt x="17" y="51"/>
                    </a:cubicBezTo>
                    <a:cubicBezTo>
                      <a:pt x="17" y="52"/>
                      <a:pt x="17" y="54"/>
                      <a:pt x="18" y="55"/>
                    </a:cubicBezTo>
                    <a:cubicBezTo>
                      <a:pt x="29" y="65"/>
                      <a:pt x="29" y="65"/>
                      <a:pt x="29" y="65"/>
                    </a:cubicBezTo>
                    <a:cubicBezTo>
                      <a:pt x="29" y="83"/>
                      <a:pt x="29" y="83"/>
                      <a:pt x="29" y="83"/>
                    </a:cubicBezTo>
                    <a:cubicBezTo>
                      <a:pt x="28" y="83"/>
                      <a:pt x="28" y="82"/>
                      <a:pt x="28" y="82"/>
                    </a:cubicBezTo>
                    <a:cubicBezTo>
                      <a:pt x="19" y="74"/>
                      <a:pt x="10" y="74"/>
                      <a:pt x="1" y="82"/>
                    </a:cubicBezTo>
                    <a:cubicBezTo>
                      <a:pt x="1" y="83"/>
                      <a:pt x="0" y="83"/>
                      <a:pt x="0" y="84"/>
                    </a:cubicBezTo>
                    <a:cubicBezTo>
                      <a:pt x="0" y="92"/>
                      <a:pt x="0" y="92"/>
                      <a:pt x="0" y="92"/>
                    </a:cubicBezTo>
                    <a:cubicBezTo>
                      <a:pt x="2" y="91"/>
                      <a:pt x="4" y="90"/>
                      <a:pt x="6" y="87"/>
                    </a:cubicBezTo>
                    <a:cubicBezTo>
                      <a:pt x="12" y="82"/>
                      <a:pt x="17" y="82"/>
                      <a:pt x="23" y="87"/>
                    </a:cubicBezTo>
                    <a:cubicBezTo>
                      <a:pt x="32" y="96"/>
                      <a:pt x="41" y="96"/>
                      <a:pt x="50" y="87"/>
                    </a:cubicBezTo>
                    <a:cubicBezTo>
                      <a:pt x="50" y="87"/>
                      <a:pt x="50" y="87"/>
                      <a:pt x="51" y="87"/>
                    </a:cubicBezTo>
                    <a:cubicBezTo>
                      <a:pt x="56" y="82"/>
                      <a:pt x="60" y="82"/>
                      <a:pt x="66" y="87"/>
                    </a:cubicBezTo>
                    <a:cubicBezTo>
                      <a:pt x="66" y="87"/>
                      <a:pt x="66" y="87"/>
                      <a:pt x="66" y="87"/>
                    </a:cubicBezTo>
                    <a:cubicBezTo>
                      <a:pt x="71" y="92"/>
                      <a:pt x="75" y="94"/>
                      <a:pt x="80" y="94"/>
                    </a:cubicBezTo>
                    <a:cubicBezTo>
                      <a:pt x="84" y="94"/>
                      <a:pt x="89" y="92"/>
                      <a:pt x="93" y="87"/>
                    </a:cubicBezTo>
                    <a:cubicBezTo>
                      <a:pt x="99" y="82"/>
                      <a:pt x="104" y="82"/>
                      <a:pt x="110" y="87"/>
                    </a:cubicBezTo>
                    <a:cubicBezTo>
                      <a:pt x="112" y="89"/>
                      <a:pt x="114" y="91"/>
                      <a:pt x="116" y="92"/>
                    </a:cubicBezTo>
                    <a:cubicBezTo>
                      <a:pt x="116" y="83"/>
                      <a:pt x="116" y="83"/>
                      <a:pt x="116" y="83"/>
                    </a:cubicBezTo>
                    <a:cubicBezTo>
                      <a:pt x="115" y="83"/>
                      <a:pt x="115" y="82"/>
                      <a:pt x="115" y="82"/>
                    </a:cubicBezTo>
                    <a:close/>
                    <a:moveTo>
                      <a:pt x="79" y="43"/>
                    </a:moveTo>
                    <a:cubicBezTo>
                      <a:pt x="58" y="36"/>
                      <a:pt x="58" y="36"/>
                      <a:pt x="58" y="36"/>
                    </a:cubicBezTo>
                    <a:cubicBezTo>
                      <a:pt x="36" y="43"/>
                      <a:pt x="36" y="43"/>
                      <a:pt x="36" y="43"/>
                    </a:cubicBezTo>
                    <a:cubicBezTo>
                      <a:pt x="36" y="29"/>
                      <a:pt x="36" y="29"/>
                      <a:pt x="36" y="29"/>
                    </a:cubicBezTo>
                    <a:cubicBezTo>
                      <a:pt x="43" y="29"/>
                      <a:pt x="43" y="29"/>
                      <a:pt x="43" y="29"/>
                    </a:cubicBezTo>
                    <a:cubicBezTo>
                      <a:pt x="43" y="21"/>
                      <a:pt x="43" y="21"/>
                      <a:pt x="43" y="21"/>
                    </a:cubicBezTo>
                    <a:cubicBezTo>
                      <a:pt x="72" y="21"/>
                      <a:pt x="72" y="21"/>
                      <a:pt x="72" y="21"/>
                    </a:cubicBezTo>
                    <a:cubicBezTo>
                      <a:pt x="72" y="29"/>
                      <a:pt x="72" y="29"/>
                      <a:pt x="72" y="29"/>
                    </a:cubicBezTo>
                    <a:cubicBezTo>
                      <a:pt x="79" y="29"/>
                      <a:pt x="79" y="29"/>
                      <a:pt x="79" y="29"/>
                    </a:cubicBezTo>
                    <a:lnTo>
                      <a:pt x="79" y="43"/>
                    </a:lnTo>
                    <a:close/>
                  </a:path>
                </a:pathLst>
              </a:custGeom>
              <a:grpFill/>
              <a:ln w="9525">
                <a:solidFill>
                  <a:sysClr val="window" lastClr="FFFFFF"/>
                </a:solidFill>
                <a:round/>
                <a:headEnd/>
                <a:tailEnd/>
              </a:ln>
            </p:spPr>
            <p:txBody>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pic>
          <p:nvPicPr>
            <p:cNvPr id="30747" name="Graphic 30746" descr="Factory with solid fill">
              <a:extLst>
                <a:ext uri="{FF2B5EF4-FFF2-40B4-BE49-F238E27FC236}">
                  <a16:creationId xmlns:a16="http://schemas.microsoft.com/office/drawing/2014/main" id="{92467D6F-B9F3-9758-C897-A32603CF68B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181608" y="3199178"/>
              <a:ext cx="389021" cy="389021"/>
            </a:xfrm>
            <a:prstGeom prst="rect">
              <a:avLst/>
            </a:prstGeom>
          </p:spPr>
        </p:pic>
        <p:grpSp>
          <p:nvGrpSpPr>
            <p:cNvPr id="30748" name="Graphic 101" descr="Wind Turbines outline">
              <a:extLst>
                <a:ext uri="{FF2B5EF4-FFF2-40B4-BE49-F238E27FC236}">
                  <a16:creationId xmlns:a16="http://schemas.microsoft.com/office/drawing/2014/main" id="{E713B3AA-6B56-D7FE-C402-23FDCDE2C366}"/>
                </a:ext>
              </a:extLst>
            </p:cNvPr>
            <p:cNvGrpSpPr/>
            <p:nvPr/>
          </p:nvGrpSpPr>
          <p:grpSpPr>
            <a:xfrm>
              <a:off x="10546981" y="3578656"/>
              <a:ext cx="304073" cy="417645"/>
              <a:chOff x="9957054" y="3066159"/>
              <a:chExt cx="209104" cy="342093"/>
            </a:xfrm>
            <a:solidFill>
              <a:sysClr val="windowText" lastClr="000000"/>
            </a:solidFill>
          </p:grpSpPr>
          <p:sp>
            <p:nvSpPr>
              <p:cNvPr id="30749" name="Freeform: Shape 30748">
                <a:extLst>
                  <a:ext uri="{FF2B5EF4-FFF2-40B4-BE49-F238E27FC236}">
                    <a16:creationId xmlns:a16="http://schemas.microsoft.com/office/drawing/2014/main" id="{E8F2C9E1-2614-C8F1-B966-9C8603146B6D}"/>
                  </a:ext>
                </a:extLst>
              </p:cNvPr>
              <p:cNvSpPr/>
              <p:nvPr/>
            </p:nvSpPr>
            <p:spPr>
              <a:xfrm>
                <a:off x="10034410" y="3203802"/>
                <a:ext cx="94929" cy="204450"/>
              </a:xfrm>
              <a:custGeom>
                <a:avLst/>
                <a:gdLst>
                  <a:gd name="connsiteX0" fmla="*/ 63945 w 94929"/>
                  <a:gd name="connsiteY0" fmla="*/ 27094 h 204450"/>
                  <a:gd name="connsiteX1" fmla="*/ 53134 w 94929"/>
                  <a:gd name="connsiteY1" fmla="*/ 17298 h 204450"/>
                  <a:gd name="connsiteX2" fmla="*/ 57896 w 94929"/>
                  <a:gd name="connsiteY2" fmla="*/ 195077 h 204450"/>
                  <a:gd name="connsiteX3" fmla="*/ 37054 w 94929"/>
                  <a:gd name="connsiteY3" fmla="*/ 195077 h 204450"/>
                  <a:gd name="connsiteX4" fmla="*/ 42265 w 94929"/>
                  <a:gd name="connsiteY4" fmla="*/ 7452 h 204450"/>
                  <a:gd name="connsiteX5" fmla="*/ 34043 w 94929"/>
                  <a:gd name="connsiteY5" fmla="*/ 0 h 204450"/>
                  <a:gd name="connsiteX6" fmla="*/ 31923 w 94929"/>
                  <a:gd name="connsiteY6" fmla="*/ 56 h 204450"/>
                  <a:gd name="connsiteX7" fmla="*/ 26506 w 94929"/>
                  <a:gd name="connsiteY7" fmla="*/ 195077 h 204450"/>
                  <a:gd name="connsiteX8" fmla="*/ 0 w 94929"/>
                  <a:gd name="connsiteY8" fmla="*/ 195077 h 204450"/>
                  <a:gd name="connsiteX9" fmla="*/ 0 w 94929"/>
                  <a:gd name="connsiteY9" fmla="*/ 204450 h 204450"/>
                  <a:gd name="connsiteX10" fmla="*/ 94929 w 94929"/>
                  <a:gd name="connsiteY10" fmla="*/ 204450 h 204450"/>
                  <a:gd name="connsiteX11" fmla="*/ 94929 w 94929"/>
                  <a:gd name="connsiteY11" fmla="*/ 195077 h 204450"/>
                  <a:gd name="connsiteX12" fmla="*/ 68444 w 94929"/>
                  <a:gd name="connsiteY12" fmla="*/ 195077 h 204450"/>
                  <a:gd name="connsiteX13" fmla="*/ 63945 w 94929"/>
                  <a:gd name="connsiteY13" fmla="*/ 27094 h 20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29" h="204450">
                    <a:moveTo>
                      <a:pt x="63945" y="27094"/>
                    </a:moveTo>
                    <a:lnTo>
                      <a:pt x="53134" y="17298"/>
                    </a:lnTo>
                    <a:lnTo>
                      <a:pt x="57896" y="195077"/>
                    </a:lnTo>
                    <a:lnTo>
                      <a:pt x="37054" y="195077"/>
                    </a:lnTo>
                    <a:lnTo>
                      <a:pt x="42265" y="7452"/>
                    </a:lnTo>
                    <a:lnTo>
                      <a:pt x="34043" y="0"/>
                    </a:lnTo>
                    <a:lnTo>
                      <a:pt x="31923" y="56"/>
                    </a:lnTo>
                    <a:lnTo>
                      <a:pt x="26506" y="195077"/>
                    </a:lnTo>
                    <a:lnTo>
                      <a:pt x="0" y="195077"/>
                    </a:lnTo>
                    <a:lnTo>
                      <a:pt x="0" y="204450"/>
                    </a:lnTo>
                    <a:lnTo>
                      <a:pt x="94929" y="204450"/>
                    </a:lnTo>
                    <a:lnTo>
                      <a:pt x="94929" y="195077"/>
                    </a:lnTo>
                    <a:lnTo>
                      <a:pt x="68444" y="195077"/>
                    </a:lnTo>
                    <a:lnTo>
                      <a:pt x="63945" y="27094"/>
                    </a:lnTo>
                    <a:close/>
                  </a:path>
                </a:pathLst>
              </a:custGeom>
              <a:grpFill/>
              <a:ln w="52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30750" name="Freeform: Shape 30749">
                <a:extLst>
                  <a:ext uri="{FF2B5EF4-FFF2-40B4-BE49-F238E27FC236}">
                    <a16:creationId xmlns:a16="http://schemas.microsoft.com/office/drawing/2014/main" id="{73439BE6-A83C-CCE9-C3FE-A93809A891E9}"/>
                  </a:ext>
                </a:extLst>
              </p:cNvPr>
              <p:cNvSpPr/>
              <p:nvPr/>
            </p:nvSpPr>
            <p:spPr>
              <a:xfrm>
                <a:off x="9957054" y="3066159"/>
                <a:ext cx="209104" cy="196739"/>
              </a:xfrm>
              <a:custGeom>
                <a:avLst/>
                <a:gdLst>
                  <a:gd name="connsiteX0" fmla="*/ 207223 w 209104"/>
                  <a:gd name="connsiteY0" fmla="*/ 179798 h 196739"/>
                  <a:gd name="connsiteX1" fmla="*/ 156390 w 209104"/>
                  <a:gd name="connsiteY1" fmla="*/ 106999 h 196739"/>
                  <a:gd name="connsiteX2" fmla="*/ 147562 w 209104"/>
                  <a:gd name="connsiteY2" fmla="*/ 102875 h 196739"/>
                  <a:gd name="connsiteX3" fmla="*/ 154587 w 209104"/>
                  <a:gd name="connsiteY3" fmla="*/ 97017 h 196739"/>
                  <a:gd name="connsiteX4" fmla="*/ 180587 w 209104"/>
                  <a:gd name="connsiteY4" fmla="*/ 14067 h 196739"/>
                  <a:gd name="connsiteX5" fmla="*/ 171912 w 209104"/>
                  <a:gd name="connsiteY5" fmla="*/ 408 h 196739"/>
                  <a:gd name="connsiteX6" fmla="*/ 157566 w 209104"/>
                  <a:gd name="connsiteY6" fmla="*/ 5851 h 196739"/>
                  <a:gd name="connsiteX7" fmla="*/ 111573 w 209104"/>
                  <a:gd name="connsiteY7" fmla="*/ 82138 h 196739"/>
                  <a:gd name="connsiteX8" fmla="*/ 111731 w 209104"/>
                  <a:gd name="connsiteY8" fmla="*/ 90211 h 196739"/>
                  <a:gd name="connsiteX9" fmla="*/ 102254 w 209104"/>
                  <a:gd name="connsiteY9" fmla="*/ 87969 h 196739"/>
                  <a:gd name="connsiteX10" fmla="*/ 9369 w 209104"/>
                  <a:gd name="connsiteY10" fmla="*/ 109219 h 196739"/>
                  <a:gd name="connsiteX11" fmla="*/ 397 w 209104"/>
                  <a:gd name="connsiteY11" fmla="*/ 122723 h 196739"/>
                  <a:gd name="connsiteX12" fmla="*/ 12878 w 209104"/>
                  <a:gd name="connsiteY12" fmla="*/ 131041 h 196739"/>
                  <a:gd name="connsiteX13" fmla="*/ 108168 w 209104"/>
                  <a:gd name="connsiteY13" fmla="*/ 128350 h 196739"/>
                  <a:gd name="connsiteX14" fmla="*/ 109626 w 209104"/>
                  <a:gd name="connsiteY14" fmla="*/ 128313 h 196739"/>
                  <a:gd name="connsiteX15" fmla="*/ 117408 w 209104"/>
                  <a:gd name="connsiteY15" fmla="*/ 123869 h 196739"/>
                  <a:gd name="connsiteX16" fmla="*/ 120405 w 209104"/>
                  <a:gd name="connsiteY16" fmla="*/ 132414 h 196739"/>
                  <a:gd name="connsiteX17" fmla="*/ 187711 w 209104"/>
                  <a:gd name="connsiteY17" fmla="*/ 193409 h 196739"/>
                  <a:gd name="connsiteX18" fmla="*/ 205356 w 209104"/>
                  <a:gd name="connsiteY18" fmla="*/ 193574 h 196739"/>
                  <a:gd name="connsiteX19" fmla="*/ 207224 w 209104"/>
                  <a:gd name="connsiteY19" fmla="*/ 179798 h 196739"/>
                  <a:gd name="connsiteX20" fmla="*/ 166858 w 209104"/>
                  <a:gd name="connsiteY20" fmla="*/ 10282 h 196739"/>
                  <a:gd name="connsiteX21" fmla="*/ 169471 w 209104"/>
                  <a:gd name="connsiteY21" fmla="*/ 9577 h 196739"/>
                  <a:gd name="connsiteX22" fmla="*/ 170422 w 209104"/>
                  <a:gd name="connsiteY22" fmla="*/ 11547 h 196739"/>
                  <a:gd name="connsiteX23" fmla="*/ 145217 w 209104"/>
                  <a:gd name="connsiteY23" fmla="*/ 91970 h 196739"/>
                  <a:gd name="connsiteX24" fmla="*/ 139593 w 209104"/>
                  <a:gd name="connsiteY24" fmla="*/ 96665 h 196739"/>
                  <a:gd name="connsiteX25" fmla="*/ 123784 w 209104"/>
                  <a:gd name="connsiteY25" fmla="*/ 90509 h 196739"/>
                  <a:gd name="connsiteX26" fmla="*/ 122293 w 209104"/>
                  <a:gd name="connsiteY26" fmla="*/ 90832 h 196739"/>
                  <a:gd name="connsiteX27" fmla="*/ 122167 w 209104"/>
                  <a:gd name="connsiteY27" fmla="*/ 84417 h 196739"/>
                  <a:gd name="connsiteX28" fmla="*/ 120212 w 209104"/>
                  <a:gd name="connsiteY28" fmla="*/ 105782 h 196739"/>
                  <a:gd name="connsiteX29" fmla="*/ 125271 w 209104"/>
                  <a:gd name="connsiteY29" fmla="*/ 99791 h 196739"/>
                  <a:gd name="connsiteX30" fmla="*/ 125275 w 209104"/>
                  <a:gd name="connsiteY30" fmla="*/ 99791 h 196739"/>
                  <a:gd name="connsiteX31" fmla="*/ 126133 w 209104"/>
                  <a:gd name="connsiteY31" fmla="*/ 99736 h 196739"/>
                  <a:gd name="connsiteX32" fmla="*/ 132014 w 209104"/>
                  <a:gd name="connsiteY32" fmla="*/ 104285 h 196739"/>
                  <a:gd name="connsiteX33" fmla="*/ 126955 w 209104"/>
                  <a:gd name="connsiteY33" fmla="*/ 110277 h 196739"/>
                  <a:gd name="connsiteX34" fmla="*/ 120212 w 209104"/>
                  <a:gd name="connsiteY34" fmla="*/ 105782 h 196739"/>
                  <a:gd name="connsiteX35" fmla="*/ 106374 w 209104"/>
                  <a:gd name="connsiteY35" fmla="*/ 119027 h 196739"/>
                  <a:gd name="connsiteX36" fmla="*/ 12541 w 209104"/>
                  <a:gd name="connsiteY36" fmla="*/ 121677 h 196739"/>
                  <a:gd name="connsiteX37" fmla="*/ 10575 w 209104"/>
                  <a:gd name="connsiteY37" fmla="*/ 120289 h 196739"/>
                  <a:gd name="connsiteX38" fmla="*/ 10566 w 209104"/>
                  <a:gd name="connsiteY38" fmla="*/ 120203 h 196739"/>
                  <a:gd name="connsiteX39" fmla="*/ 11812 w 209104"/>
                  <a:gd name="connsiteY39" fmla="*/ 118332 h 196739"/>
                  <a:gd name="connsiteX40" fmla="*/ 11998 w 209104"/>
                  <a:gd name="connsiteY40" fmla="*/ 118299 h 196739"/>
                  <a:gd name="connsiteX41" fmla="*/ 102207 w 209104"/>
                  <a:gd name="connsiteY41" fmla="*/ 97662 h 196739"/>
                  <a:gd name="connsiteX42" fmla="*/ 110807 w 209104"/>
                  <a:gd name="connsiteY42" fmla="*/ 99697 h 196739"/>
                  <a:gd name="connsiteX43" fmla="*/ 113835 w 209104"/>
                  <a:gd name="connsiteY43" fmla="*/ 114768 h 196739"/>
                  <a:gd name="connsiteX44" fmla="*/ 197816 w 209104"/>
                  <a:gd name="connsiteY44" fmla="*/ 186998 h 196739"/>
                  <a:gd name="connsiteX45" fmla="*/ 195371 w 209104"/>
                  <a:gd name="connsiteY45" fmla="*/ 186977 h 196739"/>
                  <a:gd name="connsiteX46" fmla="*/ 195243 w 209104"/>
                  <a:gd name="connsiteY46" fmla="*/ 186847 h 196739"/>
                  <a:gd name="connsiteX47" fmla="*/ 129717 w 209104"/>
                  <a:gd name="connsiteY47" fmla="*/ 127462 h 196739"/>
                  <a:gd name="connsiteX48" fmla="*/ 126978 w 209104"/>
                  <a:gd name="connsiteY48" fmla="*/ 119649 h 196739"/>
                  <a:gd name="connsiteX49" fmla="*/ 128447 w 209104"/>
                  <a:gd name="connsiteY49" fmla="*/ 119556 h 196739"/>
                  <a:gd name="connsiteX50" fmla="*/ 128453 w 209104"/>
                  <a:gd name="connsiteY50" fmla="*/ 119556 h 196739"/>
                  <a:gd name="connsiteX51" fmla="*/ 141333 w 209104"/>
                  <a:gd name="connsiteY51" fmla="*/ 110555 h 196739"/>
                  <a:gd name="connsiteX52" fmla="*/ 148943 w 209104"/>
                  <a:gd name="connsiteY52" fmla="*/ 114111 h 196739"/>
                  <a:gd name="connsiteX53" fmla="*/ 198261 w 209104"/>
                  <a:gd name="connsiteY53" fmla="*/ 184739 h 196739"/>
                  <a:gd name="connsiteX54" fmla="*/ 197969 w 209104"/>
                  <a:gd name="connsiteY54" fmla="*/ 186903 h 196739"/>
                  <a:gd name="connsiteX55" fmla="*/ 197816 w 209104"/>
                  <a:gd name="connsiteY55" fmla="*/ 186998 h 19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9104" h="196739">
                    <a:moveTo>
                      <a:pt x="207223" y="179798"/>
                    </a:moveTo>
                    <a:lnTo>
                      <a:pt x="156390" y="106999"/>
                    </a:lnTo>
                    <a:lnTo>
                      <a:pt x="147562" y="102875"/>
                    </a:lnTo>
                    <a:lnTo>
                      <a:pt x="154587" y="97017"/>
                    </a:lnTo>
                    <a:lnTo>
                      <a:pt x="180587" y="14067"/>
                    </a:lnTo>
                    <a:cubicBezTo>
                      <a:pt x="182436" y="8166"/>
                      <a:pt x="178552" y="2051"/>
                      <a:pt x="171912" y="408"/>
                    </a:cubicBezTo>
                    <a:cubicBezTo>
                      <a:pt x="166286" y="-985"/>
                      <a:pt x="160326" y="1277"/>
                      <a:pt x="157566" y="5851"/>
                    </a:cubicBezTo>
                    <a:lnTo>
                      <a:pt x="111573" y="82138"/>
                    </a:lnTo>
                    <a:lnTo>
                      <a:pt x="111731" y="90211"/>
                    </a:lnTo>
                    <a:lnTo>
                      <a:pt x="102254" y="87969"/>
                    </a:lnTo>
                    <a:lnTo>
                      <a:pt x="9369" y="109219"/>
                    </a:lnTo>
                    <a:cubicBezTo>
                      <a:pt x="2695" y="110747"/>
                      <a:pt x="-1321" y="116793"/>
                      <a:pt x="397" y="122723"/>
                    </a:cubicBezTo>
                    <a:cubicBezTo>
                      <a:pt x="1855" y="127750"/>
                      <a:pt x="7040" y="131206"/>
                      <a:pt x="12878" y="131041"/>
                    </a:cubicBezTo>
                    <a:lnTo>
                      <a:pt x="108168" y="128350"/>
                    </a:lnTo>
                    <a:lnTo>
                      <a:pt x="109626" y="128313"/>
                    </a:lnTo>
                    <a:lnTo>
                      <a:pt x="117408" y="123869"/>
                    </a:lnTo>
                    <a:lnTo>
                      <a:pt x="120405" y="132414"/>
                    </a:lnTo>
                    <a:lnTo>
                      <a:pt x="187711" y="193409"/>
                    </a:lnTo>
                    <a:cubicBezTo>
                      <a:pt x="192532" y="197785"/>
                      <a:pt x="200433" y="197859"/>
                      <a:pt x="205356" y="193574"/>
                    </a:cubicBezTo>
                    <a:cubicBezTo>
                      <a:pt x="209535" y="189938"/>
                      <a:pt x="210311" y="184212"/>
                      <a:pt x="207224" y="179798"/>
                    </a:cubicBezTo>
                    <a:close/>
                    <a:moveTo>
                      <a:pt x="166858" y="10282"/>
                    </a:moveTo>
                    <a:cubicBezTo>
                      <a:pt x="167361" y="9446"/>
                      <a:pt x="168530" y="9130"/>
                      <a:pt x="169471" y="9577"/>
                    </a:cubicBezTo>
                    <a:cubicBezTo>
                      <a:pt x="170268" y="9955"/>
                      <a:pt x="170663" y="10773"/>
                      <a:pt x="170422" y="11547"/>
                    </a:cubicBezTo>
                    <a:lnTo>
                      <a:pt x="145217" y="91970"/>
                    </a:lnTo>
                    <a:lnTo>
                      <a:pt x="139593" y="96665"/>
                    </a:lnTo>
                    <a:cubicBezTo>
                      <a:pt x="136104" y="92070"/>
                      <a:pt x="129949" y="89674"/>
                      <a:pt x="123784" y="90509"/>
                    </a:cubicBezTo>
                    <a:cubicBezTo>
                      <a:pt x="123270" y="90574"/>
                      <a:pt x="122791" y="90726"/>
                      <a:pt x="122293" y="90832"/>
                    </a:cubicBezTo>
                    <a:lnTo>
                      <a:pt x="122167" y="84417"/>
                    </a:lnTo>
                    <a:close/>
                    <a:moveTo>
                      <a:pt x="120212" y="105782"/>
                    </a:moveTo>
                    <a:cubicBezTo>
                      <a:pt x="119748" y="102886"/>
                      <a:pt x="122013" y="100204"/>
                      <a:pt x="125271" y="99791"/>
                    </a:cubicBezTo>
                    <a:cubicBezTo>
                      <a:pt x="125272" y="99791"/>
                      <a:pt x="125274" y="99791"/>
                      <a:pt x="125275" y="99791"/>
                    </a:cubicBezTo>
                    <a:cubicBezTo>
                      <a:pt x="125559" y="99754"/>
                      <a:pt x="125846" y="99736"/>
                      <a:pt x="126133" y="99736"/>
                    </a:cubicBezTo>
                    <a:cubicBezTo>
                      <a:pt x="129093" y="99742"/>
                      <a:pt x="131599" y="101680"/>
                      <a:pt x="132014" y="104285"/>
                    </a:cubicBezTo>
                    <a:cubicBezTo>
                      <a:pt x="132479" y="107181"/>
                      <a:pt x="130214" y="109864"/>
                      <a:pt x="126955" y="110277"/>
                    </a:cubicBezTo>
                    <a:cubicBezTo>
                      <a:pt x="123696" y="110690"/>
                      <a:pt x="120677" y="108678"/>
                      <a:pt x="120212" y="105782"/>
                    </a:cubicBezTo>
                    <a:close/>
                    <a:moveTo>
                      <a:pt x="106374" y="119027"/>
                    </a:moveTo>
                    <a:lnTo>
                      <a:pt x="12541" y="121677"/>
                    </a:lnTo>
                    <a:cubicBezTo>
                      <a:pt x="11567" y="121776"/>
                      <a:pt x="10687" y="121155"/>
                      <a:pt x="10575" y="120289"/>
                    </a:cubicBezTo>
                    <a:cubicBezTo>
                      <a:pt x="10571" y="120260"/>
                      <a:pt x="10568" y="120231"/>
                      <a:pt x="10566" y="120203"/>
                    </a:cubicBezTo>
                    <a:cubicBezTo>
                      <a:pt x="10329" y="119380"/>
                      <a:pt x="10887" y="118543"/>
                      <a:pt x="11812" y="118332"/>
                    </a:cubicBezTo>
                    <a:cubicBezTo>
                      <a:pt x="11874" y="118318"/>
                      <a:pt x="11935" y="118307"/>
                      <a:pt x="11998" y="118299"/>
                    </a:cubicBezTo>
                    <a:lnTo>
                      <a:pt x="102207" y="97662"/>
                    </a:lnTo>
                    <a:lnTo>
                      <a:pt x="110807" y="99697"/>
                    </a:lnTo>
                    <a:cubicBezTo>
                      <a:pt x="108458" y="104819"/>
                      <a:pt x="109636" y="110685"/>
                      <a:pt x="113835" y="114768"/>
                    </a:cubicBezTo>
                    <a:close/>
                    <a:moveTo>
                      <a:pt x="197816" y="186998"/>
                    </a:moveTo>
                    <a:cubicBezTo>
                      <a:pt x="197134" y="187592"/>
                      <a:pt x="196040" y="187582"/>
                      <a:pt x="195371" y="186977"/>
                    </a:cubicBezTo>
                    <a:cubicBezTo>
                      <a:pt x="195326" y="186935"/>
                      <a:pt x="195283" y="186892"/>
                      <a:pt x="195243" y="186847"/>
                    </a:cubicBezTo>
                    <a:lnTo>
                      <a:pt x="129717" y="127462"/>
                    </a:lnTo>
                    <a:lnTo>
                      <a:pt x="126978" y="119649"/>
                    </a:lnTo>
                    <a:cubicBezTo>
                      <a:pt x="127467" y="119627"/>
                      <a:pt x="127954" y="119621"/>
                      <a:pt x="128447" y="119556"/>
                    </a:cubicBezTo>
                    <a:lnTo>
                      <a:pt x="128453" y="119556"/>
                    </a:lnTo>
                    <a:cubicBezTo>
                      <a:pt x="134240" y="118801"/>
                      <a:pt x="139143" y="115375"/>
                      <a:pt x="141333" y="110555"/>
                    </a:cubicBezTo>
                    <a:lnTo>
                      <a:pt x="148943" y="114111"/>
                    </a:lnTo>
                    <a:lnTo>
                      <a:pt x="198261" y="184739"/>
                    </a:lnTo>
                    <a:cubicBezTo>
                      <a:pt x="198853" y="185408"/>
                      <a:pt x="198722" y="186377"/>
                      <a:pt x="197969" y="186903"/>
                    </a:cubicBezTo>
                    <a:cubicBezTo>
                      <a:pt x="197920" y="186937"/>
                      <a:pt x="197869" y="186968"/>
                      <a:pt x="197816" y="186998"/>
                    </a:cubicBezTo>
                    <a:close/>
                  </a:path>
                </a:pathLst>
              </a:custGeom>
              <a:grpFill/>
              <a:ln w="52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grpSp>
      </p:grpSp>
      <p:pic>
        <p:nvPicPr>
          <p:cNvPr id="30739" name="Graphic 30738" descr="Full battery with solid fill">
            <a:extLst>
              <a:ext uri="{FF2B5EF4-FFF2-40B4-BE49-F238E27FC236}">
                <a16:creationId xmlns:a16="http://schemas.microsoft.com/office/drawing/2014/main" id="{309A0A78-5507-DCA8-D83A-B8797E6BFDF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622523" y="4014543"/>
            <a:ext cx="640724" cy="635244"/>
          </a:xfrm>
          <a:prstGeom prst="rect">
            <a:avLst/>
          </a:prstGeom>
        </p:spPr>
      </p:pic>
      <p:pic>
        <p:nvPicPr>
          <p:cNvPr id="30740" name="Graphic 30739" descr="Network with solid fill">
            <a:extLst>
              <a:ext uri="{FF2B5EF4-FFF2-40B4-BE49-F238E27FC236}">
                <a16:creationId xmlns:a16="http://schemas.microsoft.com/office/drawing/2014/main" id="{6973BB7C-682A-BC6F-2434-CBC79F5464F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571573" y="2600534"/>
            <a:ext cx="640724" cy="635244"/>
          </a:xfrm>
          <a:prstGeom prst="rect">
            <a:avLst/>
          </a:prstGeom>
        </p:spPr>
      </p:pic>
      <p:cxnSp>
        <p:nvCxnSpPr>
          <p:cNvPr id="30741" name="Ευθεία γραμμή σύνδεσης 4">
            <a:extLst>
              <a:ext uri="{FF2B5EF4-FFF2-40B4-BE49-F238E27FC236}">
                <a16:creationId xmlns:a16="http://schemas.microsoft.com/office/drawing/2014/main" id="{59311EA0-F5D9-5BFA-A04F-2458D3ADD38F}"/>
              </a:ext>
            </a:extLst>
          </p:cNvPr>
          <p:cNvCxnSpPr/>
          <p:nvPr/>
        </p:nvCxnSpPr>
        <p:spPr>
          <a:xfrm>
            <a:off x="445936" y="6071920"/>
            <a:ext cx="11420627" cy="25350"/>
          </a:xfrm>
          <a:prstGeom prst="line">
            <a:avLst/>
          </a:prstGeom>
          <a:noFill/>
          <a:ln w="9525" cap="flat" cmpd="sng" algn="ctr">
            <a:noFill/>
            <a:prstDash val="solid"/>
          </a:ln>
          <a:effectLst/>
        </p:spPr>
      </p:cxnSp>
      <p:sp>
        <p:nvSpPr>
          <p:cNvPr id="2" name="Date Placeholder 3">
            <a:extLst>
              <a:ext uri="{FF2B5EF4-FFF2-40B4-BE49-F238E27FC236}">
                <a16:creationId xmlns:a16="http://schemas.microsoft.com/office/drawing/2014/main" id="{3B5435A8-D8CD-9A0C-91B5-A130B4339F7A}"/>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Tree>
    <p:extLst>
      <p:ext uri="{BB962C8B-B14F-4D97-AF65-F5344CB8AC3E}">
        <p14:creationId xmlns:p14="http://schemas.microsoft.com/office/powerpoint/2010/main" val="3404728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hidden="1"/>
          <p:cNvSpPr/>
          <p:nvPr>
            <p:custDataLst>
              <p:tags r:id="rId1"/>
            </p:custDataLst>
          </p:nvPr>
        </p:nvSpPr>
        <p:spPr>
          <a:xfrm>
            <a:off x="0" y="0"/>
            <a:ext cx="158750" cy="158750"/>
          </a:xfrm>
          <a:prstGeom prst="rect">
            <a:avLst/>
          </a:prstGeom>
          <a:gradFill flip="none" rotWithShape="1">
            <a:gsLst>
              <a:gs pos="0">
                <a:schemeClr val="accent1">
                  <a:lumMod val="0"/>
                  <a:lumOff val="100000"/>
                </a:schemeClr>
              </a:gs>
              <a:gs pos="61000">
                <a:schemeClr val="tx1"/>
              </a:gs>
              <a:gs pos="100000">
                <a:schemeClr val="tx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da-DK" sz="1100" b="1">
              <a:solidFill>
                <a:prstClr val="white"/>
              </a:solidFill>
              <a:latin typeface="Roboto" panose="020B0604020202020204"/>
              <a:sym typeface="Roboto" panose="020B0604020202020204"/>
            </a:endParaRPr>
          </a:p>
        </p:txBody>
      </p:sp>
      <p:cxnSp>
        <p:nvCxnSpPr>
          <p:cNvPr id="34" name="Ευθεία γραμμή σύνδεσης 33">
            <a:extLst>
              <a:ext uri="{FF2B5EF4-FFF2-40B4-BE49-F238E27FC236}">
                <a16:creationId xmlns:a16="http://schemas.microsoft.com/office/drawing/2014/main" id="{2E2329D6-B1AA-4A8B-AED3-EA74D7179885}"/>
              </a:ext>
            </a:extLst>
          </p:cNvPr>
          <p:cNvCxnSpPr/>
          <p:nvPr/>
        </p:nvCxnSpPr>
        <p:spPr>
          <a:xfrm>
            <a:off x="0" y="6155140"/>
            <a:ext cx="12192000" cy="2729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6" name="Εικόνα 1">
            <a:extLst>
              <a:ext uri="{FF2B5EF4-FFF2-40B4-BE49-F238E27FC236}">
                <a16:creationId xmlns:a16="http://schemas.microsoft.com/office/drawing/2014/main" id="{8118EBDE-8B24-4F67-BCC5-00973893D95B}"/>
              </a:ext>
            </a:extLst>
          </p:cNvPr>
          <p:cNvPicPr>
            <a:picLocks noChangeAspect="1"/>
          </p:cNvPicPr>
          <p:nvPr/>
        </p:nvPicPr>
        <p:blipFill>
          <a:blip r:embed="rId4"/>
          <a:srcRect/>
          <a:stretch>
            <a:fillRect/>
          </a:stretch>
        </p:blipFill>
        <p:spPr bwMode="auto">
          <a:xfrm>
            <a:off x="10478278" y="6113890"/>
            <a:ext cx="1388285" cy="775722"/>
          </a:xfrm>
          <a:prstGeom prst="rect">
            <a:avLst/>
          </a:prstGeom>
          <a:noFill/>
          <a:ln w="9525">
            <a:noFill/>
            <a:miter lim="800000"/>
            <a:headEnd/>
            <a:tailEnd/>
          </a:ln>
        </p:spPr>
      </p:pic>
      <p:sp>
        <p:nvSpPr>
          <p:cNvPr id="43" name="TextBox 42">
            <a:extLst>
              <a:ext uri="{FF2B5EF4-FFF2-40B4-BE49-F238E27FC236}">
                <a16:creationId xmlns:a16="http://schemas.microsoft.com/office/drawing/2014/main" id="{C347DC8E-13B3-4478-8327-F71A58BB72AE}"/>
              </a:ext>
            </a:extLst>
          </p:cNvPr>
          <p:cNvSpPr txBox="1"/>
          <p:nvPr/>
        </p:nvSpPr>
        <p:spPr>
          <a:xfrm>
            <a:off x="1479023" y="3069259"/>
            <a:ext cx="1765227" cy="307777"/>
          </a:xfrm>
          <a:prstGeom prst="rect">
            <a:avLst/>
          </a:prstGeom>
          <a:noFill/>
        </p:spPr>
        <p:txBody>
          <a:bodyPr wrap="none" rtlCol="0" anchor="ctr">
            <a:sp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cs typeface="Poppins" pitchFamily="2" charset="77"/>
              </a:rPr>
              <a:t>Project Development</a:t>
            </a:r>
          </a:p>
        </p:txBody>
      </p:sp>
      <p:sp>
        <p:nvSpPr>
          <p:cNvPr id="10" name="Subtitle 2">
            <a:extLst>
              <a:ext uri="{FF2B5EF4-FFF2-40B4-BE49-F238E27FC236}">
                <a16:creationId xmlns:a16="http://schemas.microsoft.com/office/drawing/2014/main" id="{5C0FB9A5-62AF-4C59-B7FB-BED056661676}"/>
              </a:ext>
            </a:extLst>
          </p:cNvPr>
          <p:cNvSpPr txBox="1">
            <a:spLocks/>
          </p:cNvSpPr>
          <p:nvPr/>
        </p:nvSpPr>
        <p:spPr>
          <a:xfrm>
            <a:off x="3826914" y="1420144"/>
            <a:ext cx="8219473" cy="4673121"/>
          </a:xfrm>
          <a:prstGeom prst="rect">
            <a:avLst/>
          </a:prstGeom>
          <a:solidFill>
            <a:schemeClr val="accent1">
              <a:lumMod val="60000"/>
              <a:lumOff val="40000"/>
              <a:alpha val="38000"/>
            </a:schemeClr>
          </a:solidFill>
        </p:spPr>
        <p:txBody>
          <a:bodyPr vert="horz" wrap="square" lIns="81580" tIns="40790" rIns="81580" bIns="40790" rtlCol="0">
            <a:spAutoFit/>
          </a:bodyPr>
          <a:lstStyle>
            <a:defPPr>
              <a:defRPr lang="el-GR"/>
            </a:defPPr>
            <a:lvl1pPr marL="171450" indent="-171450" defTabSz="407972">
              <a:lnSpc>
                <a:spcPct val="150000"/>
              </a:lnSpc>
              <a:spcBef>
                <a:spcPct val="20000"/>
              </a:spcBef>
              <a:buClr>
                <a:schemeClr val="tx1"/>
              </a:buClr>
              <a:buFont typeface="Arial" panose="020B0604020202020204" pitchFamily="34" charset="0"/>
              <a:buChar char="•"/>
              <a:defRPr sz="1400">
                <a:solidFill>
                  <a:srgbClr val="272727"/>
                </a:solidFill>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just"/>
            <a:r>
              <a:rPr lang="en-US" sz="1600" dirty="0">
                <a:ea typeface="Calibri" panose="020F0502020204030204" pitchFamily="34" charset="0"/>
                <a:cs typeface="Times New Roman" panose="02020603050405020304" pitchFamily="18" charset="0"/>
              </a:rPr>
              <a:t>Greece has made stable first steps towards the incorporation of the OW technology in its energy mix.</a:t>
            </a:r>
          </a:p>
          <a:p>
            <a:pPr algn="just"/>
            <a:r>
              <a:rPr lang="en-US" sz="1600" dirty="0">
                <a:ea typeface="Calibri" panose="020F0502020204030204" pitchFamily="34" charset="0"/>
                <a:cs typeface="Times New Roman" panose="02020603050405020304" pitchFamily="18" charset="0"/>
              </a:rPr>
              <a:t>Greece has the potential to become an attractive market and competitive to the other countries regarding OW, and has the ability to </a:t>
            </a:r>
            <a:r>
              <a:rPr lang="en-US" sz="1600" dirty="0">
                <a:effectLst/>
                <a:ea typeface="Calibri" panose="020F0502020204030204" pitchFamily="34" charset="0"/>
                <a:cs typeface="Times New Roman" panose="02020603050405020304" pitchFamily="18" charset="0"/>
              </a:rPr>
              <a:t>complete and finalize the procedure with quick steps in order not to lose the momentum.</a:t>
            </a:r>
          </a:p>
          <a:p>
            <a:pPr algn="just"/>
            <a:r>
              <a:rPr lang="en-US" sz="1600" dirty="0">
                <a:ea typeface="Calibri" panose="020F0502020204030204" pitchFamily="34" charset="0"/>
                <a:cs typeface="Times New Roman" panose="02020603050405020304" pitchFamily="18" charset="0"/>
              </a:rPr>
              <a:t>The Greek Offshore Wind Act has several advantages: the initial assessment of the areas, the fact that the grid connection in a significant part will be under IPTO and will be secured, the synergies created with the ministries and authorities.</a:t>
            </a:r>
          </a:p>
          <a:p>
            <a:pPr algn="just"/>
            <a:r>
              <a:rPr lang="en-US" sz="1600" dirty="0">
                <a:ea typeface="Calibri" panose="020F0502020204030204" pitchFamily="34" charset="0"/>
                <a:cs typeface="Times New Roman" panose="02020603050405020304" pitchFamily="18" charset="0"/>
              </a:rPr>
              <a:t>Greece has the ability also to focus </a:t>
            </a:r>
            <a:r>
              <a:rPr lang="en-US" sz="1600" dirty="0">
                <a:ea typeface="Times New Roman" panose="02020603050405020304" pitchFamily="18" charset="0"/>
              </a:rPr>
              <a:t>to the preparation, support and improvement of related infrastructures, such as ports and shipyards.</a:t>
            </a:r>
          </a:p>
          <a:p>
            <a:pPr algn="just"/>
            <a:r>
              <a:rPr lang="en-US" sz="1600" dirty="0">
                <a:ea typeface="Times New Roman" panose="02020603050405020304" pitchFamily="18" charset="0"/>
                <a:cs typeface="Times New Roman" panose="02020603050405020304" pitchFamily="18" charset="0"/>
              </a:rPr>
              <a:t>The i</a:t>
            </a:r>
            <a:r>
              <a:rPr lang="en-US" sz="1600" dirty="0">
                <a:effectLst/>
                <a:ea typeface="Calibri" panose="020F0502020204030204" pitchFamily="34" charset="0"/>
                <a:cs typeface="Times New Roman" panose="02020603050405020304" pitchFamily="18" charset="0"/>
              </a:rPr>
              <a:t>nvolvement and cooperation with all related stakeholders will continue and involve even more interested parties.</a:t>
            </a:r>
          </a:p>
        </p:txBody>
      </p:sp>
      <p:sp>
        <p:nvSpPr>
          <p:cNvPr id="2" name="Title 2">
            <a:extLst>
              <a:ext uri="{FF2B5EF4-FFF2-40B4-BE49-F238E27FC236}">
                <a16:creationId xmlns:a16="http://schemas.microsoft.com/office/drawing/2014/main" id="{2DCE900C-AFEF-148F-33CD-6C34972D3BB0}"/>
              </a:ext>
            </a:extLst>
          </p:cNvPr>
          <p:cNvSpPr txBox="1">
            <a:spLocks/>
          </p:cNvSpPr>
          <p:nvPr/>
        </p:nvSpPr>
        <p:spPr bwMode="auto">
          <a:xfrm>
            <a:off x="271463" y="292101"/>
            <a:ext cx="10890682"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j-ea"/>
                <a:cs typeface="+mj-cs"/>
              </a:rPr>
              <a:t>Suitability assessment of the Greek Maritime Area for the Development of Offshore Wind Farms</a:t>
            </a:r>
            <a:endParaRPr kumimoji="0" lang="da-DK" sz="2000" b="1" i="0" u="none" strike="noStrike" kern="0" cap="none" spc="0" normalizeH="0" baseline="0" noProof="0" dirty="0">
              <a:ln>
                <a:noFill/>
              </a:ln>
              <a:solidFill>
                <a:prstClr val="black"/>
              </a:solidFill>
              <a:effectLst/>
              <a:uLnTx/>
              <a:uFillTx/>
              <a:latin typeface="Calibri"/>
              <a:ea typeface="+mj-ea"/>
              <a:cs typeface="+mj-cs"/>
            </a:endParaRPr>
          </a:p>
          <a:p>
            <a:pPr marL="0" marR="0" lvl="0" indent="0" algn="l" defTabSz="914400" rtl="0" eaLnBrk="1" fontAlgn="base" latinLnBrk="0" hangingPunct="1">
              <a:lnSpc>
                <a:spcPct val="100000"/>
              </a:lnSpc>
              <a:spcBef>
                <a:spcPct val="0"/>
              </a:spcBef>
              <a:spcAft>
                <a:spcPts val="225"/>
              </a:spcAft>
              <a:buClrTx/>
              <a:buSzTx/>
              <a:buFontTx/>
              <a:buNone/>
              <a:tabLst/>
              <a:defRPr/>
            </a:pPr>
            <a:r>
              <a:rPr lang="en-US" altLang="zh-TW" sz="1800" b="0" dirty="0">
                <a:solidFill>
                  <a:prstClr val="black"/>
                </a:solidFill>
                <a:latin typeface="Calibri"/>
                <a:ea typeface="新細明體" panose="02020500000000000000" pitchFamily="18" charset="-120"/>
              </a:rPr>
              <a:t>Next Steps - Opportunities</a:t>
            </a:r>
            <a:endPar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j-cs"/>
            </a:endParaRPr>
          </a:p>
        </p:txBody>
      </p:sp>
      <p:sp>
        <p:nvSpPr>
          <p:cNvPr id="3" name="Slide Number Placeholder 5">
            <a:extLst>
              <a:ext uri="{FF2B5EF4-FFF2-40B4-BE49-F238E27FC236}">
                <a16:creationId xmlns:a16="http://schemas.microsoft.com/office/drawing/2014/main" id="{EEDE313C-0F56-2164-395F-E0D893E793E0}"/>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sp>
        <p:nvSpPr>
          <p:cNvPr id="5" name="Date Placeholder 3">
            <a:extLst>
              <a:ext uri="{FF2B5EF4-FFF2-40B4-BE49-F238E27FC236}">
                <a16:creationId xmlns:a16="http://schemas.microsoft.com/office/drawing/2014/main" id="{56CB0439-C079-7A85-26A9-6AEE930F54D9}"/>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
        <p:nvSpPr>
          <p:cNvPr id="6" name="Freeform 3">
            <a:extLst>
              <a:ext uri="{FF2B5EF4-FFF2-40B4-BE49-F238E27FC236}">
                <a16:creationId xmlns:a16="http://schemas.microsoft.com/office/drawing/2014/main" id="{77DA59F2-7604-B056-94AE-34FA08570D1C}"/>
              </a:ext>
            </a:extLst>
          </p:cNvPr>
          <p:cNvSpPr>
            <a:spLocks noChangeArrowheads="1"/>
          </p:cNvSpPr>
          <p:nvPr/>
        </p:nvSpPr>
        <p:spPr bwMode="auto">
          <a:xfrm>
            <a:off x="3826914" y="976535"/>
            <a:ext cx="8219473" cy="574519"/>
          </a:xfrm>
          <a:custGeom>
            <a:avLst/>
            <a:gdLst>
              <a:gd name="T0" fmla="*/ 0 w 5400"/>
              <a:gd name="T1" fmla="*/ 0 h 2001"/>
              <a:gd name="T2" fmla="*/ 0 w 5400"/>
              <a:gd name="T3" fmla="*/ 1637 h 2001"/>
              <a:gd name="T4" fmla="*/ 0 w 5400"/>
              <a:gd name="T5" fmla="*/ 1637 h 2001"/>
              <a:gd name="T6" fmla="*/ 2699 w 5400"/>
              <a:gd name="T7" fmla="*/ 2000 h 2001"/>
              <a:gd name="T8" fmla="*/ 2699 w 5400"/>
              <a:gd name="T9" fmla="*/ 2000 h 2001"/>
              <a:gd name="T10" fmla="*/ 5399 w 5400"/>
              <a:gd name="T11" fmla="*/ 1637 h 2001"/>
              <a:gd name="T12" fmla="*/ 5399 w 5400"/>
              <a:gd name="T13" fmla="*/ 0 h 2001"/>
              <a:gd name="T14" fmla="*/ 0 w 5400"/>
              <a:gd name="T15" fmla="*/ 0 h 2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0" h="2001">
                <a:moveTo>
                  <a:pt x="0" y="0"/>
                </a:moveTo>
                <a:lnTo>
                  <a:pt x="0" y="1637"/>
                </a:lnTo>
                <a:lnTo>
                  <a:pt x="0" y="1637"/>
                </a:lnTo>
                <a:cubicBezTo>
                  <a:pt x="725" y="1863"/>
                  <a:pt x="1668" y="2000"/>
                  <a:pt x="2699" y="2000"/>
                </a:cubicBezTo>
                <a:lnTo>
                  <a:pt x="2699" y="2000"/>
                </a:lnTo>
                <a:cubicBezTo>
                  <a:pt x="3730" y="2000"/>
                  <a:pt x="4673" y="1863"/>
                  <a:pt x="5399" y="1637"/>
                </a:cubicBezTo>
                <a:lnTo>
                  <a:pt x="5399" y="0"/>
                </a:lnTo>
                <a:lnTo>
                  <a:pt x="0" y="0"/>
                </a:lnTo>
              </a:path>
            </a:pathLst>
          </a:custGeom>
          <a:solidFill>
            <a:srgbClr val="3984A3"/>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mj-lt"/>
                <a:ea typeface="+mn-ea"/>
                <a:cs typeface="+mn-cs"/>
              </a:rPr>
              <a:t>In Conclusion</a:t>
            </a:r>
          </a:p>
        </p:txBody>
      </p:sp>
      <p:pic>
        <p:nvPicPr>
          <p:cNvPr id="15" name="Εικόνα 14">
            <a:extLst>
              <a:ext uri="{FF2B5EF4-FFF2-40B4-BE49-F238E27FC236}">
                <a16:creationId xmlns:a16="http://schemas.microsoft.com/office/drawing/2014/main" id="{08BCC40A-0D0F-9AF5-0F9F-84B3D25CC0F7}"/>
              </a:ext>
            </a:extLst>
          </p:cNvPr>
          <p:cNvPicPr>
            <a:picLocks noChangeAspect="1"/>
          </p:cNvPicPr>
          <p:nvPr/>
        </p:nvPicPr>
        <p:blipFill rotWithShape="1">
          <a:blip r:embed="rId5"/>
          <a:srcRect l="22346" t="-201" r="25977" b="201"/>
          <a:stretch/>
        </p:blipFill>
        <p:spPr>
          <a:xfrm>
            <a:off x="129984" y="964785"/>
            <a:ext cx="3696930" cy="5128480"/>
          </a:xfrm>
          <a:prstGeom prst="rect">
            <a:avLst/>
          </a:prstGeom>
        </p:spPr>
      </p:pic>
      <p:sp>
        <p:nvSpPr>
          <p:cNvPr id="4" name="Ορθογώνιο 3">
            <a:extLst>
              <a:ext uri="{FF2B5EF4-FFF2-40B4-BE49-F238E27FC236}">
                <a16:creationId xmlns:a16="http://schemas.microsoft.com/office/drawing/2014/main" id="{1564F9D5-7DC3-CBD8-6C5B-414BFAD44487}"/>
              </a:ext>
            </a:extLst>
          </p:cNvPr>
          <p:cNvSpPr/>
          <p:nvPr/>
        </p:nvSpPr>
        <p:spPr>
          <a:xfrm>
            <a:off x="3870735" y="1595461"/>
            <a:ext cx="144000" cy="144000"/>
          </a:xfrm>
          <a:prstGeom prst="rect">
            <a:avLst/>
          </a:prstGeom>
          <a:solidFill>
            <a:srgbClr val="4D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Ορθογώνιο 6">
            <a:extLst>
              <a:ext uri="{FF2B5EF4-FFF2-40B4-BE49-F238E27FC236}">
                <a16:creationId xmlns:a16="http://schemas.microsoft.com/office/drawing/2014/main" id="{82254E31-AEFC-E086-B261-FB0FD3318F3E}"/>
              </a:ext>
            </a:extLst>
          </p:cNvPr>
          <p:cNvSpPr/>
          <p:nvPr/>
        </p:nvSpPr>
        <p:spPr>
          <a:xfrm>
            <a:off x="3870735" y="2392902"/>
            <a:ext cx="144000" cy="144000"/>
          </a:xfrm>
          <a:prstGeom prst="rect">
            <a:avLst/>
          </a:prstGeom>
          <a:solidFill>
            <a:srgbClr val="398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Ορθογώνιο 7">
            <a:extLst>
              <a:ext uri="{FF2B5EF4-FFF2-40B4-BE49-F238E27FC236}">
                <a16:creationId xmlns:a16="http://schemas.microsoft.com/office/drawing/2014/main" id="{A89DEC61-75A3-11C1-6298-F9AA359713E4}"/>
              </a:ext>
            </a:extLst>
          </p:cNvPr>
          <p:cNvSpPr/>
          <p:nvPr/>
        </p:nvSpPr>
        <p:spPr>
          <a:xfrm>
            <a:off x="3870735" y="3533938"/>
            <a:ext cx="144000" cy="144000"/>
          </a:xfrm>
          <a:prstGeom prst="rect">
            <a:avLst/>
          </a:prstGeom>
          <a:solidFill>
            <a:srgbClr val="2B5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Ορθογώνιο 8">
            <a:extLst>
              <a:ext uri="{FF2B5EF4-FFF2-40B4-BE49-F238E27FC236}">
                <a16:creationId xmlns:a16="http://schemas.microsoft.com/office/drawing/2014/main" id="{BD6AB449-133E-E0D9-2016-6BBCF0A7D69A}"/>
              </a:ext>
            </a:extLst>
          </p:cNvPr>
          <p:cNvSpPr/>
          <p:nvPr/>
        </p:nvSpPr>
        <p:spPr>
          <a:xfrm>
            <a:off x="3877053" y="4677106"/>
            <a:ext cx="144000" cy="144000"/>
          </a:xfrm>
          <a:prstGeom prst="rect">
            <a:avLst/>
          </a:prstGeom>
          <a:solidFill>
            <a:srgbClr val="6C8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Ορθογώνιο 10">
            <a:extLst>
              <a:ext uri="{FF2B5EF4-FFF2-40B4-BE49-F238E27FC236}">
                <a16:creationId xmlns:a16="http://schemas.microsoft.com/office/drawing/2014/main" id="{C2DD2A10-A881-7C22-2D69-63217976D340}"/>
              </a:ext>
            </a:extLst>
          </p:cNvPr>
          <p:cNvSpPr/>
          <p:nvPr/>
        </p:nvSpPr>
        <p:spPr>
          <a:xfrm>
            <a:off x="3870735" y="5455621"/>
            <a:ext cx="144000" cy="144000"/>
          </a:xfrm>
          <a:prstGeom prst="rect">
            <a:avLst/>
          </a:prstGeom>
          <a:solidFill>
            <a:srgbClr val="596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6990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hidden="1"/>
          <p:cNvSpPr/>
          <p:nvPr>
            <p:custDataLst>
              <p:tags r:id="rId1"/>
            </p:custDataLst>
          </p:nvPr>
        </p:nvSpPr>
        <p:spPr>
          <a:xfrm>
            <a:off x="2" y="0"/>
            <a:ext cx="158751" cy="158750"/>
          </a:xfrm>
          <a:prstGeom prst="rect">
            <a:avLst/>
          </a:prstGeom>
          <a:gradFill flip="none" rotWithShape="1">
            <a:gsLst>
              <a:gs pos="0">
                <a:schemeClr val="accent1">
                  <a:lumMod val="0"/>
                  <a:lumOff val="100000"/>
                </a:schemeClr>
              </a:gs>
              <a:gs pos="61000">
                <a:schemeClr val="tx1"/>
              </a:gs>
              <a:gs pos="100000">
                <a:schemeClr val="tx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fontAlgn="auto">
              <a:spcBef>
                <a:spcPts val="0"/>
              </a:spcBef>
              <a:spcAft>
                <a:spcPts val="0"/>
              </a:spcAft>
              <a:defRPr/>
            </a:pPr>
            <a:endParaRPr lang="en-US" sz="3600">
              <a:solidFill>
                <a:prstClr val="white"/>
              </a:solidFill>
              <a:latin typeface="Bree Serif" panose="020B0604020202020204" charset="0"/>
              <a:sym typeface="Bree Serif" panose="020B0604020202020204" charset="0"/>
            </a:endParaRPr>
          </a:p>
        </p:txBody>
      </p:sp>
      <p:pic>
        <p:nvPicPr>
          <p:cNvPr id="4" name="Εικόνα 3">
            <a:extLst>
              <a:ext uri="{FF2B5EF4-FFF2-40B4-BE49-F238E27FC236}">
                <a16:creationId xmlns:a16="http://schemas.microsoft.com/office/drawing/2014/main" id="{4D1D2F0F-A807-46E7-98DC-8867DB293A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3803" y="474850"/>
            <a:ext cx="2643957" cy="1439408"/>
          </a:xfrm>
          <a:prstGeom prst="rect">
            <a:avLst/>
          </a:prstGeom>
        </p:spPr>
      </p:pic>
      <p:sp>
        <p:nvSpPr>
          <p:cNvPr id="23" name="Ορθογώνιο 22">
            <a:extLst>
              <a:ext uri="{FF2B5EF4-FFF2-40B4-BE49-F238E27FC236}">
                <a16:creationId xmlns:a16="http://schemas.microsoft.com/office/drawing/2014/main" id="{FD21BF9D-6588-401B-9777-BB3528F29762}"/>
              </a:ext>
            </a:extLst>
          </p:cNvPr>
          <p:cNvSpPr/>
          <p:nvPr/>
        </p:nvSpPr>
        <p:spPr>
          <a:xfrm>
            <a:off x="628415" y="4538748"/>
            <a:ext cx="1556067" cy="369332"/>
          </a:xfrm>
          <a:prstGeom prst="rect">
            <a:avLst/>
          </a:prstGeom>
        </p:spPr>
        <p:txBody>
          <a:bodyPr wrap="none">
            <a:spAutoFit/>
          </a:bodyPr>
          <a:lstStyle/>
          <a:p>
            <a:pPr fontAlgn="base"/>
            <a:r>
              <a:rPr lang="en-US" b="1">
                <a:solidFill>
                  <a:schemeClr val="tx2"/>
                </a:solidFill>
              </a:rPr>
              <a:t>Memberships:</a:t>
            </a:r>
          </a:p>
        </p:txBody>
      </p:sp>
      <p:pic>
        <p:nvPicPr>
          <p:cNvPr id="24" name="Picture 56" descr="https://developmentfariagroup.com/wp-content/uploads/2020/05/AFRICAN-CHAMBER.jpg">
            <a:extLst>
              <a:ext uri="{FF2B5EF4-FFF2-40B4-BE49-F238E27FC236}">
                <a16:creationId xmlns:a16="http://schemas.microsoft.com/office/drawing/2014/main" id="{1FCB05D0-D479-4C6C-B0B9-CEB518E5B33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57314" t="13995" b="18160"/>
          <a:stretch/>
        </p:blipFill>
        <p:spPr bwMode="auto">
          <a:xfrm>
            <a:off x="9908905" y="5286793"/>
            <a:ext cx="2064810" cy="9857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8" descr="ELETAEN">
            <a:extLst>
              <a:ext uri="{FF2B5EF4-FFF2-40B4-BE49-F238E27FC236}">
                <a16:creationId xmlns:a16="http://schemas.microsoft.com/office/drawing/2014/main" id="{D7579556-5559-4873-B6D4-1E29E46FEE1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52855" y="4310382"/>
            <a:ext cx="2200011" cy="836004"/>
          </a:xfrm>
          <a:prstGeom prst="rect">
            <a:avLst/>
          </a:prstGeom>
          <a:noFill/>
          <a:extLst>
            <a:ext uri="{909E8E84-426E-40DD-AFC4-6F175D3DCCD1}">
              <a14:hiddenFill xmlns:a14="http://schemas.microsoft.com/office/drawing/2010/main">
                <a:solidFill>
                  <a:srgbClr val="FFFFFF"/>
                </a:solidFill>
              </a14:hiddenFill>
            </a:ext>
          </a:extLst>
        </p:spPr>
      </p:pic>
      <p:pic>
        <p:nvPicPr>
          <p:cNvPr id="17" name="Εικόνα 16" descr="Εικόνα που περιέχει κείμενο&#10;&#10;Περιγραφή που δημιουργήθηκε αυτόματα">
            <a:extLst>
              <a:ext uri="{FF2B5EF4-FFF2-40B4-BE49-F238E27FC236}">
                <a16:creationId xmlns:a16="http://schemas.microsoft.com/office/drawing/2014/main" id="{E27D3C2A-14CD-672C-E9FC-5E09184CC7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5053" y="4394288"/>
            <a:ext cx="2811581" cy="752098"/>
          </a:xfrm>
          <a:prstGeom prst="rect">
            <a:avLst/>
          </a:prstGeom>
        </p:spPr>
      </p:pic>
      <p:pic>
        <p:nvPicPr>
          <p:cNvPr id="18" name="Εικόνα 17" descr="Εικόνα που περιέχει κείμενο&#10;&#10;Περιγραφή που δημιουργήθηκε αυτόματα">
            <a:extLst>
              <a:ext uri="{FF2B5EF4-FFF2-40B4-BE49-F238E27FC236}">
                <a16:creationId xmlns:a16="http://schemas.microsoft.com/office/drawing/2014/main" id="{3E993CBB-8469-411A-7338-CE65E3798E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730" t="21610" r="23880" b="32871"/>
          <a:stretch/>
        </p:blipFill>
        <p:spPr>
          <a:xfrm>
            <a:off x="7237760" y="5168674"/>
            <a:ext cx="2085475" cy="1103868"/>
          </a:xfrm>
          <a:prstGeom prst="rect">
            <a:avLst/>
          </a:prstGeom>
        </p:spPr>
      </p:pic>
      <p:pic>
        <p:nvPicPr>
          <p:cNvPr id="20" name="Picture 3">
            <a:extLst>
              <a:ext uri="{FF2B5EF4-FFF2-40B4-BE49-F238E27FC236}">
                <a16:creationId xmlns:a16="http://schemas.microsoft.com/office/drawing/2014/main" id="{E25AEB3C-0EA1-77E1-FD9F-59252775026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79707" y="5311103"/>
            <a:ext cx="2671147" cy="961439"/>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43">
            <a:extLst>
              <a:ext uri="{FF2B5EF4-FFF2-40B4-BE49-F238E27FC236}">
                <a16:creationId xmlns:a16="http://schemas.microsoft.com/office/drawing/2014/main" id="{13FF7729-8781-72DF-E1BF-9C06A0678270}"/>
              </a:ext>
            </a:extLst>
          </p:cNvPr>
          <p:cNvSpPr>
            <a:spLocks noChangeArrowheads="1"/>
          </p:cNvSpPr>
          <p:nvPr/>
        </p:nvSpPr>
        <p:spPr bwMode="auto">
          <a:xfrm>
            <a:off x="3581400" y="2084758"/>
            <a:ext cx="4668764" cy="1789000"/>
          </a:xfrm>
          <a:prstGeom prst="roundRect">
            <a:avLst>
              <a:gd name="adj" fmla="val 6932"/>
            </a:avLst>
          </a:prstGeom>
          <a:solidFill>
            <a:schemeClr val="tx1">
              <a:lumMod val="95000"/>
            </a:schemeClr>
          </a:solidFill>
          <a:ln>
            <a:noFill/>
          </a:ln>
          <a:effectLst/>
        </p:spPr>
        <p:txBody>
          <a:bodyPr wrap="none" anchor="ctr"/>
          <a:lstStyle/>
          <a:p>
            <a:endParaRPr lang="en-US" sz="1400"/>
          </a:p>
        </p:txBody>
      </p:sp>
      <p:sp>
        <p:nvSpPr>
          <p:cNvPr id="21" name="Rectangle 16">
            <a:extLst>
              <a:ext uri="{FF2B5EF4-FFF2-40B4-BE49-F238E27FC236}">
                <a16:creationId xmlns:a16="http://schemas.microsoft.com/office/drawing/2014/main" id="{70162CD6-D6E8-1FAC-2D0D-E0932A21F0C5}"/>
              </a:ext>
            </a:extLst>
          </p:cNvPr>
          <p:cNvSpPr/>
          <p:nvPr/>
        </p:nvSpPr>
        <p:spPr>
          <a:xfrm>
            <a:off x="3837620" y="3027267"/>
            <a:ext cx="3856381" cy="738664"/>
          </a:xfrm>
          <a:prstGeom prst="rect">
            <a:avLst/>
          </a:prstGeom>
          <a:noFill/>
        </p:spPr>
        <p:txBody>
          <a:bodyPr wrap="square" rtlCol="0">
            <a:spAutoFit/>
          </a:bodyPr>
          <a:lstStyle/>
          <a:p>
            <a:pPr algn="ctr"/>
            <a:r>
              <a:rPr lang="en-US" sz="1400">
                <a:solidFill>
                  <a:schemeClr val="tx2"/>
                </a:solidFill>
              </a:rPr>
              <a:t>53, </a:t>
            </a:r>
            <a:r>
              <a:rPr lang="el-GR" sz="1400">
                <a:solidFill>
                  <a:schemeClr val="tx2"/>
                </a:solidFill>
              </a:rPr>
              <a:t>Vasileos Irakleiou</a:t>
            </a:r>
            <a:r>
              <a:rPr lang="en-US" sz="1400">
                <a:solidFill>
                  <a:schemeClr val="tx2"/>
                </a:solidFill>
              </a:rPr>
              <a:t> str.</a:t>
            </a:r>
            <a:r>
              <a:rPr lang="el-GR" sz="1400">
                <a:solidFill>
                  <a:schemeClr val="tx2"/>
                </a:solidFill>
              </a:rPr>
              <a:t> &amp; </a:t>
            </a:r>
            <a:r>
              <a:rPr lang="en-US" sz="1400">
                <a:solidFill>
                  <a:schemeClr val="tx2"/>
                </a:solidFill>
              </a:rPr>
              <a:t>Karolou Ntil str.</a:t>
            </a:r>
          </a:p>
          <a:p>
            <a:pPr algn="ctr"/>
            <a:r>
              <a:rPr lang="en-US" sz="1400">
                <a:solidFill>
                  <a:schemeClr val="tx2"/>
                </a:solidFill>
              </a:rPr>
              <a:t>EL-</a:t>
            </a:r>
            <a:r>
              <a:rPr lang="el-GR" sz="1400">
                <a:solidFill>
                  <a:schemeClr val="tx2"/>
                </a:solidFill>
              </a:rPr>
              <a:t>54623</a:t>
            </a:r>
            <a:r>
              <a:rPr lang="en-US" sz="1400">
                <a:solidFill>
                  <a:schemeClr val="tx2"/>
                </a:solidFill>
              </a:rPr>
              <a:t> Thessaloniki</a:t>
            </a:r>
          </a:p>
          <a:p>
            <a:pPr algn="ctr"/>
            <a:r>
              <a:rPr lang="en-US" sz="1400">
                <a:solidFill>
                  <a:schemeClr val="tx2"/>
                </a:solidFill>
              </a:rPr>
              <a:t>Greece</a:t>
            </a:r>
          </a:p>
        </p:txBody>
      </p:sp>
      <p:sp>
        <p:nvSpPr>
          <p:cNvPr id="27" name="TextBox 26">
            <a:extLst>
              <a:ext uri="{FF2B5EF4-FFF2-40B4-BE49-F238E27FC236}">
                <a16:creationId xmlns:a16="http://schemas.microsoft.com/office/drawing/2014/main" id="{32C3AC90-4250-8C4A-EA04-1C34CC9C37BE}"/>
              </a:ext>
            </a:extLst>
          </p:cNvPr>
          <p:cNvSpPr txBox="1"/>
          <p:nvPr/>
        </p:nvSpPr>
        <p:spPr>
          <a:xfrm>
            <a:off x="3590412" y="2360957"/>
            <a:ext cx="4103589" cy="584775"/>
          </a:xfrm>
          <a:prstGeom prst="rect">
            <a:avLst/>
          </a:prstGeom>
          <a:noFill/>
        </p:spPr>
        <p:txBody>
          <a:bodyPr wrap="square" rtlCol="0">
            <a:spAutoFit/>
          </a:bodyPr>
          <a:lstStyle/>
          <a:p>
            <a:pPr algn="ctr">
              <a:defRPr/>
            </a:pPr>
            <a:r>
              <a:rPr lang="en-US" sz="1600">
                <a:solidFill>
                  <a:srgbClr val="50A400"/>
                </a:solidFill>
              </a:rPr>
              <a:t>W</a:t>
            </a:r>
            <a:r>
              <a:rPr lang="en-US" sz="1600">
                <a:solidFill>
                  <a:schemeClr val="tx2"/>
                </a:solidFill>
              </a:rPr>
              <a:t>: www.developmentfariagroup.com</a:t>
            </a:r>
            <a:r>
              <a:rPr lang="el-GR" sz="1600">
                <a:solidFill>
                  <a:schemeClr val="tx2"/>
                </a:solidFill>
              </a:rPr>
              <a:t> </a:t>
            </a:r>
            <a:endParaRPr lang="en-US" sz="1600">
              <a:solidFill>
                <a:schemeClr val="tx2"/>
              </a:solidFill>
            </a:endParaRPr>
          </a:p>
          <a:p>
            <a:pPr algn="ctr">
              <a:defRPr/>
            </a:pPr>
            <a:r>
              <a:rPr lang="en-US" sz="1600">
                <a:solidFill>
                  <a:srgbClr val="50A400"/>
                </a:solidFill>
              </a:rPr>
              <a:t>E</a:t>
            </a:r>
            <a:r>
              <a:rPr lang="en-US" sz="1600">
                <a:solidFill>
                  <a:schemeClr val="tx2"/>
                </a:solidFill>
              </a:rPr>
              <a:t>: contact@developmentfariagroup.com</a:t>
            </a:r>
          </a:p>
        </p:txBody>
      </p:sp>
      <p:sp>
        <p:nvSpPr>
          <p:cNvPr id="29" name="TextBox 28">
            <a:extLst>
              <a:ext uri="{FF2B5EF4-FFF2-40B4-BE49-F238E27FC236}">
                <a16:creationId xmlns:a16="http://schemas.microsoft.com/office/drawing/2014/main" id="{F77759F2-88DE-F8C2-4E87-4A6A6716F0AC}"/>
              </a:ext>
            </a:extLst>
          </p:cNvPr>
          <p:cNvSpPr txBox="1"/>
          <p:nvPr/>
        </p:nvSpPr>
        <p:spPr>
          <a:xfrm>
            <a:off x="7651178" y="1789787"/>
            <a:ext cx="3071985" cy="510778"/>
          </a:xfrm>
          <a:prstGeom prst="roundRect">
            <a:avLst/>
          </a:prstGeom>
          <a:solidFill>
            <a:schemeClr val="bg1"/>
          </a:solidFill>
          <a:ln w="19050">
            <a:solidFill>
              <a:srgbClr val="E7E6E6"/>
            </a:solidFill>
          </a:ln>
        </p:spPr>
        <p:txBody>
          <a:bodyPr wrap="square" rtlCol="0" anchor="b">
            <a:spAutoFit/>
          </a:bodyPr>
          <a:lstStyle/>
          <a:p>
            <a:r>
              <a:rPr lang="en-US" sz="2400" b="1" spc="-30">
                <a:solidFill>
                  <a:schemeClr val="tx2"/>
                </a:solidFill>
                <a:cs typeface="Poppins" pitchFamily="2" charset="77"/>
              </a:rPr>
              <a:t>GET IN TOUCH</a:t>
            </a:r>
          </a:p>
        </p:txBody>
      </p:sp>
      <p:cxnSp>
        <p:nvCxnSpPr>
          <p:cNvPr id="30" name="Ευθεία γραμμή σύνδεσης 15">
            <a:extLst>
              <a:ext uri="{FF2B5EF4-FFF2-40B4-BE49-F238E27FC236}">
                <a16:creationId xmlns:a16="http://schemas.microsoft.com/office/drawing/2014/main" id="{CC2D37BE-9739-A0C0-87B7-3230032A3FF0}"/>
              </a:ext>
            </a:extLst>
          </p:cNvPr>
          <p:cNvCxnSpPr>
            <a:cxnSpLocks/>
          </p:cNvCxnSpPr>
          <p:nvPr/>
        </p:nvCxnSpPr>
        <p:spPr>
          <a:xfrm>
            <a:off x="7651179" y="2451495"/>
            <a:ext cx="3071985" cy="0"/>
          </a:xfrm>
          <a:prstGeom prst="line">
            <a:avLst/>
          </a:prstGeom>
          <a:ln w="28575">
            <a:solidFill>
              <a:srgbClr val="8FDD0C"/>
            </a:solidFill>
          </a:ln>
        </p:spPr>
        <p:style>
          <a:lnRef idx="1">
            <a:schemeClr val="accent1"/>
          </a:lnRef>
          <a:fillRef idx="0">
            <a:schemeClr val="accent1"/>
          </a:fillRef>
          <a:effectRef idx="0">
            <a:schemeClr val="accent1"/>
          </a:effectRef>
          <a:fontRef idx="minor">
            <a:schemeClr val="tx1"/>
          </a:fontRef>
        </p:style>
      </p:cxnSp>
      <p:pic>
        <p:nvPicPr>
          <p:cNvPr id="3" name="Εικόνα 2">
            <a:extLst>
              <a:ext uri="{FF2B5EF4-FFF2-40B4-BE49-F238E27FC236}">
                <a16:creationId xmlns:a16="http://schemas.microsoft.com/office/drawing/2014/main" id="{867D6C80-91A0-8C5D-4681-A755B5938A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5580" y="5254213"/>
            <a:ext cx="2608457" cy="1103868"/>
          </a:xfrm>
          <a:prstGeom prst="rect">
            <a:avLst/>
          </a:prstGeom>
        </p:spPr>
      </p:pic>
      <p:pic>
        <p:nvPicPr>
          <p:cNvPr id="5" name="Εικόνα 4" descr="Εικόνα που περιέχει κείμενο&#10;&#10;Περιγραφή που δημιουργήθηκε αυτόματα">
            <a:extLst>
              <a:ext uri="{FF2B5EF4-FFF2-40B4-BE49-F238E27FC236}">
                <a16:creationId xmlns:a16="http://schemas.microsoft.com/office/drawing/2014/main" id="{C7530C7D-B4D7-BBF0-6DE5-FA4CE39B52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80656" y="4301049"/>
            <a:ext cx="2200012" cy="844730"/>
          </a:xfrm>
          <a:prstGeom prst="rect">
            <a:avLst/>
          </a:prstGeom>
        </p:spPr>
      </p:pic>
    </p:spTree>
    <p:extLst>
      <p:ext uri="{BB962C8B-B14F-4D97-AF65-F5344CB8AC3E}">
        <p14:creationId xmlns:p14="http://schemas.microsoft.com/office/powerpoint/2010/main" val="323743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5A9F7C58-2E6A-00EB-5E28-A98CE8024C8F}"/>
              </a:ext>
            </a:extLst>
          </p:cNvPr>
          <p:cNvSpPr txBox="1">
            <a:spLocks/>
          </p:cNvSpPr>
          <p:nvPr/>
        </p:nvSpPr>
        <p:spPr>
          <a:xfrm>
            <a:off x="8262754" y="6550955"/>
            <a:ext cx="1338979" cy="301625"/>
          </a:xfrm>
          <a:prstGeom prst="roundRect">
            <a:avLst/>
          </a:prstGeom>
          <a:solidFill>
            <a:schemeClr val="bg1">
              <a:lumMod val="95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solidFill>
                  <a:prstClr val="black">
                    <a:tint val="75000"/>
                  </a:prstClr>
                </a:solidFill>
                <a:cs typeface="Arial" panose="020B0604020202020204" pitchFamily="34" charset="0"/>
              </a:rPr>
              <a:t>Slide </a:t>
            </a:r>
            <a:fld id="{F3184E0E-326D-49B7-B023-21AE18E9CC85}" type="slidenum">
              <a:rPr lang="en-GB" smtClean="0">
                <a:solidFill>
                  <a:prstClr val="black">
                    <a:tint val="75000"/>
                  </a:prstClr>
                </a:solidFill>
                <a:cs typeface="Arial" panose="020B0604020202020204" pitchFamily="34" charset="0"/>
              </a:rPr>
              <a:pPr algn="ctr"/>
              <a:t>3</a:t>
            </a:fld>
            <a:endParaRPr lang="en-GB" dirty="0">
              <a:solidFill>
                <a:prstClr val="black">
                  <a:tint val="75000"/>
                </a:prstClr>
              </a:solidFill>
              <a:cs typeface="Arial" panose="020B0604020202020204" pitchFamily="34" charset="0"/>
            </a:endParaRPr>
          </a:p>
        </p:txBody>
      </p:sp>
      <p:pic>
        <p:nvPicPr>
          <p:cNvPr id="20" name="Εικόνα 1">
            <a:extLst>
              <a:ext uri="{FF2B5EF4-FFF2-40B4-BE49-F238E27FC236}">
                <a16:creationId xmlns:a16="http://schemas.microsoft.com/office/drawing/2014/main" id="{AD5F714B-16AA-F0BD-06AC-E2E7325EDFF2}"/>
              </a:ext>
            </a:extLst>
          </p:cNvPr>
          <p:cNvPicPr>
            <a:picLocks noChangeAspect="1"/>
          </p:cNvPicPr>
          <p:nvPr/>
        </p:nvPicPr>
        <p:blipFill>
          <a:blip r:embed="rId3"/>
          <a:srcRect/>
          <a:stretch>
            <a:fillRect/>
          </a:stretch>
        </p:blipFill>
        <p:spPr bwMode="auto">
          <a:xfrm>
            <a:off x="10478278" y="6113890"/>
            <a:ext cx="1388285" cy="775722"/>
          </a:xfrm>
          <a:prstGeom prst="rect">
            <a:avLst/>
          </a:prstGeom>
          <a:noFill/>
          <a:ln w="9525">
            <a:noFill/>
            <a:miter lim="800000"/>
            <a:headEnd/>
            <a:tailEnd/>
          </a:ln>
        </p:spPr>
      </p:pic>
      <p:cxnSp>
        <p:nvCxnSpPr>
          <p:cNvPr id="21" name="Ευθεία γραμμή σύνδεσης 25">
            <a:extLst>
              <a:ext uri="{FF2B5EF4-FFF2-40B4-BE49-F238E27FC236}">
                <a16:creationId xmlns:a16="http://schemas.microsoft.com/office/drawing/2014/main" id="{7465DE96-897F-51F4-38EB-BB6A9A64A49A}"/>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sp>
        <p:nvSpPr>
          <p:cNvPr id="23" name="Title 2">
            <a:extLst>
              <a:ext uri="{FF2B5EF4-FFF2-40B4-BE49-F238E27FC236}">
                <a16:creationId xmlns:a16="http://schemas.microsoft.com/office/drawing/2014/main" id="{9B042F62-7CAF-FE53-DFED-C303F262E1DD}"/>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latin typeface="+mn-lt"/>
              </a:rPr>
              <a:t>Suitability assessment of the Greek Maritime Area for the Development of Offshore Wind Farms</a:t>
            </a:r>
            <a:endParaRPr lang="da-DK" sz="2000" kern="0" dirty="0">
              <a:latin typeface="+mn-lt"/>
            </a:endParaRPr>
          </a:p>
          <a:p>
            <a:pPr>
              <a:spcAft>
                <a:spcPts val="225"/>
              </a:spcAft>
              <a:defRPr/>
            </a:pPr>
            <a:r>
              <a:rPr lang="en-US" altLang="zh-TW" sz="1800" b="0" dirty="0">
                <a:latin typeface="+mn-lt"/>
              </a:rPr>
              <a:t>Added value to Greece</a:t>
            </a:r>
          </a:p>
        </p:txBody>
      </p:sp>
      <p:sp>
        <p:nvSpPr>
          <p:cNvPr id="63" name="Freeform 2">
            <a:extLst>
              <a:ext uri="{FF2B5EF4-FFF2-40B4-BE49-F238E27FC236}">
                <a16:creationId xmlns:a16="http://schemas.microsoft.com/office/drawing/2014/main" id="{8230A1C2-79DC-6167-00A6-584ACBC46AA7}"/>
              </a:ext>
            </a:extLst>
          </p:cNvPr>
          <p:cNvSpPr>
            <a:spLocks noChangeArrowheads="1"/>
          </p:cNvSpPr>
          <p:nvPr/>
        </p:nvSpPr>
        <p:spPr bwMode="auto">
          <a:xfrm>
            <a:off x="5599064" y="3548123"/>
            <a:ext cx="2045666" cy="2376763"/>
          </a:xfrm>
          <a:custGeom>
            <a:avLst/>
            <a:gdLst>
              <a:gd name="T0" fmla="*/ 0 w 6006"/>
              <a:gd name="T1" fmla="*/ 3896 h 7378"/>
              <a:gd name="T2" fmla="*/ 0 w 6006"/>
              <a:gd name="T3" fmla="*/ 3896 h 7378"/>
              <a:gd name="T4" fmla="*/ 6005 w 6006"/>
              <a:gd name="T5" fmla="*/ 2266 h 7378"/>
              <a:gd name="T6" fmla="*/ 6005 w 6006"/>
              <a:gd name="T7" fmla="*/ 2266 h 7378"/>
              <a:gd name="T8" fmla="*/ 0 w 6006"/>
              <a:gd name="T9" fmla="*/ 3896 h 7378"/>
            </a:gdLst>
            <a:ahLst/>
            <a:cxnLst>
              <a:cxn ang="0">
                <a:pos x="T0" y="T1"/>
              </a:cxn>
              <a:cxn ang="0">
                <a:pos x="T2" y="T3"/>
              </a:cxn>
              <a:cxn ang="0">
                <a:pos x="T4" y="T5"/>
              </a:cxn>
              <a:cxn ang="0">
                <a:pos x="T6" y="T7"/>
              </a:cxn>
              <a:cxn ang="0">
                <a:pos x="T8" y="T9"/>
              </a:cxn>
            </a:cxnLst>
            <a:rect l="0" t="0" r="r" b="b"/>
            <a:pathLst>
              <a:path w="6006" h="7378">
                <a:moveTo>
                  <a:pt x="0" y="3896"/>
                </a:moveTo>
                <a:lnTo>
                  <a:pt x="0" y="3896"/>
                </a:lnTo>
                <a:cubicBezTo>
                  <a:pt x="0" y="3896"/>
                  <a:pt x="1503" y="0"/>
                  <a:pt x="6005" y="2266"/>
                </a:cubicBezTo>
                <a:lnTo>
                  <a:pt x="6005" y="2266"/>
                </a:lnTo>
                <a:cubicBezTo>
                  <a:pt x="6005" y="2266"/>
                  <a:pt x="3304" y="7377"/>
                  <a:pt x="0" y="3896"/>
                </a:cubicBezTo>
              </a:path>
            </a:pathLst>
          </a:custGeom>
          <a:solidFill>
            <a:srgbClr val="335F35"/>
          </a:solidFill>
          <a:ln>
            <a:noFill/>
          </a:ln>
          <a:effectLst/>
        </p:spPr>
        <p:txBody>
          <a:bodyPr wrap="none" anchor="ctr"/>
          <a:lstStyle/>
          <a:p>
            <a:pPr marL="0" marR="0" lvl="0" indent="0" defTabSz="182843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484848"/>
              </a:solidFill>
              <a:effectLst/>
              <a:uLnTx/>
              <a:uFillTx/>
            </a:endParaRPr>
          </a:p>
        </p:txBody>
      </p:sp>
      <p:sp>
        <p:nvSpPr>
          <p:cNvPr id="64" name="Freeform 3">
            <a:extLst>
              <a:ext uri="{FF2B5EF4-FFF2-40B4-BE49-F238E27FC236}">
                <a16:creationId xmlns:a16="http://schemas.microsoft.com/office/drawing/2014/main" id="{7343A5C4-10B7-3445-793A-321B332D5D6F}"/>
              </a:ext>
            </a:extLst>
          </p:cNvPr>
          <p:cNvSpPr>
            <a:spLocks noChangeArrowheads="1"/>
          </p:cNvSpPr>
          <p:nvPr/>
        </p:nvSpPr>
        <p:spPr bwMode="auto">
          <a:xfrm>
            <a:off x="1" y="5263198"/>
            <a:ext cx="12192000" cy="896436"/>
          </a:xfrm>
          <a:custGeom>
            <a:avLst/>
            <a:gdLst>
              <a:gd name="T0" fmla="*/ 9202 w 18405"/>
              <a:gd name="T1" fmla="*/ 0 h 2783"/>
              <a:gd name="T2" fmla="*/ 9202 w 18405"/>
              <a:gd name="T3" fmla="*/ 0 h 2783"/>
              <a:gd name="T4" fmla="*/ 0 w 18405"/>
              <a:gd name="T5" fmla="*/ 2782 h 2783"/>
              <a:gd name="T6" fmla="*/ 18404 w 18405"/>
              <a:gd name="T7" fmla="*/ 2782 h 2783"/>
              <a:gd name="T8" fmla="*/ 18404 w 18405"/>
              <a:gd name="T9" fmla="*/ 2782 h 2783"/>
              <a:gd name="T10" fmla="*/ 9202 w 18405"/>
              <a:gd name="T11" fmla="*/ 0 h 2783"/>
            </a:gdLst>
            <a:ahLst/>
            <a:cxnLst>
              <a:cxn ang="0">
                <a:pos x="T0" y="T1"/>
              </a:cxn>
              <a:cxn ang="0">
                <a:pos x="T2" y="T3"/>
              </a:cxn>
              <a:cxn ang="0">
                <a:pos x="T4" y="T5"/>
              </a:cxn>
              <a:cxn ang="0">
                <a:pos x="T6" y="T7"/>
              </a:cxn>
              <a:cxn ang="0">
                <a:pos x="T8" y="T9"/>
              </a:cxn>
              <a:cxn ang="0">
                <a:pos x="T10" y="T11"/>
              </a:cxn>
            </a:cxnLst>
            <a:rect l="0" t="0" r="r" b="b"/>
            <a:pathLst>
              <a:path w="18405" h="2783">
                <a:moveTo>
                  <a:pt x="9202" y="0"/>
                </a:moveTo>
                <a:lnTo>
                  <a:pt x="9202" y="0"/>
                </a:lnTo>
                <a:cubicBezTo>
                  <a:pt x="5798" y="0"/>
                  <a:pt x="2634" y="1024"/>
                  <a:pt x="0" y="2782"/>
                </a:cubicBezTo>
                <a:lnTo>
                  <a:pt x="18404" y="2782"/>
                </a:lnTo>
                <a:lnTo>
                  <a:pt x="18404" y="2782"/>
                </a:lnTo>
                <a:cubicBezTo>
                  <a:pt x="15770" y="1024"/>
                  <a:pt x="12605" y="0"/>
                  <a:pt x="9202" y="0"/>
                </a:cubicBezTo>
              </a:path>
            </a:pathLst>
          </a:custGeom>
          <a:solidFill>
            <a:srgbClr val="467643">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484848"/>
              </a:solidFill>
              <a:effectLst/>
              <a:uLnTx/>
              <a:uFillTx/>
            </a:endParaRPr>
          </a:p>
        </p:txBody>
      </p:sp>
      <p:sp>
        <p:nvSpPr>
          <p:cNvPr id="65" name="Freeform 4">
            <a:extLst>
              <a:ext uri="{FF2B5EF4-FFF2-40B4-BE49-F238E27FC236}">
                <a16:creationId xmlns:a16="http://schemas.microsoft.com/office/drawing/2014/main" id="{44B5AA26-576C-4F3B-660D-E3C5EA6B83E3}"/>
              </a:ext>
            </a:extLst>
          </p:cNvPr>
          <p:cNvSpPr>
            <a:spLocks noChangeArrowheads="1"/>
          </p:cNvSpPr>
          <p:nvPr/>
        </p:nvSpPr>
        <p:spPr bwMode="auto">
          <a:xfrm>
            <a:off x="5339355" y="5513235"/>
            <a:ext cx="950739" cy="319648"/>
          </a:xfrm>
          <a:custGeom>
            <a:avLst/>
            <a:gdLst>
              <a:gd name="T0" fmla="*/ 2791 w 2792"/>
              <a:gd name="T1" fmla="*/ 495 h 990"/>
              <a:gd name="T2" fmla="*/ 2791 w 2792"/>
              <a:gd name="T3" fmla="*/ 495 h 990"/>
              <a:gd name="T4" fmla="*/ 1396 w 2792"/>
              <a:gd name="T5" fmla="*/ 989 h 990"/>
              <a:gd name="T6" fmla="*/ 1396 w 2792"/>
              <a:gd name="T7" fmla="*/ 989 h 990"/>
              <a:gd name="T8" fmla="*/ 0 w 2792"/>
              <a:gd name="T9" fmla="*/ 495 h 990"/>
              <a:gd name="T10" fmla="*/ 0 w 2792"/>
              <a:gd name="T11" fmla="*/ 495 h 990"/>
              <a:gd name="T12" fmla="*/ 1396 w 2792"/>
              <a:gd name="T13" fmla="*/ 0 h 990"/>
              <a:gd name="T14" fmla="*/ 1396 w 2792"/>
              <a:gd name="T15" fmla="*/ 0 h 990"/>
              <a:gd name="T16" fmla="*/ 2791 w 2792"/>
              <a:gd name="T17" fmla="*/ 495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92" h="990">
                <a:moveTo>
                  <a:pt x="2791" y="495"/>
                </a:moveTo>
                <a:lnTo>
                  <a:pt x="2791" y="495"/>
                </a:lnTo>
                <a:cubicBezTo>
                  <a:pt x="2791" y="768"/>
                  <a:pt x="2167" y="989"/>
                  <a:pt x="1396" y="989"/>
                </a:cubicBezTo>
                <a:lnTo>
                  <a:pt x="1396" y="989"/>
                </a:lnTo>
                <a:cubicBezTo>
                  <a:pt x="625" y="989"/>
                  <a:pt x="0" y="768"/>
                  <a:pt x="0" y="495"/>
                </a:cubicBezTo>
                <a:lnTo>
                  <a:pt x="0" y="495"/>
                </a:lnTo>
                <a:cubicBezTo>
                  <a:pt x="0" y="222"/>
                  <a:pt x="625" y="0"/>
                  <a:pt x="1396" y="0"/>
                </a:cubicBezTo>
                <a:lnTo>
                  <a:pt x="1396" y="0"/>
                </a:lnTo>
                <a:cubicBezTo>
                  <a:pt x="2167" y="0"/>
                  <a:pt x="2791" y="222"/>
                  <a:pt x="2791" y="495"/>
                </a:cubicBezTo>
              </a:path>
            </a:pathLst>
          </a:custGeom>
          <a:solidFill>
            <a:srgbClr val="467643">
              <a:lumMod val="5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182843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484848"/>
              </a:solidFill>
              <a:effectLst/>
              <a:uLnTx/>
              <a:uFillTx/>
            </a:endParaRPr>
          </a:p>
        </p:txBody>
      </p:sp>
      <p:sp>
        <p:nvSpPr>
          <p:cNvPr id="66" name="Freeform 5">
            <a:extLst>
              <a:ext uri="{FF2B5EF4-FFF2-40B4-BE49-F238E27FC236}">
                <a16:creationId xmlns:a16="http://schemas.microsoft.com/office/drawing/2014/main" id="{F18CD75E-896E-E6E9-F7CD-8A7429E6A920}"/>
              </a:ext>
            </a:extLst>
          </p:cNvPr>
          <p:cNvSpPr>
            <a:spLocks noChangeArrowheads="1"/>
          </p:cNvSpPr>
          <p:nvPr/>
        </p:nvSpPr>
        <p:spPr bwMode="auto">
          <a:xfrm>
            <a:off x="4537310" y="2531270"/>
            <a:ext cx="1455397" cy="1380881"/>
          </a:xfrm>
          <a:custGeom>
            <a:avLst/>
            <a:gdLst>
              <a:gd name="T0" fmla="*/ 3206 w 4274"/>
              <a:gd name="T1" fmla="*/ 3155 h 4288"/>
              <a:gd name="T2" fmla="*/ 3206 w 4274"/>
              <a:gd name="T3" fmla="*/ 3155 h 4288"/>
              <a:gd name="T4" fmla="*/ 281 w 4274"/>
              <a:gd name="T5" fmla="*/ 0 h 4288"/>
              <a:gd name="T6" fmla="*/ 281 w 4274"/>
              <a:gd name="T7" fmla="*/ 0 h 4288"/>
              <a:gd name="T8" fmla="*/ 3206 w 4274"/>
              <a:gd name="T9" fmla="*/ 3155 h 4288"/>
            </a:gdLst>
            <a:ahLst/>
            <a:cxnLst>
              <a:cxn ang="0">
                <a:pos x="T0" y="T1"/>
              </a:cxn>
              <a:cxn ang="0">
                <a:pos x="T2" y="T3"/>
              </a:cxn>
              <a:cxn ang="0">
                <a:pos x="T4" y="T5"/>
              </a:cxn>
              <a:cxn ang="0">
                <a:pos x="T6" y="T7"/>
              </a:cxn>
              <a:cxn ang="0">
                <a:pos x="T8" y="T9"/>
              </a:cxn>
            </a:cxnLst>
            <a:rect l="0" t="0" r="r" b="b"/>
            <a:pathLst>
              <a:path w="4274" h="4288">
                <a:moveTo>
                  <a:pt x="3206" y="3155"/>
                </a:moveTo>
                <a:lnTo>
                  <a:pt x="3206" y="3155"/>
                </a:lnTo>
                <a:cubicBezTo>
                  <a:pt x="3206" y="3155"/>
                  <a:pt x="4273" y="443"/>
                  <a:pt x="281" y="0"/>
                </a:cubicBezTo>
                <a:lnTo>
                  <a:pt x="281" y="0"/>
                </a:lnTo>
                <a:cubicBezTo>
                  <a:pt x="281" y="0"/>
                  <a:pt x="0" y="4287"/>
                  <a:pt x="3206" y="3155"/>
                </a:cubicBezTo>
              </a:path>
            </a:pathLst>
          </a:custGeom>
          <a:solidFill>
            <a:srgbClr val="81B04C">
              <a:lumMod val="75000"/>
            </a:srgbClr>
          </a:solidFill>
          <a:ln>
            <a:noFill/>
          </a:ln>
          <a:effectLst/>
        </p:spPr>
        <p:txBody>
          <a:bodyPr wrap="none" anchor="ctr"/>
          <a:lstStyle/>
          <a:p>
            <a:pPr marL="0" marR="0" lvl="0" indent="0" defTabSz="182843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2"/>
              </a:solidFill>
              <a:effectLst/>
              <a:uLnTx/>
              <a:uFillTx/>
            </a:endParaRPr>
          </a:p>
        </p:txBody>
      </p:sp>
      <p:sp>
        <p:nvSpPr>
          <p:cNvPr id="67" name="Freeform 6">
            <a:extLst>
              <a:ext uri="{FF2B5EF4-FFF2-40B4-BE49-F238E27FC236}">
                <a16:creationId xmlns:a16="http://schemas.microsoft.com/office/drawing/2014/main" id="{BE831E21-2484-F42E-5EE2-817630E2E8E3}"/>
              </a:ext>
            </a:extLst>
          </p:cNvPr>
          <p:cNvSpPr>
            <a:spLocks noChangeArrowheads="1"/>
          </p:cNvSpPr>
          <p:nvPr/>
        </p:nvSpPr>
        <p:spPr bwMode="auto">
          <a:xfrm>
            <a:off x="5584174" y="2794093"/>
            <a:ext cx="1686698" cy="1855381"/>
          </a:xfrm>
          <a:custGeom>
            <a:avLst/>
            <a:gdLst>
              <a:gd name="T0" fmla="*/ 97 w 4954"/>
              <a:gd name="T1" fmla="*/ 3079 h 5760"/>
              <a:gd name="T2" fmla="*/ 97 w 4954"/>
              <a:gd name="T3" fmla="*/ 3079 h 5760"/>
              <a:gd name="T4" fmla="*/ 4953 w 4954"/>
              <a:gd name="T5" fmla="*/ 1512 h 5760"/>
              <a:gd name="T6" fmla="*/ 4953 w 4954"/>
              <a:gd name="T7" fmla="*/ 1512 h 5760"/>
              <a:gd name="T8" fmla="*/ 97 w 4954"/>
              <a:gd name="T9" fmla="*/ 3079 h 5760"/>
            </a:gdLst>
            <a:ahLst/>
            <a:cxnLst>
              <a:cxn ang="0">
                <a:pos x="T0" y="T1"/>
              </a:cxn>
              <a:cxn ang="0">
                <a:pos x="T2" y="T3"/>
              </a:cxn>
              <a:cxn ang="0">
                <a:pos x="T4" y="T5"/>
              </a:cxn>
              <a:cxn ang="0">
                <a:pos x="T6" y="T7"/>
              </a:cxn>
              <a:cxn ang="0">
                <a:pos x="T8" y="T9"/>
              </a:cxn>
            </a:cxnLst>
            <a:rect l="0" t="0" r="r" b="b"/>
            <a:pathLst>
              <a:path w="4954" h="5760">
                <a:moveTo>
                  <a:pt x="97" y="3079"/>
                </a:moveTo>
                <a:lnTo>
                  <a:pt x="97" y="3079"/>
                </a:lnTo>
                <a:cubicBezTo>
                  <a:pt x="97" y="3079"/>
                  <a:pt x="0" y="0"/>
                  <a:pt x="4953" y="1512"/>
                </a:cubicBezTo>
                <a:lnTo>
                  <a:pt x="4953" y="1512"/>
                </a:lnTo>
                <a:cubicBezTo>
                  <a:pt x="4953" y="1512"/>
                  <a:pt x="2097" y="5759"/>
                  <a:pt x="97" y="3079"/>
                </a:cubicBezTo>
              </a:path>
            </a:pathLst>
          </a:custGeom>
          <a:solidFill>
            <a:srgbClr val="5B944E"/>
          </a:solidFill>
          <a:ln>
            <a:noFill/>
          </a:ln>
          <a:effectLst/>
        </p:spPr>
        <p:txBody>
          <a:bodyPr wrap="none" anchor="ctr"/>
          <a:lstStyle/>
          <a:p>
            <a:pPr marL="0" marR="0" lvl="0" indent="0" defTabSz="182843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2"/>
              </a:solidFill>
              <a:effectLst/>
              <a:uLnTx/>
              <a:uFillTx/>
            </a:endParaRPr>
          </a:p>
        </p:txBody>
      </p:sp>
      <p:sp>
        <p:nvSpPr>
          <p:cNvPr id="68" name="Freeform 7">
            <a:extLst>
              <a:ext uri="{FF2B5EF4-FFF2-40B4-BE49-F238E27FC236}">
                <a16:creationId xmlns:a16="http://schemas.microsoft.com/office/drawing/2014/main" id="{00E42B5D-FF6F-8B59-5345-1EAFB5444A17}"/>
              </a:ext>
            </a:extLst>
          </p:cNvPr>
          <p:cNvSpPr>
            <a:spLocks noChangeArrowheads="1"/>
          </p:cNvSpPr>
          <p:nvPr/>
        </p:nvSpPr>
        <p:spPr bwMode="auto">
          <a:xfrm>
            <a:off x="5135841" y="1857995"/>
            <a:ext cx="818566" cy="980255"/>
          </a:xfrm>
          <a:custGeom>
            <a:avLst/>
            <a:gdLst>
              <a:gd name="T0" fmla="*/ 2217 w 2402"/>
              <a:gd name="T1" fmla="*/ 1979 h 3041"/>
              <a:gd name="T2" fmla="*/ 2217 w 2402"/>
              <a:gd name="T3" fmla="*/ 1979 h 3041"/>
              <a:gd name="T4" fmla="*/ 0 w 2402"/>
              <a:gd name="T5" fmla="*/ 178 h 3041"/>
              <a:gd name="T6" fmla="*/ 0 w 2402"/>
              <a:gd name="T7" fmla="*/ 178 h 3041"/>
              <a:gd name="T8" fmla="*/ 2217 w 2402"/>
              <a:gd name="T9" fmla="*/ 1979 h 3041"/>
            </a:gdLst>
            <a:ahLst/>
            <a:cxnLst>
              <a:cxn ang="0">
                <a:pos x="T0" y="T1"/>
              </a:cxn>
              <a:cxn ang="0">
                <a:pos x="T2" y="T3"/>
              </a:cxn>
              <a:cxn ang="0">
                <a:pos x="T4" y="T5"/>
              </a:cxn>
              <a:cxn ang="0">
                <a:pos x="T6" y="T7"/>
              </a:cxn>
              <a:cxn ang="0">
                <a:pos x="T8" y="T9"/>
              </a:cxn>
            </a:cxnLst>
            <a:rect l="0" t="0" r="r" b="b"/>
            <a:pathLst>
              <a:path w="2402" h="3041">
                <a:moveTo>
                  <a:pt x="2217" y="1979"/>
                </a:moveTo>
                <a:lnTo>
                  <a:pt x="2217" y="1979"/>
                </a:lnTo>
                <a:cubicBezTo>
                  <a:pt x="2217" y="1979"/>
                  <a:pt x="2401" y="0"/>
                  <a:pt x="0" y="178"/>
                </a:cubicBezTo>
                <a:lnTo>
                  <a:pt x="0" y="178"/>
                </a:lnTo>
                <a:cubicBezTo>
                  <a:pt x="0" y="178"/>
                  <a:pt x="128" y="3040"/>
                  <a:pt x="2217" y="1979"/>
                </a:cubicBezTo>
              </a:path>
            </a:pathLst>
          </a:custGeom>
          <a:solidFill>
            <a:srgbClr val="81B04C"/>
          </a:solidFill>
          <a:ln>
            <a:noFill/>
          </a:ln>
          <a:effectLst/>
        </p:spPr>
        <p:txBody>
          <a:bodyPr wrap="none" anchor="ctr"/>
          <a:lstStyle/>
          <a:p>
            <a:pPr marL="0" marR="0" lvl="0" indent="0" defTabSz="182843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2"/>
              </a:solidFill>
              <a:effectLst/>
              <a:uLnTx/>
              <a:uFillTx/>
            </a:endParaRPr>
          </a:p>
        </p:txBody>
      </p:sp>
      <p:sp>
        <p:nvSpPr>
          <p:cNvPr id="69" name="Freeform 8">
            <a:extLst>
              <a:ext uri="{FF2B5EF4-FFF2-40B4-BE49-F238E27FC236}">
                <a16:creationId xmlns:a16="http://schemas.microsoft.com/office/drawing/2014/main" id="{C4FB5AE5-C015-ACCC-FE7E-F5C827819B16}"/>
              </a:ext>
            </a:extLst>
          </p:cNvPr>
          <p:cNvSpPr>
            <a:spLocks noChangeArrowheads="1"/>
          </p:cNvSpPr>
          <p:nvPr/>
        </p:nvSpPr>
        <p:spPr bwMode="auto">
          <a:xfrm>
            <a:off x="5717848" y="1245573"/>
            <a:ext cx="624814" cy="629352"/>
          </a:xfrm>
          <a:custGeom>
            <a:avLst/>
            <a:gdLst>
              <a:gd name="T0" fmla="*/ 1372 w 1835"/>
              <a:gd name="T1" fmla="*/ 1536 h 1954"/>
              <a:gd name="T2" fmla="*/ 1372 w 1835"/>
              <a:gd name="T3" fmla="*/ 1536 h 1954"/>
              <a:gd name="T4" fmla="*/ 317 w 1835"/>
              <a:gd name="T5" fmla="*/ 0 h 1954"/>
              <a:gd name="T6" fmla="*/ 317 w 1835"/>
              <a:gd name="T7" fmla="*/ 0 h 1954"/>
              <a:gd name="T8" fmla="*/ 1372 w 1835"/>
              <a:gd name="T9" fmla="*/ 1536 h 1954"/>
            </a:gdLst>
            <a:ahLst/>
            <a:cxnLst>
              <a:cxn ang="0">
                <a:pos x="T0" y="T1"/>
              </a:cxn>
              <a:cxn ang="0">
                <a:pos x="T2" y="T3"/>
              </a:cxn>
              <a:cxn ang="0">
                <a:pos x="T4" y="T5"/>
              </a:cxn>
              <a:cxn ang="0">
                <a:pos x="T6" y="T7"/>
              </a:cxn>
              <a:cxn ang="0">
                <a:pos x="T8" y="T9"/>
              </a:cxn>
            </a:cxnLst>
            <a:rect l="0" t="0" r="r" b="b"/>
            <a:pathLst>
              <a:path w="1835" h="1954">
                <a:moveTo>
                  <a:pt x="1372" y="1536"/>
                </a:moveTo>
                <a:lnTo>
                  <a:pt x="1372" y="1536"/>
                </a:lnTo>
                <a:cubicBezTo>
                  <a:pt x="1372" y="1536"/>
                  <a:pt x="1834" y="436"/>
                  <a:pt x="317" y="0"/>
                </a:cubicBezTo>
                <a:lnTo>
                  <a:pt x="317" y="0"/>
                </a:lnTo>
                <a:cubicBezTo>
                  <a:pt x="317" y="0"/>
                  <a:pt x="0" y="1953"/>
                  <a:pt x="1372" y="1536"/>
                </a:cubicBezTo>
              </a:path>
            </a:pathLst>
          </a:custGeom>
          <a:solidFill>
            <a:srgbClr val="81B04C">
              <a:lumMod val="60000"/>
              <a:lumOff val="40000"/>
            </a:srgbClr>
          </a:solidFill>
          <a:ln>
            <a:noFill/>
          </a:ln>
          <a:effectLst/>
        </p:spPr>
        <p:txBody>
          <a:bodyPr wrap="none" anchor="ctr"/>
          <a:lstStyle/>
          <a:p>
            <a:pPr marL="0" marR="0" lvl="0" indent="0" defTabSz="182843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2"/>
              </a:solidFill>
              <a:effectLst/>
              <a:uLnTx/>
              <a:uFillTx/>
            </a:endParaRPr>
          </a:p>
        </p:txBody>
      </p:sp>
      <p:sp>
        <p:nvSpPr>
          <p:cNvPr id="70" name="Freeform 9">
            <a:extLst>
              <a:ext uri="{FF2B5EF4-FFF2-40B4-BE49-F238E27FC236}">
                <a16:creationId xmlns:a16="http://schemas.microsoft.com/office/drawing/2014/main" id="{278FA4CE-487D-78E8-5C3F-CB8F3897F000}"/>
              </a:ext>
            </a:extLst>
          </p:cNvPr>
          <p:cNvSpPr>
            <a:spLocks noChangeArrowheads="1"/>
          </p:cNvSpPr>
          <p:nvPr/>
        </p:nvSpPr>
        <p:spPr bwMode="auto">
          <a:xfrm>
            <a:off x="5758402" y="2070976"/>
            <a:ext cx="1215083" cy="1427763"/>
          </a:xfrm>
          <a:custGeom>
            <a:avLst/>
            <a:gdLst>
              <a:gd name="T0" fmla="*/ 0 w 3567"/>
              <a:gd name="T1" fmla="*/ 2518 h 4430"/>
              <a:gd name="T2" fmla="*/ 0 w 3567"/>
              <a:gd name="T3" fmla="*/ 2518 h 4430"/>
              <a:gd name="T4" fmla="*/ 3566 w 3567"/>
              <a:gd name="T5" fmla="*/ 1109 h 4430"/>
              <a:gd name="T6" fmla="*/ 3566 w 3567"/>
              <a:gd name="T7" fmla="*/ 1109 h 4430"/>
              <a:gd name="T8" fmla="*/ 0 w 3567"/>
              <a:gd name="T9" fmla="*/ 2518 h 4430"/>
            </a:gdLst>
            <a:ahLst/>
            <a:cxnLst>
              <a:cxn ang="0">
                <a:pos x="T0" y="T1"/>
              </a:cxn>
              <a:cxn ang="0">
                <a:pos x="T2" y="T3"/>
              </a:cxn>
              <a:cxn ang="0">
                <a:pos x="T4" y="T5"/>
              </a:cxn>
              <a:cxn ang="0">
                <a:pos x="T6" y="T7"/>
              </a:cxn>
              <a:cxn ang="0">
                <a:pos x="T8" y="T9"/>
              </a:cxn>
            </a:cxnLst>
            <a:rect l="0" t="0" r="r" b="b"/>
            <a:pathLst>
              <a:path w="3567" h="4430">
                <a:moveTo>
                  <a:pt x="0" y="2518"/>
                </a:moveTo>
                <a:lnTo>
                  <a:pt x="0" y="2518"/>
                </a:lnTo>
                <a:cubicBezTo>
                  <a:pt x="0" y="2518"/>
                  <a:pt x="503" y="0"/>
                  <a:pt x="3566" y="1109"/>
                </a:cubicBezTo>
                <a:lnTo>
                  <a:pt x="3566" y="1109"/>
                </a:lnTo>
                <a:cubicBezTo>
                  <a:pt x="3566" y="1109"/>
                  <a:pt x="1788" y="4429"/>
                  <a:pt x="0" y="2518"/>
                </a:cubicBezTo>
              </a:path>
            </a:pathLst>
          </a:custGeom>
          <a:solidFill>
            <a:srgbClr val="97BF53">
              <a:lumMod val="75000"/>
            </a:srgbClr>
          </a:solidFill>
          <a:ln>
            <a:noFill/>
          </a:ln>
          <a:effectLst/>
        </p:spPr>
        <p:txBody>
          <a:bodyPr wrap="none" anchor="ctr"/>
          <a:lstStyle/>
          <a:p>
            <a:pPr marL="0" marR="0" lvl="0" indent="0" defTabSz="182843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2"/>
              </a:solidFill>
              <a:effectLst/>
              <a:uLnTx/>
              <a:uFillTx/>
            </a:endParaRPr>
          </a:p>
        </p:txBody>
      </p:sp>
      <p:sp>
        <p:nvSpPr>
          <p:cNvPr id="71" name="Freeform 10">
            <a:extLst>
              <a:ext uri="{FF2B5EF4-FFF2-40B4-BE49-F238E27FC236}">
                <a16:creationId xmlns:a16="http://schemas.microsoft.com/office/drawing/2014/main" id="{467B2683-A6C0-CB82-2AA5-34DD44C840A8}"/>
              </a:ext>
            </a:extLst>
          </p:cNvPr>
          <p:cNvSpPr>
            <a:spLocks noChangeArrowheads="1"/>
          </p:cNvSpPr>
          <p:nvPr/>
        </p:nvSpPr>
        <p:spPr bwMode="auto">
          <a:xfrm>
            <a:off x="6021244" y="1664668"/>
            <a:ext cx="815563" cy="866602"/>
          </a:xfrm>
          <a:custGeom>
            <a:avLst/>
            <a:gdLst>
              <a:gd name="T0" fmla="*/ 0 w 2395"/>
              <a:gd name="T1" fmla="*/ 1471 h 2691"/>
              <a:gd name="T2" fmla="*/ 0 w 2395"/>
              <a:gd name="T3" fmla="*/ 1471 h 2691"/>
              <a:gd name="T4" fmla="*/ 2394 w 2395"/>
              <a:gd name="T5" fmla="*/ 559 h 2691"/>
              <a:gd name="T6" fmla="*/ 2394 w 2395"/>
              <a:gd name="T7" fmla="*/ 559 h 2691"/>
              <a:gd name="T8" fmla="*/ 0 w 2395"/>
              <a:gd name="T9" fmla="*/ 1471 h 2691"/>
            </a:gdLst>
            <a:ahLst/>
            <a:cxnLst>
              <a:cxn ang="0">
                <a:pos x="T0" y="T1"/>
              </a:cxn>
              <a:cxn ang="0">
                <a:pos x="T2" y="T3"/>
              </a:cxn>
              <a:cxn ang="0">
                <a:pos x="T4" y="T5"/>
              </a:cxn>
              <a:cxn ang="0">
                <a:pos x="T6" y="T7"/>
              </a:cxn>
              <a:cxn ang="0">
                <a:pos x="T8" y="T9"/>
              </a:cxn>
            </a:cxnLst>
            <a:rect l="0" t="0" r="r" b="b"/>
            <a:pathLst>
              <a:path w="2395" h="2691">
                <a:moveTo>
                  <a:pt x="0" y="1471"/>
                </a:moveTo>
                <a:lnTo>
                  <a:pt x="0" y="1471"/>
                </a:lnTo>
                <a:cubicBezTo>
                  <a:pt x="0" y="1471"/>
                  <a:pt x="108" y="0"/>
                  <a:pt x="2394" y="559"/>
                </a:cubicBezTo>
                <a:lnTo>
                  <a:pt x="2394" y="559"/>
                </a:lnTo>
                <a:cubicBezTo>
                  <a:pt x="2394" y="559"/>
                  <a:pt x="1467" y="2690"/>
                  <a:pt x="0" y="1471"/>
                </a:cubicBezTo>
              </a:path>
            </a:pathLst>
          </a:custGeom>
          <a:solidFill>
            <a:srgbClr val="97BF53"/>
          </a:solidFill>
          <a:ln>
            <a:noFill/>
          </a:ln>
          <a:effectLst/>
        </p:spPr>
        <p:txBody>
          <a:bodyPr wrap="none" anchor="ctr"/>
          <a:lstStyle/>
          <a:p>
            <a:pPr marL="0" marR="0" lvl="0" indent="0" defTabSz="182843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2"/>
              </a:solidFill>
              <a:effectLst/>
              <a:uLnTx/>
              <a:uFillTx/>
            </a:endParaRPr>
          </a:p>
        </p:txBody>
      </p:sp>
      <p:sp>
        <p:nvSpPr>
          <p:cNvPr id="72" name="Freeform 12">
            <a:extLst>
              <a:ext uri="{FF2B5EF4-FFF2-40B4-BE49-F238E27FC236}">
                <a16:creationId xmlns:a16="http://schemas.microsoft.com/office/drawing/2014/main" id="{ADB41855-8906-28F6-33A8-90E2B4F097C4}"/>
              </a:ext>
            </a:extLst>
          </p:cNvPr>
          <p:cNvSpPr>
            <a:spLocks noChangeArrowheads="1"/>
          </p:cNvSpPr>
          <p:nvPr/>
        </p:nvSpPr>
        <p:spPr bwMode="auto">
          <a:xfrm>
            <a:off x="3914358" y="3332003"/>
            <a:ext cx="1698713" cy="1926414"/>
          </a:xfrm>
          <a:custGeom>
            <a:avLst/>
            <a:gdLst>
              <a:gd name="T0" fmla="*/ 4986 w 4987"/>
              <a:gd name="T1" fmla="*/ 2527 h 5979"/>
              <a:gd name="T2" fmla="*/ 4986 w 4987"/>
              <a:gd name="T3" fmla="*/ 2527 h 5979"/>
              <a:gd name="T4" fmla="*/ 0 w 4987"/>
              <a:gd name="T5" fmla="*/ 1781 h 5979"/>
              <a:gd name="T6" fmla="*/ 0 w 4987"/>
              <a:gd name="T7" fmla="*/ 1781 h 5979"/>
              <a:gd name="T8" fmla="*/ 4986 w 4987"/>
              <a:gd name="T9" fmla="*/ 2527 h 5979"/>
            </a:gdLst>
            <a:ahLst/>
            <a:cxnLst>
              <a:cxn ang="0">
                <a:pos x="T0" y="T1"/>
              </a:cxn>
              <a:cxn ang="0">
                <a:pos x="T2" y="T3"/>
              </a:cxn>
              <a:cxn ang="0">
                <a:pos x="T4" y="T5"/>
              </a:cxn>
              <a:cxn ang="0">
                <a:pos x="T6" y="T7"/>
              </a:cxn>
              <a:cxn ang="0">
                <a:pos x="T8" y="T9"/>
              </a:cxn>
            </a:cxnLst>
            <a:rect l="0" t="0" r="r" b="b"/>
            <a:pathLst>
              <a:path w="4987" h="5979">
                <a:moveTo>
                  <a:pt x="4986" y="2527"/>
                </a:moveTo>
                <a:lnTo>
                  <a:pt x="4986" y="2527"/>
                </a:lnTo>
                <a:cubicBezTo>
                  <a:pt x="4986" y="2527"/>
                  <a:pt x="3994" y="0"/>
                  <a:pt x="0" y="1781"/>
                </a:cubicBezTo>
                <a:lnTo>
                  <a:pt x="0" y="1781"/>
                </a:lnTo>
                <a:cubicBezTo>
                  <a:pt x="0" y="1781"/>
                  <a:pt x="3437" y="5978"/>
                  <a:pt x="4986" y="2527"/>
                </a:cubicBezTo>
              </a:path>
            </a:pathLst>
          </a:custGeom>
          <a:solidFill>
            <a:srgbClr val="467643"/>
          </a:solidFill>
          <a:ln>
            <a:noFill/>
          </a:ln>
          <a:effectLst/>
        </p:spPr>
        <p:txBody>
          <a:bodyPr wrap="none" anchor="ctr"/>
          <a:lstStyle/>
          <a:p>
            <a:pPr marL="0" marR="0" lvl="0" indent="0" defTabSz="182843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2"/>
              </a:solidFill>
              <a:effectLst/>
              <a:uLnTx/>
              <a:uFillTx/>
            </a:endParaRPr>
          </a:p>
        </p:txBody>
      </p:sp>
      <p:sp>
        <p:nvSpPr>
          <p:cNvPr id="73" name="Freeform 13">
            <a:extLst>
              <a:ext uri="{FF2B5EF4-FFF2-40B4-BE49-F238E27FC236}">
                <a16:creationId xmlns:a16="http://schemas.microsoft.com/office/drawing/2014/main" id="{18DFEA33-8118-6277-51D9-7E1496E5B042}"/>
              </a:ext>
            </a:extLst>
          </p:cNvPr>
          <p:cNvSpPr>
            <a:spLocks noChangeArrowheads="1"/>
          </p:cNvSpPr>
          <p:nvPr/>
        </p:nvSpPr>
        <p:spPr bwMode="auto">
          <a:xfrm>
            <a:off x="6348671" y="1170278"/>
            <a:ext cx="425054" cy="531327"/>
          </a:xfrm>
          <a:custGeom>
            <a:avLst/>
            <a:gdLst>
              <a:gd name="T0" fmla="*/ 0 w 1250"/>
              <a:gd name="T1" fmla="*/ 801 h 1649"/>
              <a:gd name="T2" fmla="*/ 0 w 1250"/>
              <a:gd name="T3" fmla="*/ 801 h 1649"/>
              <a:gd name="T4" fmla="*/ 1249 w 1250"/>
              <a:gd name="T5" fmla="*/ 487 h 1649"/>
              <a:gd name="T6" fmla="*/ 1249 w 1250"/>
              <a:gd name="T7" fmla="*/ 487 h 1649"/>
              <a:gd name="T8" fmla="*/ 0 w 1250"/>
              <a:gd name="T9" fmla="*/ 801 h 1649"/>
            </a:gdLst>
            <a:ahLst/>
            <a:cxnLst>
              <a:cxn ang="0">
                <a:pos x="T0" y="T1"/>
              </a:cxn>
              <a:cxn ang="0">
                <a:pos x="T2" y="T3"/>
              </a:cxn>
              <a:cxn ang="0">
                <a:pos x="T4" y="T5"/>
              </a:cxn>
              <a:cxn ang="0">
                <a:pos x="T6" y="T7"/>
              </a:cxn>
              <a:cxn ang="0">
                <a:pos x="T8" y="T9"/>
              </a:cxn>
            </a:cxnLst>
            <a:rect l="0" t="0" r="r" b="b"/>
            <a:pathLst>
              <a:path w="1250" h="1649">
                <a:moveTo>
                  <a:pt x="0" y="801"/>
                </a:moveTo>
                <a:lnTo>
                  <a:pt x="0" y="801"/>
                </a:lnTo>
                <a:cubicBezTo>
                  <a:pt x="0" y="801"/>
                  <a:pt x="319" y="0"/>
                  <a:pt x="1249" y="487"/>
                </a:cubicBezTo>
                <a:lnTo>
                  <a:pt x="1249" y="487"/>
                </a:lnTo>
                <a:cubicBezTo>
                  <a:pt x="1249" y="487"/>
                  <a:pt x="631" y="1648"/>
                  <a:pt x="0" y="801"/>
                </a:cubicBezTo>
              </a:path>
            </a:pathLst>
          </a:custGeom>
          <a:solidFill>
            <a:srgbClr val="97BF53">
              <a:lumMod val="60000"/>
              <a:lumOff val="40000"/>
            </a:srgbClr>
          </a:solidFill>
          <a:ln>
            <a:noFill/>
          </a:ln>
          <a:effectLst/>
        </p:spPr>
        <p:txBody>
          <a:bodyPr wrap="none" anchor="ctr"/>
          <a:lstStyle/>
          <a:p>
            <a:pPr marL="0" marR="0" lvl="0" indent="0" defTabSz="182843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2"/>
              </a:solidFill>
              <a:effectLst/>
              <a:uLnTx/>
              <a:uFillTx/>
            </a:endParaRPr>
          </a:p>
        </p:txBody>
      </p:sp>
      <p:sp>
        <p:nvSpPr>
          <p:cNvPr id="74" name="Freeform 14">
            <a:extLst>
              <a:ext uri="{FF2B5EF4-FFF2-40B4-BE49-F238E27FC236}">
                <a16:creationId xmlns:a16="http://schemas.microsoft.com/office/drawing/2014/main" id="{61CF0FDB-BA15-9B10-FD02-311BA1E86B10}"/>
              </a:ext>
            </a:extLst>
          </p:cNvPr>
          <p:cNvSpPr>
            <a:spLocks noChangeArrowheads="1"/>
          </p:cNvSpPr>
          <p:nvPr/>
        </p:nvSpPr>
        <p:spPr bwMode="auto">
          <a:xfrm>
            <a:off x="6224008" y="948655"/>
            <a:ext cx="382999" cy="295497"/>
          </a:xfrm>
          <a:custGeom>
            <a:avLst/>
            <a:gdLst>
              <a:gd name="T0" fmla="*/ 703 w 1125"/>
              <a:gd name="T1" fmla="*/ 859 h 918"/>
              <a:gd name="T2" fmla="*/ 703 w 1125"/>
              <a:gd name="T3" fmla="*/ 859 h 918"/>
              <a:gd name="T4" fmla="*/ 364 w 1125"/>
              <a:gd name="T5" fmla="*/ 0 h 918"/>
              <a:gd name="T6" fmla="*/ 364 w 1125"/>
              <a:gd name="T7" fmla="*/ 0 h 918"/>
              <a:gd name="T8" fmla="*/ 703 w 1125"/>
              <a:gd name="T9" fmla="*/ 859 h 918"/>
            </a:gdLst>
            <a:ahLst/>
            <a:cxnLst>
              <a:cxn ang="0">
                <a:pos x="T0" y="T1"/>
              </a:cxn>
              <a:cxn ang="0">
                <a:pos x="T2" y="T3"/>
              </a:cxn>
              <a:cxn ang="0">
                <a:pos x="T4" y="T5"/>
              </a:cxn>
              <a:cxn ang="0">
                <a:pos x="T6" y="T7"/>
              </a:cxn>
              <a:cxn ang="0">
                <a:pos x="T8" y="T9"/>
              </a:cxn>
            </a:cxnLst>
            <a:rect l="0" t="0" r="r" b="b"/>
            <a:pathLst>
              <a:path w="1125" h="918">
                <a:moveTo>
                  <a:pt x="703" y="859"/>
                </a:moveTo>
                <a:lnTo>
                  <a:pt x="703" y="859"/>
                </a:lnTo>
                <a:cubicBezTo>
                  <a:pt x="703" y="859"/>
                  <a:pt x="1124" y="409"/>
                  <a:pt x="364" y="0"/>
                </a:cubicBezTo>
                <a:lnTo>
                  <a:pt x="364" y="0"/>
                </a:lnTo>
                <a:cubicBezTo>
                  <a:pt x="364" y="0"/>
                  <a:pt x="0" y="917"/>
                  <a:pt x="703" y="859"/>
                </a:cubicBezTo>
              </a:path>
            </a:pathLst>
          </a:custGeom>
          <a:solidFill>
            <a:srgbClr val="97BF53">
              <a:lumMod val="40000"/>
              <a:lumOff val="60000"/>
            </a:srgbClr>
          </a:solidFill>
          <a:ln>
            <a:noFill/>
          </a:ln>
          <a:effectLst/>
        </p:spPr>
        <p:txBody>
          <a:bodyPr wrap="none" anchor="ctr"/>
          <a:lstStyle/>
          <a:p>
            <a:pPr marL="0" marR="0" lvl="0" indent="0" defTabSz="182843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2"/>
              </a:solidFill>
              <a:effectLst/>
              <a:uLnTx/>
              <a:uFillTx/>
            </a:endParaRPr>
          </a:p>
        </p:txBody>
      </p:sp>
      <p:sp>
        <p:nvSpPr>
          <p:cNvPr id="75" name="Freeform 15">
            <a:extLst>
              <a:ext uri="{FF2B5EF4-FFF2-40B4-BE49-F238E27FC236}">
                <a16:creationId xmlns:a16="http://schemas.microsoft.com/office/drawing/2014/main" id="{AB4DDA82-CA81-0D66-18B1-920EBE54BE39}"/>
              </a:ext>
            </a:extLst>
          </p:cNvPr>
          <p:cNvSpPr>
            <a:spLocks noChangeArrowheads="1"/>
          </p:cNvSpPr>
          <p:nvPr/>
        </p:nvSpPr>
        <p:spPr bwMode="auto">
          <a:xfrm>
            <a:off x="5569155" y="1009744"/>
            <a:ext cx="1033347" cy="4627088"/>
          </a:xfrm>
          <a:custGeom>
            <a:avLst/>
            <a:gdLst>
              <a:gd name="T0" fmla="*/ 2127 w 3036"/>
              <a:gd name="T1" fmla="*/ 1622 h 14362"/>
              <a:gd name="T2" fmla="*/ 1387 w 3036"/>
              <a:gd name="T3" fmla="*/ 3325 h 14362"/>
              <a:gd name="T4" fmla="*/ 1152 w 3036"/>
              <a:gd name="T5" fmla="*/ 3981 h 14362"/>
              <a:gd name="T6" fmla="*/ 1008 w 3036"/>
              <a:gd name="T7" fmla="*/ 4423 h 14362"/>
              <a:gd name="T8" fmla="*/ 973 w 3036"/>
              <a:gd name="T9" fmla="*/ 4534 h 14362"/>
              <a:gd name="T10" fmla="*/ 812 w 3036"/>
              <a:gd name="T11" fmla="*/ 5091 h 14362"/>
              <a:gd name="T12" fmla="*/ 752 w 3036"/>
              <a:gd name="T13" fmla="*/ 5315 h 14362"/>
              <a:gd name="T14" fmla="*/ 667 w 3036"/>
              <a:gd name="T15" fmla="*/ 5653 h 14362"/>
              <a:gd name="T16" fmla="*/ 588 w 3036"/>
              <a:gd name="T17" fmla="*/ 5991 h 14362"/>
              <a:gd name="T18" fmla="*/ 389 w 3036"/>
              <a:gd name="T19" fmla="*/ 7015 h 14362"/>
              <a:gd name="T20" fmla="*/ 335 w 3036"/>
              <a:gd name="T21" fmla="*/ 7359 h 14362"/>
              <a:gd name="T22" fmla="*/ 272 w 3036"/>
              <a:gd name="T23" fmla="*/ 7819 h 14362"/>
              <a:gd name="T24" fmla="*/ 245 w 3036"/>
              <a:gd name="T25" fmla="*/ 8049 h 14362"/>
              <a:gd name="T26" fmla="*/ 221 w 3036"/>
              <a:gd name="T27" fmla="*/ 8280 h 14362"/>
              <a:gd name="T28" fmla="*/ 182 w 3036"/>
              <a:gd name="T29" fmla="*/ 8741 h 14362"/>
              <a:gd name="T30" fmla="*/ 154 w 3036"/>
              <a:gd name="T31" fmla="*/ 9204 h 14362"/>
              <a:gd name="T32" fmla="*/ 145 w 3036"/>
              <a:gd name="T33" fmla="*/ 9436 h 14362"/>
              <a:gd name="T34" fmla="*/ 136 w 3036"/>
              <a:gd name="T35" fmla="*/ 9783 h 14362"/>
              <a:gd name="T36" fmla="*/ 139 w 3036"/>
              <a:gd name="T37" fmla="*/ 10362 h 14362"/>
              <a:gd name="T38" fmla="*/ 153 w 3036"/>
              <a:gd name="T39" fmla="*/ 10825 h 14362"/>
              <a:gd name="T40" fmla="*/ 159 w 3036"/>
              <a:gd name="T41" fmla="*/ 10941 h 14362"/>
              <a:gd name="T42" fmla="*/ 181 w 3036"/>
              <a:gd name="T43" fmla="*/ 11288 h 14362"/>
              <a:gd name="T44" fmla="*/ 222 w 3036"/>
              <a:gd name="T45" fmla="*/ 11749 h 14362"/>
              <a:gd name="T46" fmla="*/ 249 w 3036"/>
              <a:gd name="T47" fmla="*/ 11978 h 14362"/>
              <a:gd name="T48" fmla="*/ 315 w 3036"/>
              <a:gd name="T49" fmla="*/ 12435 h 14362"/>
              <a:gd name="T50" fmla="*/ 754 w 3036"/>
              <a:gd name="T51" fmla="*/ 14227 h 14362"/>
              <a:gd name="T52" fmla="*/ 576 w 3036"/>
              <a:gd name="T53" fmla="*/ 14285 h 14362"/>
              <a:gd name="T54" fmla="*/ 576 w 3036"/>
              <a:gd name="T55" fmla="*/ 14284 h 14362"/>
              <a:gd name="T56" fmla="*/ 92 w 3036"/>
              <a:gd name="T57" fmla="*/ 11996 h 14362"/>
              <a:gd name="T58" fmla="*/ 69 w 3036"/>
              <a:gd name="T59" fmla="*/ 11764 h 14362"/>
              <a:gd name="T60" fmla="*/ 33 w 3036"/>
              <a:gd name="T61" fmla="*/ 11298 h 14362"/>
              <a:gd name="T62" fmla="*/ 15 w 3036"/>
              <a:gd name="T63" fmla="*/ 10948 h 14362"/>
              <a:gd name="T64" fmla="*/ 11 w 3036"/>
              <a:gd name="T65" fmla="*/ 10831 h 14362"/>
              <a:gd name="T66" fmla="*/ 2 w 3036"/>
              <a:gd name="T67" fmla="*/ 10364 h 14362"/>
              <a:gd name="T68" fmla="*/ 7 w 3036"/>
              <a:gd name="T69" fmla="*/ 9781 h 14362"/>
              <a:gd name="T70" fmla="*/ 20 w 3036"/>
              <a:gd name="T71" fmla="*/ 9431 h 14362"/>
              <a:gd name="T72" fmla="*/ 32 w 3036"/>
              <a:gd name="T73" fmla="*/ 9198 h 14362"/>
              <a:gd name="T74" fmla="*/ 66 w 3036"/>
              <a:gd name="T75" fmla="*/ 8733 h 14362"/>
              <a:gd name="T76" fmla="*/ 111 w 3036"/>
              <a:gd name="T77" fmla="*/ 8268 h 14362"/>
              <a:gd name="T78" fmla="*/ 139 w 3036"/>
              <a:gd name="T79" fmla="*/ 8037 h 14362"/>
              <a:gd name="T80" fmla="*/ 168 w 3036"/>
              <a:gd name="T81" fmla="*/ 7805 h 14362"/>
              <a:gd name="T82" fmla="*/ 237 w 3036"/>
              <a:gd name="T83" fmla="*/ 7344 h 14362"/>
              <a:gd name="T84" fmla="*/ 295 w 3036"/>
              <a:gd name="T85" fmla="*/ 6999 h 14362"/>
              <a:gd name="T86" fmla="*/ 508 w 3036"/>
              <a:gd name="T87" fmla="*/ 5973 h 14362"/>
              <a:gd name="T88" fmla="*/ 592 w 3036"/>
              <a:gd name="T89" fmla="*/ 5634 h 14362"/>
              <a:gd name="T90" fmla="*/ 682 w 3036"/>
              <a:gd name="T91" fmla="*/ 5296 h 14362"/>
              <a:gd name="T92" fmla="*/ 745 w 3036"/>
              <a:gd name="T93" fmla="*/ 5072 h 14362"/>
              <a:gd name="T94" fmla="*/ 913 w 3036"/>
              <a:gd name="T95" fmla="*/ 4515 h 14362"/>
              <a:gd name="T96" fmla="*/ 950 w 3036"/>
              <a:gd name="T97" fmla="*/ 4404 h 14362"/>
              <a:gd name="T98" fmla="*/ 1100 w 3036"/>
              <a:gd name="T99" fmla="*/ 3963 h 14362"/>
              <a:gd name="T100" fmla="*/ 1260 w 3036"/>
              <a:gd name="T101" fmla="*/ 3526 h 14362"/>
              <a:gd name="T102" fmla="*/ 2107 w 3036"/>
              <a:gd name="T103" fmla="*/ 1612 h 14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36" h="14362">
                <a:moveTo>
                  <a:pt x="3035" y="0"/>
                </a:moveTo>
                <a:lnTo>
                  <a:pt x="3035" y="0"/>
                </a:lnTo>
                <a:cubicBezTo>
                  <a:pt x="2706" y="525"/>
                  <a:pt x="2404" y="1067"/>
                  <a:pt x="2127" y="1622"/>
                </a:cubicBezTo>
                <a:lnTo>
                  <a:pt x="2127" y="1622"/>
                </a:lnTo>
                <a:cubicBezTo>
                  <a:pt x="1852" y="2177"/>
                  <a:pt x="1607" y="2746"/>
                  <a:pt x="1387" y="3325"/>
                </a:cubicBezTo>
                <a:lnTo>
                  <a:pt x="1387" y="3325"/>
                </a:lnTo>
                <a:cubicBezTo>
                  <a:pt x="1358" y="3397"/>
                  <a:pt x="1333" y="3471"/>
                  <a:pt x="1306" y="3543"/>
                </a:cubicBezTo>
                <a:lnTo>
                  <a:pt x="1227" y="3761"/>
                </a:lnTo>
                <a:lnTo>
                  <a:pt x="1152" y="3981"/>
                </a:lnTo>
                <a:lnTo>
                  <a:pt x="1152" y="3981"/>
                </a:lnTo>
                <a:cubicBezTo>
                  <a:pt x="1127" y="4054"/>
                  <a:pt x="1101" y="4127"/>
                  <a:pt x="1078" y="4201"/>
                </a:cubicBezTo>
                <a:lnTo>
                  <a:pt x="1008" y="4423"/>
                </a:lnTo>
                <a:lnTo>
                  <a:pt x="990" y="4478"/>
                </a:lnTo>
                <a:lnTo>
                  <a:pt x="990" y="4478"/>
                </a:lnTo>
                <a:cubicBezTo>
                  <a:pt x="984" y="4496"/>
                  <a:pt x="979" y="4515"/>
                  <a:pt x="973" y="4534"/>
                </a:cubicBezTo>
                <a:lnTo>
                  <a:pt x="940" y="4645"/>
                </a:lnTo>
                <a:lnTo>
                  <a:pt x="874" y="4867"/>
                </a:lnTo>
                <a:lnTo>
                  <a:pt x="812" y="5091"/>
                </a:lnTo>
                <a:lnTo>
                  <a:pt x="781" y="5203"/>
                </a:lnTo>
                <a:lnTo>
                  <a:pt x="781" y="5203"/>
                </a:lnTo>
                <a:cubicBezTo>
                  <a:pt x="770" y="5240"/>
                  <a:pt x="762" y="5278"/>
                  <a:pt x="752" y="5315"/>
                </a:cubicBezTo>
                <a:lnTo>
                  <a:pt x="695" y="5540"/>
                </a:lnTo>
                <a:lnTo>
                  <a:pt x="680" y="5596"/>
                </a:lnTo>
                <a:lnTo>
                  <a:pt x="667" y="5653"/>
                </a:lnTo>
                <a:lnTo>
                  <a:pt x="640" y="5766"/>
                </a:lnTo>
                <a:lnTo>
                  <a:pt x="640" y="5766"/>
                </a:lnTo>
                <a:cubicBezTo>
                  <a:pt x="623" y="5841"/>
                  <a:pt x="604" y="5916"/>
                  <a:pt x="588" y="5991"/>
                </a:cubicBezTo>
                <a:lnTo>
                  <a:pt x="588" y="5991"/>
                </a:lnTo>
                <a:cubicBezTo>
                  <a:pt x="522" y="6294"/>
                  <a:pt x="459" y="6597"/>
                  <a:pt x="408" y="6901"/>
                </a:cubicBezTo>
                <a:lnTo>
                  <a:pt x="389" y="7015"/>
                </a:lnTo>
                <a:lnTo>
                  <a:pt x="389" y="7015"/>
                </a:lnTo>
                <a:cubicBezTo>
                  <a:pt x="382" y="7053"/>
                  <a:pt x="375" y="7092"/>
                  <a:pt x="370" y="7130"/>
                </a:cubicBezTo>
                <a:lnTo>
                  <a:pt x="335" y="7359"/>
                </a:lnTo>
                <a:lnTo>
                  <a:pt x="317" y="7473"/>
                </a:lnTo>
                <a:lnTo>
                  <a:pt x="302" y="7588"/>
                </a:lnTo>
                <a:lnTo>
                  <a:pt x="272" y="7819"/>
                </a:lnTo>
                <a:lnTo>
                  <a:pt x="272" y="7819"/>
                </a:lnTo>
                <a:cubicBezTo>
                  <a:pt x="267" y="7857"/>
                  <a:pt x="262" y="7895"/>
                  <a:pt x="259" y="7934"/>
                </a:cubicBezTo>
                <a:lnTo>
                  <a:pt x="245" y="8049"/>
                </a:lnTo>
                <a:lnTo>
                  <a:pt x="232" y="8164"/>
                </a:lnTo>
                <a:lnTo>
                  <a:pt x="232" y="8164"/>
                </a:lnTo>
                <a:cubicBezTo>
                  <a:pt x="229" y="8203"/>
                  <a:pt x="224" y="8241"/>
                  <a:pt x="221" y="8280"/>
                </a:cubicBezTo>
                <a:lnTo>
                  <a:pt x="200" y="8511"/>
                </a:lnTo>
                <a:lnTo>
                  <a:pt x="190" y="8626"/>
                </a:lnTo>
                <a:lnTo>
                  <a:pt x="182" y="8741"/>
                </a:lnTo>
                <a:lnTo>
                  <a:pt x="166" y="8973"/>
                </a:lnTo>
                <a:lnTo>
                  <a:pt x="166" y="8973"/>
                </a:lnTo>
                <a:cubicBezTo>
                  <a:pt x="161" y="9050"/>
                  <a:pt x="159" y="9127"/>
                  <a:pt x="154" y="9204"/>
                </a:cubicBezTo>
                <a:lnTo>
                  <a:pt x="149" y="9320"/>
                </a:lnTo>
                <a:lnTo>
                  <a:pt x="146" y="9378"/>
                </a:lnTo>
                <a:lnTo>
                  <a:pt x="145" y="9436"/>
                </a:lnTo>
                <a:lnTo>
                  <a:pt x="139" y="9668"/>
                </a:lnTo>
                <a:lnTo>
                  <a:pt x="139" y="9668"/>
                </a:lnTo>
                <a:cubicBezTo>
                  <a:pt x="138" y="9706"/>
                  <a:pt x="136" y="9745"/>
                  <a:pt x="136" y="9783"/>
                </a:cubicBezTo>
                <a:lnTo>
                  <a:pt x="136" y="9899"/>
                </a:lnTo>
                <a:lnTo>
                  <a:pt x="135" y="10130"/>
                </a:lnTo>
                <a:lnTo>
                  <a:pt x="139" y="10362"/>
                </a:lnTo>
                <a:lnTo>
                  <a:pt x="139" y="10362"/>
                </a:lnTo>
                <a:cubicBezTo>
                  <a:pt x="140" y="10440"/>
                  <a:pt x="141" y="10517"/>
                  <a:pt x="144" y="10594"/>
                </a:cubicBezTo>
                <a:lnTo>
                  <a:pt x="153" y="10825"/>
                </a:lnTo>
                <a:lnTo>
                  <a:pt x="156" y="10883"/>
                </a:lnTo>
                <a:lnTo>
                  <a:pt x="156" y="10883"/>
                </a:lnTo>
                <a:cubicBezTo>
                  <a:pt x="157" y="10902"/>
                  <a:pt x="158" y="10922"/>
                  <a:pt x="159" y="10941"/>
                </a:cubicBezTo>
                <a:lnTo>
                  <a:pt x="166" y="11056"/>
                </a:lnTo>
                <a:lnTo>
                  <a:pt x="166" y="11056"/>
                </a:lnTo>
                <a:cubicBezTo>
                  <a:pt x="171" y="11134"/>
                  <a:pt x="176" y="11211"/>
                  <a:pt x="181" y="11288"/>
                </a:cubicBezTo>
                <a:lnTo>
                  <a:pt x="201" y="11518"/>
                </a:lnTo>
                <a:lnTo>
                  <a:pt x="210" y="11634"/>
                </a:lnTo>
                <a:lnTo>
                  <a:pt x="222" y="11749"/>
                </a:lnTo>
                <a:lnTo>
                  <a:pt x="229" y="11806"/>
                </a:lnTo>
                <a:lnTo>
                  <a:pt x="235" y="11863"/>
                </a:lnTo>
                <a:lnTo>
                  <a:pt x="249" y="11978"/>
                </a:lnTo>
                <a:lnTo>
                  <a:pt x="249" y="11978"/>
                </a:lnTo>
                <a:cubicBezTo>
                  <a:pt x="268" y="12131"/>
                  <a:pt x="290" y="12283"/>
                  <a:pt x="315" y="12435"/>
                </a:cubicBezTo>
                <a:lnTo>
                  <a:pt x="315" y="12435"/>
                </a:lnTo>
                <a:cubicBezTo>
                  <a:pt x="415" y="13043"/>
                  <a:pt x="562" y="13643"/>
                  <a:pt x="754" y="14227"/>
                </a:cubicBezTo>
                <a:lnTo>
                  <a:pt x="754" y="14227"/>
                </a:lnTo>
                <a:lnTo>
                  <a:pt x="754" y="14227"/>
                </a:lnTo>
                <a:cubicBezTo>
                  <a:pt x="769" y="14276"/>
                  <a:pt x="743" y="14329"/>
                  <a:pt x="694" y="14345"/>
                </a:cubicBezTo>
                <a:lnTo>
                  <a:pt x="694" y="14345"/>
                </a:lnTo>
                <a:cubicBezTo>
                  <a:pt x="645" y="14361"/>
                  <a:pt x="593" y="14335"/>
                  <a:pt x="576" y="14285"/>
                </a:cubicBezTo>
                <a:lnTo>
                  <a:pt x="576" y="14285"/>
                </a:lnTo>
                <a:cubicBezTo>
                  <a:pt x="576" y="14285"/>
                  <a:pt x="576" y="14285"/>
                  <a:pt x="576" y="14284"/>
                </a:cubicBezTo>
                <a:lnTo>
                  <a:pt x="576" y="14284"/>
                </a:lnTo>
                <a:cubicBezTo>
                  <a:pt x="388" y="13688"/>
                  <a:pt x="247" y="13078"/>
                  <a:pt x="154" y="12460"/>
                </a:cubicBezTo>
                <a:lnTo>
                  <a:pt x="154" y="12460"/>
                </a:lnTo>
                <a:cubicBezTo>
                  <a:pt x="130" y="12306"/>
                  <a:pt x="110" y="12152"/>
                  <a:pt x="92" y="11996"/>
                </a:cubicBezTo>
                <a:lnTo>
                  <a:pt x="80" y="11880"/>
                </a:lnTo>
                <a:lnTo>
                  <a:pt x="74" y="11822"/>
                </a:lnTo>
                <a:lnTo>
                  <a:pt x="69" y="11764"/>
                </a:lnTo>
                <a:lnTo>
                  <a:pt x="58" y="11647"/>
                </a:lnTo>
                <a:lnTo>
                  <a:pt x="50" y="11531"/>
                </a:lnTo>
                <a:lnTo>
                  <a:pt x="33" y="11298"/>
                </a:lnTo>
                <a:lnTo>
                  <a:pt x="33" y="11298"/>
                </a:lnTo>
                <a:cubicBezTo>
                  <a:pt x="28" y="11220"/>
                  <a:pt x="25" y="11142"/>
                  <a:pt x="21" y="11064"/>
                </a:cubicBezTo>
                <a:lnTo>
                  <a:pt x="15" y="10948"/>
                </a:lnTo>
                <a:lnTo>
                  <a:pt x="15" y="10948"/>
                </a:lnTo>
                <a:cubicBezTo>
                  <a:pt x="14" y="10928"/>
                  <a:pt x="13" y="10909"/>
                  <a:pt x="12" y="10889"/>
                </a:cubicBezTo>
                <a:lnTo>
                  <a:pt x="11" y="10831"/>
                </a:lnTo>
                <a:lnTo>
                  <a:pt x="5" y="10597"/>
                </a:lnTo>
                <a:lnTo>
                  <a:pt x="5" y="10597"/>
                </a:lnTo>
                <a:cubicBezTo>
                  <a:pt x="2" y="10520"/>
                  <a:pt x="2" y="10442"/>
                  <a:pt x="2" y="10364"/>
                </a:cubicBezTo>
                <a:lnTo>
                  <a:pt x="0" y="10130"/>
                </a:lnTo>
                <a:lnTo>
                  <a:pt x="5" y="9897"/>
                </a:lnTo>
                <a:lnTo>
                  <a:pt x="7" y="9781"/>
                </a:lnTo>
                <a:lnTo>
                  <a:pt x="7" y="9781"/>
                </a:lnTo>
                <a:cubicBezTo>
                  <a:pt x="7" y="9742"/>
                  <a:pt x="9" y="9703"/>
                  <a:pt x="10" y="9664"/>
                </a:cubicBezTo>
                <a:lnTo>
                  <a:pt x="20" y="9431"/>
                </a:lnTo>
                <a:lnTo>
                  <a:pt x="22" y="9372"/>
                </a:lnTo>
                <a:lnTo>
                  <a:pt x="26" y="9314"/>
                </a:lnTo>
                <a:lnTo>
                  <a:pt x="32" y="9198"/>
                </a:lnTo>
                <a:lnTo>
                  <a:pt x="32" y="9198"/>
                </a:lnTo>
                <a:cubicBezTo>
                  <a:pt x="38" y="9120"/>
                  <a:pt x="41" y="9043"/>
                  <a:pt x="47" y="8965"/>
                </a:cubicBezTo>
                <a:lnTo>
                  <a:pt x="66" y="8733"/>
                </a:lnTo>
                <a:lnTo>
                  <a:pt x="75" y="8617"/>
                </a:lnTo>
                <a:lnTo>
                  <a:pt x="87" y="8500"/>
                </a:lnTo>
                <a:lnTo>
                  <a:pt x="111" y="8268"/>
                </a:lnTo>
                <a:lnTo>
                  <a:pt x="111" y="8268"/>
                </a:lnTo>
                <a:cubicBezTo>
                  <a:pt x="115" y="8229"/>
                  <a:pt x="119" y="8191"/>
                  <a:pt x="124" y="8152"/>
                </a:cubicBezTo>
                <a:lnTo>
                  <a:pt x="139" y="8037"/>
                </a:lnTo>
                <a:lnTo>
                  <a:pt x="153" y="7921"/>
                </a:lnTo>
                <a:lnTo>
                  <a:pt x="153" y="7921"/>
                </a:lnTo>
                <a:cubicBezTo>
                  <a:pt x="158" y="7882"/>
                  <a:pt x="162" y="7843"/>
                  <a:pt x="168" y="7805"/>
                </a:cubicBezTo>
                <a:lnTo>
                  <a:pt x="201" y="7575"/>
                </a:lnTo>
                <a:lnTo>
                  <a:pt x="218" y="7459"/>
                </a:lnTo>
                <a:lnTo>
                  <a:pt x="237" y="7344"/>
                </a:lnTo>
                <a:lnTo>
                  <a:pt x="275" y="7114"/>
                </a:lnTo>
                <a:lnTo>
                  <a:pt x="275" y="7114"/>
                </a:lnTo>
                <a:cubicBezTo>
                  <a:pt x="281" y="7076"/>
                  <a:pt x="288" y="7038"/>
                  <a:pt x="295" y="6999"/>
                </a:cubicBezTo>
                <a:lnTo>
                  <a:pt x="317" y="6884"/>
                </a:lnTo>
                <a:lnTo>
                  <a:pt x="317" y="6884"/>
                </a:lnTo>
                <a:cubicBezTo>
                  <a:pt x="372" y="6580"/>
                  <a:pt x="439" y="6276"/>
                  <a:pt x="508" y="5973"/>
                </a:cubicBezTo>
                <a:lnTo>
                  <a:pt x="508" y="5973"/>
                </a:lnTo>
                <a:cubicBezTo>
                  <a:pt x="526" y="5898"/>
                  <a:pt x="546" y="5822"/>
                  <a:pt x="564" y="5747"/>
                </a:cubicBezTo>
                <a:lnTo>
                  <a:pt x="592" y="5634"/>
                </a:lnTo>
                <a:lnTo>
                  <a:pt x="606" y="5577"/>
                </a:lnTo>
                <a:lnTo>
                  <a:pt x="621" y="5521"/>
                </a:lnTo>
                <a:lnTo>
                  <a:pt x="682" y="5296"/>
                </a:lnTo>
                <a:lnTo>
                  <a:pt x="682" y="5296"/>
                </a:lnTo>
                <a:cubicBezTo>
                  <a:pt x="692" y="5259"/>
                  <a:pt x="701" y="5221"/>
                  <a:pt x="712" y="5184"/>
                </a:cubicBezTo>
                <a:lnTo>
                  <a:pt x="745" y="5072"/>
                </a:lnTo>
                <a:lnTo>
                  <a:pt x="810" y="4849"/>
                </a:lnTo>
                <a:lnTo>
                  <a:pt x="879" y="4626"/>
                </a:lnTo>
                <a:lnTo>
                  <a:pt x="913" y="4515"/>
                </a:lnTo>
                <a:lnTo>
                  <a:pt x="913" y="4515"/>
                </a:lnTo>
                <a:cubicBezTo>
                  <a:pt x="919" y="4496"/>
                  <a:pt x="925" y="4478"/>
                  <a:pt x="931" y="4459"/>
                </a:cubicBezTo>
                <a:lnTo>
                  <a:pt x="950" y="4404"/>
                </a:lnTo>
                <a:lnTo>
                  <a:pt x="1023" y="4183"/>
                </a:lnTo>
                <a:lnTo>
                  <a:pt x="1023" y="4183"/>
                </a:lnTo>
                <a:cubicBezTo>
                  <a:pt x="1047" y="4109"/>
                  <a:pt x="1073" y="4036"/>
                  <a:pt x="1100" y="3963"/>
                </a:cubicBezTo>
                <a:lnTo>
                  <a:pt x="1178" y="3744"/>
                </a:lnTo>
                <a:lnTo>
                  <a:pt x="1260" y="3526"/>
                </a:lnTo>
                <a:lnTo>
                  <a:pt x="1260" y="3526"/>
                </a:lnTo>
                <a:cubicBezTo>
                  <a:pt x="1287" y="3453"/>
                  <a:pt x="1314" y="3380"/>
                  <a:pt x="1343" y="3309"/>
                </a:cubicBezTo>
                <a:lnTo>
                  <a:pt x="1343" y="3309"/>
                </a:lnTo>
                <a:cubicBezTo>
                  <a:pt x="1572" y="2731"/>
                  <a:pt x="1824" y="2164"/>
                  <a:pt x="2107" y="1612"/>
                </a:cubicBezTo>
                <a:lnTo>
                  <a:pt x="2107" y="1612"/>
                </a:lnTo>
                <a:cubicBezTo>
                  <a:pt x="2390" y="1059"/>
                  <a:pt x="2699" y="521"/>
                  <a:pt x="3035" y="0"/>
                </a:cubicBezTo>
              </a:path>
            </a:pathLst>
          </a:custGeom>
          <a:solidFill>
            <a:srgbClr val="5B944E">
              <a:lumMod val="7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182843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484848"/>
              </a:solidFill>
              <a:effectLst/>
              <a:uLnTx/>
              <a:uFillTx/>
            </a:endParaRPr>
          </a:p>
        </p:txBody>
      </p:sp>
      <p:sp>
        <p:nvSpPr>
          <p:cNvPr id="76" name="TextBox 75">
            <a:extLst>
              <a:ext uri="{FF2B5EF4-FFF2-40B4-BE49-F238E27FC236}">
                <a16:creationId xmlns:a16="http://schemas.microsoft.com/office/drawing/2014/main" id="{B3A7F779-6F61-34DF-0D1E-F2A202870F88}"/>
              </a:ext>
            </a:extLst>
          </p:cNvPr>
          <p:cNvSpPr txBox="1"/>
          <p:nvPr/>
        </p:nvSpPr>
        <p:spPr>
          <a:xfrm>
            <a:off x="9312170" y="4001486"/>
            <a:ext cx="393056" cy="338554"/>
          </a:xfrm>
          <a:prstGeom prst="rect">
            <a:avLst/>
          </a:prstGeom>
          <a:noFill/>
        </p:spPr>
        <p:txBody>
          <a:bodyPr wrap="none" rtlCol="0" anchor="ctr" anchorCtr="0">
            <a:spAutoFit/>
          </a:bodyPr>
          <a:lstStyle/>
          <a:p>
            <a:pPr marL="0" marR="0" lvl="0" indent="0" defTabSz="1828434" eaLnBrk="1" fontAlgn="auto" latinLnBrk="0" hangingPunct="1">
              <a:spcBef>
                <a:spcPts val="0"/>
              </a:spcBef>
              <a:spcAft>
                <a:spcPts val="0"/>
              </a:spcAft>
              <a:buClrTx/>
              <a:buSzTx/>
              <a:buFontTx/>
              <a:buNone/>
              <a:tabLst/>
              <a:defRPr/>
            </a:pPr>
            <a:r>
              <a:rPr kumimoji="0" lang="en-US" sz="1600" b="1" i="0" u="none" strike="noStrike" kern="0" cap="none" spc="0" normalizeH="0" baseline="0" noProof="0" dirty="0">
                <a:ln>
                  <a:noFill/>
                </a:ln>
                <a:solidFill>
                  <a:schemeClr val="tx2"/>
                </a:solidFill>
                <a:effectLst/>
                <a:uLnTx/>
                <a:uFillTx/>
                <a:ea typeface="League Spartan" charset="0"/>
                <a:cs typeface="Poppins" pitchFamily="2" charset="77"/>
              </a:rPr>
              <a:t>06</a:t>
            </a:r>
          </a:p>
        </p:txBody>
      </p:sp>
      <p:sp>
        <p:nvSpPr>
          <p:cNvPr id="77" name="Subtitle 2">
            <a:extLst>
              <a:ext uri="{FF2B5EF4-FFF2-40B4-BE49-F238E27FC236}">
                <a16:creationId xmlns:a16="http://schemas.microsoft.com/office/drawing/2014/main" id="{C8025067-AA9F-7A8C-EF49-F19530B4CB8E}"/>
              </a:ext>
            </a:extLst>
          </p:cNvPr>
          <p:cNvSpPr txBox="1">
            <a:spLocks/>
          </p:cNvSpPr>
          <p:nvPr/>
        </p:nvSpPr>
        <p:spPr>
          <a:xfrm>
            <a:off x="7934477" y="4489502"/>
            <a:ext cx="3932086" cy="584775"/>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effectLst/>
                <a:uLnTx/>
                <a:uFillTx/>
                <a:latin typeface="+mn-lt"/>
                <a:ea typeface="Lato Light" panose="020F0502020204030203" pitchFamily="34" charset="0"/>
                <a:cs typeface="Mukta ExtraLight" panose="020B0000000000000000" pitchFamily="34" charset="77"/>
              </a:rPr>
              <a:t>Direct and indirect support of local communities in the settlement areas. </a:t>
            </a:r>
          </a:p>
        </p:txBody>
      </p:sp>
      <p:sp>
        <p:nvSpPr>
          <p:cNvPr id="78" name="TextBox 77">
            <a:extLst>
              <a:ext uri="{FF2B5EF4-FFF2-40B4-BE49-F238E27FC236}">
                <a16:creationId xmlns:a16="http://schemas.microsoft.com/office/drawing/2014/main" id="{CBC61B24-AE3C-CBCF-4982-DEE479586541}"/>
              </a:ext>
            </a:extLst>
          </p:cNvPr>
          <p:cNvSpPr txBox="1"/>
          <p:nvPr/>
        </p:nvSpPr>
        <p:spPr>
          <a:xfrm>
            <a:off x="9312170" y="2860053"/>
            <a:ext cx="393056" cy="338554"/>
          </a:xfrm>
          <a:prstGeom prst="rect">
            <a:avLst/>
          </a:prstGeom>
          <a:noFill/>
        </p:spPr>
        <p:txBody>
          <a:bodyPr wrap="none" rtlCol="0" anchor="ctr" anchorCtr="0">
            <a:spAutoFit/>
          </a:bodyPr>
          <a:lstStyle/>
          <a:p>
            <a:pPr marL="0" marR="0" lvl="0" indent="0" defTabSz="1828434" eaLnBrk="1" fontAlgn="auto" latinLnBrk="0" hangingPunct="1">
              <a:spcBef>
                <a:spcPts val="0"/>
              </a:spcBef>
              <a:spcAft>
                <a:spcPts val="0"/>
              </a:spcAft>
              <a:buClrTx/>
              <a:buSzTx/>
              <a:buFontTx/>
              <a:buNone/>
              <a:tabLst/>
              <a:defRPr/>
            </a:pPr>
            <a:r>
              <a:rPr kumimoji="0" lang="en-US" sz="1600" b="1" i="0" u="none" strike="noStrike" kern="0" cap="none" spc="0" normalizeH="0" baseline="0" noProof="0" dirty="0">
                <a:ln>
                  <a:noFill/>
                </a:ln>
                <a:solidFill>
                  <a:schemeClr val="tx2"/>
                </a:solidFill>
                <a:effectLst/>
                <a:uLnTx/>
                <a:uFillTx/>
                <a:ea typeface="League Spartan" charset="0"/>
                <a:cs typeface="Poppins" pitchFamily="2" charset="77"/>
              </a:rPr>
              <a:t>05</a:t>
            </a:r>
          </a:p>
        </p:txBody>
      </p:sp>
      <p:sp>
        <p:nvSpPr>
          <p:cNvPr id="79" name="Subtitle 2">
            <a:extLst>
              <a:ext uri="{FF2B5EF4-FFF2-40B4-BE49-F238E27FC236}">
                <a16:creationId xmlns:a16="http://schemas.microsoft.com/office/drawing/2014/main" id="{78739884-651A-1BA0-70D2-C8C5671939EF}"/>
              </a:ext>
            </a:extLst>
          </p:cNvPr>
          <p:cNvSpPr txBox="1">
            <a:spLocks/>
          </p:cNvSpPr>
          <p:nvPr/>
        </p:nvSpPr>
        <p:spPr>
          <a:xfrm>
            <a:off x="386863" y="2735654"/>
            <a:ext cx="3946715" cy="830997"/>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r" defTabSz="1087636"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effectLst/>
                <a:uLnTx/>
                <a:uFillTx/>
                <a:latin typeface="+mn-lt"/>
                <a:ea typeface="Lato Light" panose="020F0502020204030203" pitchFamily="34" charset="0"/>
                <a:cs typeface="Mukta ExtraLight" panose="020B0000000000000000" pitchFamily="34" charset="77"/>
              </a:rPr>
              <a:t>Drive for growth in the shipyards, construction, manufacturing and equipment supply sectors. </a:t>
            </a:r>
          </a:p>
        </p:txBody>
      </p:sp>
      <p:sp>
        <p:nvSpPr>
          <p:cNvPr id="80" name="TextBox 79">
            <a:extLst>
              <a:ext uri="{FF2B5EF4-FFF2-40B4-BE49-F238E27FC236}">
                <a16:creationId xmlns:a16="http://schemas.microsoft.com/office/drawing/2014/main" id="{6DFEC56B-AA30-8E14-95BB-8F4989637E71}"/>
              </a:ext>
            </a:extLst>
          </p:cNvPr>
          <p:cNvSpPr txBox="1"/>
          <p:nvPr/>
        </p:nvSpPr>
        <p:spPr>
          <a:xfrm>
            <a:off x="9312170" y="1459267"/>
            <a:ext cx="393056" cy="338554"/>
          </a:xfrm>
          <a:prstGeom prst="rect">
            <a:avLst/>
          </a:prstGeom>
          <a:noFill/>
        </p:spPr>
        <p:txBody>
          <a:bodyPr wrap="none" rtlCol="0" anchor="ctr" anchorCtr="0">
            <a:spAutoFit/>
          </a:bodyPr>
          <a:lstStyle/>
          <a:p>
            <a:pPr marL="0" marR="0" lvl="0" indent="0" defTabSz="1828434" eaLnBrk="1" fontAlgn="auto" latinLnBrk="0" hangingPunct="1">
              <a:spcBef>
                <a:spcPts val="0"/>
              </a:spcBef>
              <a:spcAft>
                <a:spcPts val="0"/>
              </a:spcAft>
              <a:buClrTx/>
              <a:buSzTx/>
              <a:buFontTx/>
              <a:buNone/>
              <a:tabLst/>
              <a:defRPr/>
            </a:pPr>
            <a:r>
              <a:rPr kumimoji="0" lang="en-US" sz="1600" b="1" i="0" u="none" strike="noStrike" kern="0" cap="none" spc="0" normalizeH="0" baseline="0" noProof="0" dirty="0">
                <a:ln>
                  <a:noFill/>
                </a:ln>
                <a:solidFill>
                  <a:schemeClr val="tx2"/>
                </a:solidFill>
                <a:effectLst/>
                <a:uLnTx/>
                <a:uFillTx/>
                <a:ea typeface="League Spartan" charset="0"/>
                <a:cs typeface="Poppins" pitchFamily="2" charset="77"/>
              </a:rPr>
              <a:t>04</a:t>
            </a:r>
          </a:p>
        </p:txBody>
      </p:sp>
      <p:sp>
        <p:nvSpPr>
          <p:cNvPr id="81" name="Subtitle 2">
            <a:extLst>
              <a:ext uri="{FF2B5EF4-FFF2-40B4-BE49-F238E27FC236}">
                <a16:creationId xmlns:a16="http://schemas.microsoft.com/office/drawing/2014/main" id="{92B7EDE8-9671-B1F4-8478-18AB9423EBF2}"/>
              </a:ext>
            </a:extLst>
          </p:cNvPr>
          <p:cNvSpPr txBox="1">
            <a:spLocks/>
          </p:cNvSpPr>
          <p:nvPr/>
        </p:nvSpPr>
        <p:spPr>
          <a:xfrm>
            <a:off x="7474604" y="1915334"/>
            <a:ext cx="4412937" cy="830997"/>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altLang="en-US" sz="1600" b="0" i="0" u="none" strike="noStrike" cap="none" normalizeH="0" baseline="0" dirty="0">
                <a:ln>
                  <a:noFill/>
                </a:ln>
                <a:effectLst/>
                <a:latin typeface="+mn-lt"/>
              </a:rPr>
              <a:t>Synergies with other green technologies and the formation of national and international energy centers.</a:t>
            </a:r>
            <a:endParaRPr kumimoji="0" lang="en-US" sz="1600" b="0" i="0" u="none" strike="noStrike" kern="1200" cap="none" spc="0" normalizeH="0" baseline="0" noProof="0" dirty="0">
              <a:ln>
                <a:noFill/>
              </a:ln>
              <a:effectLst/>
              <a:uLnTx/>
              <a:uFillTx/>
              <a:latin typeface="+mn-lt"/>
              <a:ea typeface="Lato Light" panose="020F0502020204030203" pitchFamily="34" charset="0"/>
              <a:cs typeface="Mukta ExtraLight" panose="020B0000000000000000" pitchFamily="34" charset="77"/>
            </a:endParaRPr>
          </a:p>
        </p:txBody>
      </p:sp>
      <p:sp>
        <p:nvSpPr>
          <p:cNvPr id="82" name="TextBox 81">
            <a:extLst>
              <a:ext uri="{FF2B5EF4-FFF2-40B4-BE49-F238E27FC236}">
                <a16:creationId xmlns:a16="http://schemas.microsoft.com/office/drawing/2014/main" id="{323A61E1-9EF1-6E8E-CDED-12B462EB0089}"/>
              </a:ext>
            </a:extLst>
          </p:cNvPr>
          <p:cNvSpPr txBox="1"/>
          <p:nvPr/>
        </p:nvSpPr>
        <p:spPr>
          <a:xfrm>
            <a:off x="2486774" y="3732790"/>
            <a:ext cx="393056" cy="338554"/>
          </a:xfrm>
          <a:prstGeom prst="rect">
            <a:avLst/>
          </a:prstGeom>
          <a:noFill/>
        </p:spPr>
        <p:txBody>
          <a:bodyPr wrap="none" rtlCol="0" anchor="ctr" anchorCtr="0">
            <a:spAutoFit/>
          </a:bodyPr>
          <a:lstStyle/>
          <a:p>
            <a:pPr marL="0" marR="0" lvl="0" indent="0" algn="r" defTabSz="1828434" eaLnBrk="1" fontAlgn="auto" latinLnBrk="0" hangingPunct="1">
              <a:spcBef>
                <a:spcPts val="0"/>
              </a:spcBef>
              <a:spcAft>
                <a:spcPts val="0"/>
              </a:spcAft>
              <a:buClrTx/>
              <a:buSzTx/>
              <a:buFontTx/>
              <a:buNone/>
              <a:tabLst/>
              <a:defRPr/>
            </a:pPr>
            <a:r>
              <a:rPr lang="en-US" sz="1600" b="1" kern="0" dirty="0">
                <a:solidFill>
                  <a:schemeClr val="tx2"/>
                </a:solidFill>
                <a:ea typeface="League Spartan" charset="0"/>
                <a:cs typeface="Poppins" pitchFamily="2" charset="77"/>
              </a:rPr>
              <a:t>03</a:t>
            </a:r>
            <a:endParaRPr kumimoji="0" lang="en-US" sz="1600" b="1" i="0" u="none" strike="noStrike" kern="0" cap="none" spc="0" normalizeH="0" baseline="0" noProof="0" dirty="0">
              <a:ln>
                <a:noFill/>
              </a:ln>
              <a:solidFill>
                <a:schemeClr val="tx2"/>
              </a:solidFill>
              <a:effectLst/>
              <a:uLnTx/>
              <a:uFillTx/>
              <a:ea typeface="League Spartan" charset="0"/>
              <a:cs typeface="Poppins" pitchFamily="2" charset="77"/>
            </a:endParaRPr>
          </a:p>
        </p:txBody>
      </p:sp>
      <p:sp>
        <p:nvSpPr>
          <p:cNvPr id="83" name="Subtitle 2">
            <a:extLst>
              <a:ext uri="{FF2B5EF4-FFF2-40B4-BE49-F238E27FC236}">
                <a16:creationId xmlns:a16="http://schemas.microsoft.com/office/drawing/2014/main" id="{ABD41C5E-940D-040B-1FBB-F7D8D8936F20}"/>
              </a:ext>
            </a:extLst>
          </p:cNvPr>
          <p:cNvSpPr txBox="1">
            <a:spLocks/>
          </p:cNvSpPr>
          <p:nvPr/>
        </p:nvSpPr>
        <p:spPr>
          <a:xfrm>
            <a:off x="533671" y="4043286"/>
            <a:ext cx="3334944" cy="584775"/>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r" defTabSz="1087636"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effectLst/>
                <a:uLnTx/>
                <a:uFillTx/>
                <a:latin typeface="+mn-lt"/>
                <a:ea typeface="Lato Light" panose="020F0502020204030203" pitchFamily="34" charset="0"/>
                <a:cs typeface="Mukta ExtraLight" panose="020B0000000000000000" pitchFamily="34" charset="77"/>
              </a:rPr>
              <a:t>Creation of long-term new jobs of specialized human resources. </a:t>
            </a:r>
          </a:p>
        </p:txBody>
      </p:sp>
      <p:sp>
        <p:nvSpPr>
          <p:cNvPr id="84" name="TextBox 83">
            <a:extLst>
              <a:ext uri="{FF2B5EF4-FFF2-40B4-BE49-F238E27FC236}">
                <a16:creationId xmlns:a16="http://schemas.microsoft.com/office/drawing/2014/main" id="{F9B24385-627F-B3A7-58D9-71C9BC36ED94}"/>
              </a:ext>
            </a:extLst>
          </p:cNvPr>
          <p:cNvSpPr txBox="1"/>
          <p:nvPr/>
        </p:nvSpPr>
        <p:spPr>
          <a:xfrm>
            <a:off x="2486774" y="2367820"/>
            <a:ext cx="393056" cy="338554"/>
          </a:xfrm>
          <a:prstGeom prst="rect">
            <a:avLst/>
          </a:prstGeom>
          <a:noFill/>
        </p:spPr>
        <p:txBody>
          <a:bodyPr wrap="none" rtlCol="0" anchor="ctr" anchorCtr="0">
            <a:spAutoFit/>
          </a:bodyPr>
          <a:lstStyle/>
          <a:p>
            <a:pPr marL="0" marR="0" lvl="0" indent="0" algn="r" defTabSz="1828434" eaLnBrk="1" fontAlgn="auto" latinLnBrk="0" hangingPunct="1">
              <a:spcBef>
                <a:spcPts val="0"/>
              </a:spcBef>
              <a:spcAft>
                <a:spcPts val="0"/>
              </a:spcAft>
              <a:buClrTx/>
              <a:buSzTx/>
              <a:buFontTx/>
              <a:buNone/>
              <a:tabLst/>
              <a:defRPr/>
            </a:pPr>
            <a:r>
              <a:rPr kumimoji="0" lang="en-US" sz="1600" b="1" i="0" u="none" strike="noStrike" kern="0" cap="none" spc="0" normalizeH="0" baseline="0" noProof="0" dirty="0">
                <a:ln>
                  <a:noFill/>
                </a:ln>
                <a:solidFill>
                  <a:schemeClr val="tx2"/>
                </a:solidFill>
                <a:effectLst/>
                <a:uLnTx/>
                <a:uFillTx/>
                <a:ea typeface="League Spartan" charset="0"/>
                <a:cs typeface="Poppins" pitchFamily="2" charset="77"/>
              </a:rPr>
              <a:t>02</a:t>
            </a:r>
          </a:p>
        </p:txBody>
      </p:sp>
      <p:sp>
        <p:nvSpPr>
          <p:cNvPr id="85" name="Subtitle 2">
            <a:extLst>
              <a:ext uri="{FF2B5EF4-FFF2-40B4-BE49-F238E27FC236}">
                <a16:creationId xmlns:a16="http://schemas.microsoft.com/office/drawing/2014/main" id="{F296BA12-738A-1517-55AE-C17A6D17A479}"/>
              </a:ext>
            </a:extLst>
          </p:cNvPr>
          <p:cNvSpPr txBox="1">
            <a:spLocks/>
          </p:cNvSpPr>
          <p:nvPr/>
        </p:nvSpPr>
        <p:spPr>
          <a:xfrm>
            <a:off x="7538822" y="3348069"/>
            <a:ext cx="4348719" cy="33855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effectLst/>
                <a:uLnTx/>
                <a:uFillTx/>
                <a:latin typeface="+mn-lt"/>
                <a:ea typeface="Lato Light" panose="020F0502020204030203" pitchFamily="34" charset="0"/>
                <a:cs typeface="Mukta ExtraLight" panose="020B0000000000000000" pitchFamily="34" charset="77"/>
              </a:rPr>
              <a:t>RES decongestion in mainland Greece. </a:t>
            </a:r>
          </a:p>
        </p:txBody>
      </p:sp>
      <p:sp>
        <p:nvSpPr>
          <p:cNvPr id="86" name="TextBox 85">
            <a:extLst>
              <a:ext uri="{FF2B5EF4-FFF2-40B4-BE49-F238E27FC236}">
                <a16:creationId xmlns:a16="http://schemas.microsoft.com/office/drawing/2014/main" id="{E83394AA-1B48-4C17-A6C8-0C05234ECE03}"/>
              </a:ext>
            </a:extLst>
          </p:cNvPr>
          <p:cNvSpPr txBox="1"/>
          <p:nvPr/>
        </p:nvSpPr>
        <p:spPr>
          <a:xfrm>
            <a:off x="2486774" y="1199438"/>
            <a:ext cx="393056" cy="338554"/>
          </a:xfrm>
          <a:prstGeom prst="rect">
            <a:avLst/>
          </a:prstGeom>
          <a:noFill/>
        </p:spPr>
        <p:txBody>
          <a:bodyPr wrap="none" rtlCol="0" anchor="ctr" anchorCtr="0">
            <a:spAutoFit/>
          </a:bodyPr>
          <a:lstStyle/>
          <a:p>
            <a:pPr marL="0" marR="0" lvl="0" indent="0" algn="r" defTabSz="1828434" eaLnBrk="1" fontAlgn="auto" latinLnBrk="0" hangingPunct="1">
              <a:spcBef>
                <a:spcPts val="0"/>
              </a:spcBef>
              <a:spcAft>
                <a:spcPts val="0"/>
              </a:spcAft>
              <a:buClrTx/>
              <a:buSzTx/>
              <a:buFontTx/>
              <a:buNone/>
              <a:tabLst/>
              <a:defRPr/>
            </a:pPr>
            <a:r>
              <a:rPr kumimoji="0" lang="en-US" sz="1600" b="1" i="0" u="none" strike="noStrike" kern="0" cap="none" spc="0" normalizeH="0" baseline="0" noProof="0" dirty="0">
                <a:ln>
                  <a:noFill/>
                </a:ln>
                <a:solidFill>
                  <a:schemeClr val="tx2"/>
                </a:solidFill>
                <a:effectLst/>
                <a:uLnTx/>
                <a:uFillTx/>
                <a:ea typeface="League Spartan" charset="0"/>
                <a:cs typeface="Poppins" pitchFamily="2" charset="77"/>
              </a:rPr>
              <a:t>01</a:t>
            </a:r>
          </a:p>
        </p:txBody>
      </p:sp>
      <p:sp>
        <p:nvSpPr>
          <p:cNvPr id="87" name="Subtitle 2">
            <a:extLst>
              <a:ext uri="{FF2B5EF4-FFF2-40B4-BE49-F238E27FC236}">
                <a16:creationId xmlns:a16="http://schemas.microsoft.com/office/drawing/2014/main" id="{F23D55E2-EBF2-FF9C-23B4-973A74CFC487}"/>
              </a:ext>
            </a:extLst>
          </p:cNvPr>
          <p:cNvSpPr txBox="1">
            <a:spLocks/>
          </p:cNvSpPr>
          <p:nvPr/>
        </p:nvSpPr>
        <p:spPr>
          <a:xfrm>
            <a:off x="316523" y="1622641"/>
            <a:ext cx="4663866" cy="584775"/>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algn="r"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effectLst/>
                <a:latin typeface="inherit"/>
              </a:rPr>
              <a:t>Contribution to national goals of decarbonization </a:t>
            </a:r>
          </a:p>
          <a:p>
            <a:pPr marR="0" lvl="0" algn="r"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effectLst/>
                <a:latin typeface="inherit"/>
              </a:rPr>
              <a:t>and the reduction of GHG emissions.</a:t>
            </a:r>
          </a:p>
        </p:txBody>
      </p:sp>
      <p:sp>
        <p:nvSpPr>
          <p:cNvPr id="2" name="Date Placeholder 3">
            <a:extLst>
              <a:ext uri="{FF2B5EF4-FFF2-40B4-BE49-F238E27FC236}">
                <a16:creationId xmlns:a16="http://schemas.microsoft.com/office/drawing/2014/main" id="{9777F285-0C57-9116-5C56-48C7F5D85DB8}"/>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Tree>
    <p:extLst>
      <p:ext uri="{BB962C8B-B14F-4D97-AF65-F5344CB8AC3E}">
        <p14:creationId xmlns:p14="http://schemas.microsoft.com/office/powerpoint/2010/main" val="87005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33EFD40-78CF-9541-54BE-C79F424DADE7}"/>
              </a:ext>
            </a:extLst>
          </p:cNvPr>
          <p:cNvSpPr>
            <a:spLocks noGrp="1"/>
          </p:cNvSpPr>
          <p:nvPr>
            <p:ph idx="1"/>
          </p:nvPr>
        </p:nvSpPr>
        <p:spPr>
          <a:xfrm>
            <a:off x="8572500" y="2093229"/>
            <a:ext cx="3199623" cy="4083734"/>
          </a:xfrm>
        </p:spPr>
        <p:txBody>
          <a:bodyPr>
            <a:normAutofit/>
          </a:bodyPr>
          <a:lstStyle/>
          <a:p>
            <a:r>
              <a:rPr lang="en-GB" sz="1600" dirty="0"/>
              <a:t>The EU strategy sets a target of installed capacity of at least 60 GW by 2030 combined of both fixed and floating technologies. The commitment to achieve these are stipulated in the Sustainable Development Goals (SDGs).</a:t>
            </a:r>
          </a:p>
          <a:p>
            <a:r>
              <a:rPr lang="en-GB" sz="1600" dirty="0"/>
              <a:t>OW in Asia is expected to reach 95 GW by 2020.</a:t>
            </a:r>
          </a:p>
          <a:p>
            <a:r>
              <a:rPr lang="en-GB" sz="1600" dirty="0"/>
              <a:t>The global OW capacity is expected to almost reach 233 GW by 2030.  </a:t>
            </a:r>
          </a:p>
        </p:txBody>
      </p:sp>
      <p:sp>
        <p:nvSpPr>
          <p:cNvPr id="6" name="Title 2">
            <a:extLst>
              <a:ext uri="{FF2B5EF4-FFF2-40B4-BE49-F238E27FC236}">
                <a16:creationId xmlns:a16="http://schemas.microsoft.com/office/drawing/2014/main" id="{C038B671-212F-441E-6178-2F111DC86D2D}"/>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latin typeface="+mn-lt"/>
              </a:rPr>
              <a:t>Suitability assessment of the Greek Maritime Area for the Development of Offshore Wind Farms</a:t>
            </a:r>
            <a:endParaRPr lang="da-DK" sz="2000" kern="0" dirty="0">
              <a:latin typeface="+mn-lt"/>
            </a:endParaRPr>
          </a:p>
          <a:p>
            <a:pPr>
              <a:spcAft>
                <a:spcPts val="225"/>
              </a:spcAft>
              <a:defRPr/>
            </a:pPr>
            <a:r>
              <a:rPr lang="en-US" altLang="zh-TW" sz="1800" b="0" dirty="0">
                <a:latin typeface="+mn-lt"/>
              </a:rPr>
              <a:t>Advantages of OW technology</a:t>
            </a:r>
          </a:p>
        </p:txBody>
      </p:sp>
      <p:pic>
        <p:nvPicPr>
          <p:cNvPr id="8" name="Εικόνα 7">
            <a:extLst>
              <a:ext uri="{FF2B5EF4-FFF2-40B4-BE49-F238E27FC236}">
                <a16:creationId xmlns:a16="http://schemas.microsoft.com/office/drawing/2014/main" id="{9495897B-C1BA-8AFD-4E54-6C66DB1D7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89" y="1242263"/>
            <a:ext cx="8267411" cy="4643529"/>
          </a:xfrm>
          <a:prstGeom prst="rect">
            <a:avLst/>
          </a:prstGeom>
        </p:spPr>
      </p:pic>
      <p:pic>
        <p:nvPicPr>
          <p:cNvPr id="2" name="Εικόνα 1">
            <a:extLst>
              <a:ext uri="{FF2B5EF4-FFF2-40B4-BE49-F238E27FC236}">
                <a16:creationId xmlns:a16="http://schemas.microsoft.com/office/drawing/2014/main" id="{677BC993-E0C6-BC72-52E4-1716079F5E1F}"/>
              </a:ext>
            </a:extLst>
          </p:cNvPr>
          <p:cNvPicPr>
            <a:picLocks noChangeAspect="1"/>
          </p:cNvPicPr>
          <p:nvPr/>
        </p:nvPicPr>
        <p:blipFill>
          <a:blip r:embed="rId4"/>
          <a:srcRect/>
          <a:stretch>
            <a:fillRect/>
          </a:stretch>
        </p:blipFill>
        <p:spPr bwMode="auto">
          <a:xfrm>
            <a:off x="10478278" y="6113890"/>
            <a:ext cx="1388285" cy="775722"/>
          </a:xfrm>
          <a:prstGeom prst="rect">
            <a:avLst/>
          </a:prstGeom>
          <a:noFill/>
          <a:ln w="9525">
            <a:noFill/>
            <a:miter lim="800000"/>
            <a:headEnd/>
            <a:tailEnd/>
          </a:ln>
        </p:spPr>
      </p:pic>
      <p:cxnSp>
        <p:nvCxnSpPr>
          <p:cNvPr id="4" name="Ευθεία γραμμή σύνδεσης 3">
            <a:extLst>
              <a:ext uri="{FF2B5EF4-FFF2-40B4-BE49-F238E27FC236}">
                <a16:creationId xmlns:a16="http://schemas.microsoft.com/office/drawing/2014/main" id="{0D766562-5A14-9595-8439-BDEE89F5D2E5}"/>
              </a:ext>
            </a:extLst>
          </p:cNvPr>
          <p:cNvCxnSpPr/>
          <p:nvPr/>
        </p:nvCxnSpPr>
        <p:spPr>
          <a:xfrm>
            <a:off x="0" y="6155140"/>
            <a:ext cx="12192000" cy="2729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90332874-B4FD-6F33-7201-51AFA8AD7F04}"/>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
        <p:nvSpPr>
          <p:cNvPr id="5" name="Slide Number Placeholder 5">
            <a:extLst>
              <a:ext uri="{FF2B5EF4-FFF2-40B4-BE49-F238E27FC236}">
                <a16:creationId xmlns:a16="http://schemas.microsoft.com/office/drawing/2014/main" id="{2A12B9C6-6676-CCB5-04B3-B266BE084C02}"/>
              </a:ext>
            </a:extLst>
          </p:cNvPr>
          <p:cNvSpPr txBox="1">
            <a:spLocks/>
          </p:cNvSpPr>
          <p:nvPr/>
        </p:nvSpPr>
        <p:spPr>
          <a:xfrm>
            <a:off x="8262754" y="6550955"/>
            <a:ext cx="1338979" cy="301625"/>
          </a:xfrm>
          <a:prstGeom prst="roundRect">
            <a:avLst/>
          </a:prstGeom>
          <a:solidFill>
            <a:schemeClr val="bg1">
              <a:lumMod val="95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solidFill>
                  <a:prstClr val="black">
                    <a:tint val="75000"/>
                  </a:prstClr>
                </a:solidFill>
                <a:cs typeface="Arial" panose="020B0604020202020204" pitchFamily="34" charset="0"/>
              </a:rPr>
              <a:t>Slide </a:t>
            </a:r>
            <a:fld id="{F3184E0E-326D-49B7-B023-21AE18E9CC85}" type="slidenum">
              <a:rPr lang="en-GB" smtClean="0">
                <a:solidFill>
                  <a:prstClr val="black">
                    <a:tint val="75000"/>
                  </a:prstClr>
                </a:solidFill>
                <a:cs typeface="Arial" panose="020B0604020202020204" pitchFamily="34" charset="0"/>
              </a:rPr>
              <a:pPr algn="ctr"/>
              <a:t>4</a:t>
            </a:fld>
            <a:endParaRPr lang="en-GB" dirty="0">
              <a:solidFill>
                <a:prstClr val="black">
                  <a:tint val="75000"/>
                </a:prstClr>
              </a:solidFill>
              <a:cs typeface="Arial" panose="020B0604020202020204" pitchFamily="34" charset="0"/>
            </a:endParaRPr>
          </a:p>
        </p:txBody>
      </p:sp>
      <p:sp>
        <p:nvSpPr>
          <p:cNvPr id="7" name="Ορθογώνιο 6">
            <a:extLst>
              <a:ext uri="{FF2B5EF4-FFF2-40B4-BE49-F238E27FC236}">
                <a16:creationId xmlns:a16="http://schemas.microsoft.com/office/drawing/2014/main" id="{746D0912-70F3-3F10-1986-FF17C24CEC46}"/>
              </a:ext>
            </a:extLst>
          </p:cNvPr>
          <p:cNvSpPr/>
          <p:nvPr/>
        </p:nvSpPr>
        <p:spPr>
          <a:xfrm>
            <a:off x="8620660" y="2183933"/>
            <a:ext cx="144000" cy="144000"/>
          </a:xfrm>
          <a:prstGeom prst="rect">
            <a:avLst/>
          </a:prstGeom>
          <a:solidFill>
            <a:srgbClr val="4D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Ορθογώνιο 9">
            <a:extLst>
              <a:ext uri="{FF2B5EF4-FFF2-40B4-BE49-F238E27FC236}">
                <a16:creationId xmlns:a16="http://schemas.microsoft.com/office/drawing/2014/main" id="{EED4BC88-D650-2BDA-79AC-5A1AEB6A25A8}"/>
              </a:ext>
            </a:extLst>
          </p:cNvPr>
          <p:cNvSpPr/>
          <p:nvPr/>
        </p:nvSpPr>
        <p:spPr>
          <a:xfrm>
            <a:off x="8620660" y="4063096"/>
            <a:ext cx="144000" cy="144000"/>
          </a:xfrm>
          <a:prstGeom prst="rect">
            <a:avLst/>
          </a:prstGeom>
          <a:solidFill>
            <a:srgbClr val="398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Ορθογώνιο 10">
            <a:extLst>
              <a:ext uri="{FF2B5EF4-FFF2-40B4-BE49-F238E27FC236}">
                <a16:creationId xmlns:a16="http://schemas.microsoft.com/office/drawing/2014/main" id="{88BE73B5-6443-FC5D-2B70-4A9D997E629A}"/>
              </a:ext>
            </a:extLst>
          </p:cNvPr>
          <p:cNvSpPr/>
          <p:nvPr/>
        </p:nvSpPr>
        <p:spPr>
          <a:xfrm>
            <a:off x="8620660" y="4614424"/>
            <a:ext cx="144000" cy="144000"/>
          </a:xfrm>
          <a:prstGeom prst="rect">
            <a:avLst/>
          </a:prstGeom>
          <a:solidFill>
            <a:srgbClr val="2B5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7399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692D4C9-5B57-5AEE-AC78-3BC6203DE46A}"/>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solidFill>
                  <a:prstClr val="black"/>
                </a:solidFill>
                <a:latin typeface="Calibri"/>
              </a:rPr>
              <a:t>Suitability assessment of the Greek Maritime Area for the Development of Offshore Wind Farms</a:t>
            </a:r>
            <a:endParaRPr lang="da-DK" sz="2000" kern="0" dirty="0">
              <a:solidFill>
                <a:prstClr val="black"/>
              </a:solidFill>
              <a:latin typeface="Calibri"/>
            </a:endParaRPr>
          </a:p>
          <a:p>
            <a:pPr>
              <a:spcAft>
                <a:spcPts val="225"/>
              </a:spcAft>
              <a:defRPr/>
            </a:pPr>
            <a:r>
              <a:rPr lang="en-US" altLang="zh-TW" sz="1800" b="0" dirty="0">
                <a:solidFill>
                  <a:prstClr val="black"/>
                </a:solidFill>
                <a:latin typeface="Calibri"/>
              </a:rPr>
              <a:t>Main Pillars/Streams for the assessment of the Greek maritime area</a:t>
            </a:r>
          </a:p>
        </p:txBody>
      </p:sp>
      <p:sp>
        <p:nvSpPr>
          <p:cNvPr id="24" name="Shape 5979">
            <a:extLst>
              <a:ext uri="{FF2B5EF4-FFF2-40B4-BE49-F238E27FC236}">
                <a16:creationId xmlns:a16="http://schemas.microsoft.com/office/drawing/2014/main" id="{500216C0-A113-B464-A4AA-E0E21CE5C322}"/>
              </a:ext>
            </a:extLst>
          </p:cNvPr>
          <p:cNvSpPr/>
          <p:nvPr/>
        </p:nvSpPr>
        <p:spPr>
          <a:xfrm>
            <a:off x="15831" y="1998854"/>
            <a:ext cx="12176169" cy="2399192"/>
          </a:xfrm>
          <a:prstGeom prst="rightArrow">
            <a:avLst>
              <a:gd name="adj1" fmla="val 53640"/>
              <a:gd name="adj2" fmla="val 0"/>
            </a:avLst>
          </a:prstGeom>
          <a:solidFill>
            <a:schemeClr val="bg1">
              <a:lumMod val="95000"/>
            </a:schemeClr>
          </a:solidFill>
          <a:ln w="12700" cap="flat">
            <a:noFill/>
            <a:miter lim="400000"/>
          </a:ln>
          <a:effectLst/>
        </p:spPr>
        <p:txBody>
          <a:bodyPr wrap="square" lIns="53578" tIns="53578" rIns="53578" bIns="53578" numCol="1" anchor="ctr">
            <a:noAutofit/>
          </a:bodyPr>
          <a:lstStyle/>
          <a:p>
            <a:endParaRPr dirty="0">
              <a:latin typeface="Lato Light" panose="020F0502020204030203" pitchFamily="34" charset="0"/>
            </a:endParaRPr>
          </a:p>
        </p:txBody>
      </p:sp>
      <p:sp>
        <p:nvSpPr>
          <p:cNvPr id="25" name="Shape 5980">
            <a:extLst>
              <a:ext uri="{FF2B5EF4-FFF2-40B4-BE49-F238E27FC236}">
                <a16:creationId xmlns:a16="http://schemas.microsoft.com/office/drawing/2014/main" id="{316123F2-2995-8BF0-2250-683668011FF2}"/>
              </a:ext>
            </a:extLst>
          </p:cNvPr>
          <p:cNvSpPr/>
          <p:nvPr/>
        </p:nvSpPr>
        <p:spPr>
          <a:xfrm>
            <a:off x="4881575" y="1998854"/>
            <a:ext cx="2408632" cy="2394198"/>
          </a:xfrm>
          <a:prstGeom prst="ellipse">
            <a:avLst/>
          </a:prstGeom>
          <a:solidFill>
            <a:srgbClr val="3984A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endParaRPr sz="1800" dirty="0">
              <a:latin typeface="Lato Light" panose="020F0502020204030203" pitchFamily="34" charset="0"/>
            </a:endParaRPr>
          </a:p>
        </p:txBody>
      </p:sp>
      <p:sp>
        <p:nvSpPr>
          <p:cNvPr id="26" name="Shape 5983">
            <a:extLst>
              <a:ext uri="{FF2B5EF4-FFF2-40B4-BE49-F238E27FC236}">
                <a16:creationId xmlns:a16="http://schemas.microsoft.com/office/drawing/2014/main" id="{38749857-1DD5-224C-345F-CC22631C05D1}"/>
              </a:ext>
            </a:extLst>
          </p:cNvPr>
          <p:cNvSpPr/>
          <p:nvPr/>
        </p:nvSpPr>
        <p:spPr>
          <a:xfrm>
            <a:off x="1422357" y="1998854"/>
            <a:ext cx="2408633" cy="2394198"/>
          </a:xfrm>
          <a:prstGeom prst="ellipse">
            <a:avLst/>
          </a:prstGeom>
          <a:solidFill>
            <a:srgbClr val="4DADB5"/>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endParaRPr sz="1800" dirty="0">
              <a:latin typeface="Lato Light" panose="020F0502020204030203" pitchFamily="34" charset="0"/>
            </a:endParaRPr>
          </a:p>
        </p:txBody>
      </p:sp>
      <p:sp>
        <p:nvSpPr>
          <p:cNvPr id="27" name="Shape 5986">
            <a:extLst>
              <a:ext uri="{FF2B5EF4-FFF2-40B4-BE49-F238E27FC236}">
                <a16:creationId xmlns:a16="http://schemas.microsoft.com/office/drawing/2014/main" id="{692F0E9E-E0DF-127F-368D-54B42184953A}"/>
              </a:ext>
            </a:extLst>
          </p:cNvPr>
          <p:cNvSpPr/>
          <p:nvPr/>
        </p:nvSpPr>
        <p:spPr>
          <a:xfrm>
            <a:off x="8340790" y="1998854"/>
            <a:ext cx="2408633" cy="2394198"/>
          </a:xfrm>
          <a:prstGeom prst="ellipse">
            <a:avLst/>
          </a:prstGeom>
          <a:solidFill>
            <a:srgbClr val="2B526A"/>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endParaRPr sz="1800" dirty="0">
              <a:latin typeface="Lato Light" panose="020F0502020204030203" pitchFamily="34" charset="0"/>
            </a:endParaRPr>
          </a:p>
        </p:txBody>
      </p:sp>
      <p:sp>
        <p:nvSpPr>
          <p:cNvPr id="30" name="Freeform 14">
            <a:extLst>
              <a:ext uri="{FF2B5EF4-FFF2-40B4-BE49-F238E27FC236}">
                <a16:creationId xmlns:a16="http://schemas.microsoft.com/office/drawing/2014/main" id="{3C3DBC2C-219C-09E6-41C8-F14299FC0E7D}"/>
              </a:ext>
            </a:extLst>
          </p:cNvPr>
          <p:cNvSpPr>
            <a:spLocks noChangeArrowheads="1"/>
          </p:cNvSpPr>
          <p:nvPr/>
        </p:nvSpPr>
        <p:spPr bwMode="auto">
          <a:xfrm>
            <a:off x="9148282" y="2499361"/>
            <a:ext cx="793651" cy="737483"/>
          </a:xfrm>
          <a:custGeom>
            <a:avLst/>
            <a:gdLst>
              <a:gd name="connsiteX0" fmla="*/ 619798 w 901340"/>
              <a:gd name="connsiteY0" fmla="*/ 730250 h 842602"/>
              <a:gd name="connsiteX1" fmla="*/ 845104 w 901340"/>
              <a:gd name="connsiteY1" fmla="*/ 730250 h 842602"/>
              <a:gd name="connsiteX2" fmla="*/ 901340 w 901340"/>
              <a:gd name="connsiteY2" fmla="*/ 786426 h 842602"/>
              <a:gd name="connsiteX3" fmla="*/ 901340 w 901340"/>
              <a:gd name="connsiteY3" fmla="*/ 842602 h 842602"/>
              <a:gd name="connsiteX4" fmla="*/ 563562 w 901340"/>
              <a:gd name="connsiteY4" fmla="*/ 842602 h 842602"/>
              <a:gd name="connsiteX5" fmla="*/ 563562 w 901340"/>
              <a:gd name="connsiteY5" fmla="*/ 786426 h 842602"/>
              <a:gd name="connsiteX6" fmla="*/ 56536 w 901340"/>
              <a:gd name="connsiteY6" fmla="*/ 730250 h 842602"/>
              <a:gd name="connsiteX7" fmla="*/ 281241 w 901340"/>
              <a:gd name="connsiteY7" fmla="*/ 730250 h 842602"/>
              <a:gd name="connsiteX8" fmla="*/ 337777 w 901340"/>
              <a:gd name="connsiteY8" fmla="*/ 786426 h 842602"/>
              <a:gd name="connsiteX9" fmla="*/ 337777 w 901340"/>
              <a:gd name="connsiteY9" fmla="*/ 842602 h 842602"/>
              <a:gd name="connsiteX10" fmla="*/ 0 w 901340"/>
              <a:gd name="connsiteY10" fmla="*/ 842602 h 842602"/>
              <a:gd name="connsiteX11" fmla="*/ 0 w 901340"/>
              <a:gd name="connsiteY11" fmla="*/ 786426 h 842602"/>
              <a:gd name="connsiteX12" fmla="*/ 318349 w 901340"/>
              <a:gd name="connsiteY12" fmla="*/ 612775 h 842602"/>
              <a:gd name="connsiteX13" fmla="*/ 582992 w 901340"/>
              <a:gd name="connsiteY13" fmla="*/ 612775 h 842602"/>
              <a:gd name="connsiteX14" fmla="*/ 609241 w 901340"/>
              <a:gd name="connsiteY14" fmla="*/ 662402 h 842602"/>
              <a:gd name="connsiteX15" fmla="*/ 450670 w 901340"/>
              <a:gd name="connsiteY15" fmla="*/ 701318 h 842602"/>
              <a:gd name="connsiteX16" fmla="*/ 292100 w 901340"/>
              <a:gd name="connsiteY16" fmla="*/ 662402 h 842602"/>
              <a:gd name="connsiteX17" fmla="*/ 732270 w 901340"/>
              <a:gd name="connsiteY17" fmla="*/ 504825 h 842602"/>
              <a:gd name="connsiteX18" fmla="*/ 817201 w 901340"/>
              <a:gd name="connsiteY18" fmla="*/ 588881 h 842602"/>
              <a:gd name="connsiteX19" fmla="*/ 817201 w 901340"/>
              <a:gd name="connsiteY19" fmla="*/ 616900 h 842602"/>
              <a:gd name="connsiteX20" fmla="*/ 732270 w 901340"/>
              <a:gd name="connsiteY20" fmla="*/ 701316 h 842602"/>
              <a:gd name="connsiteX21" fmla="*/ 647700 w 901340"/>
              <a:gd name="connsiteY21" fmla="*/ 616900 h 842602"/>
              <a:gd name="connsiteX22" fmla="*/ 647700 w 901340"/>
              <a:gd name="connsiteY22" fmla="*/ 588881 h 842602"/>
              <a:gd name="connsiteX23" fmla="*/ 732270 w 901340"/>
              <a:gd name="connsiteY23" fmla="*/ 504825 h 842602"/>
              <a:gd name="connsiteX24" fmla="*/ 168095 w 901340"/>
              <a:gd name="connsiteY24" fmla="*/ 504825 h 842602"/>
              <a:gd name="connsiteX25" fmla="*/ 252053 w 901340"/>
              <a:gd name="connsiteY25" fmla="*/ 588881 h 842602"/>
              <a:gd name="connsiteX26" fmla="*/ 252053 w 901340"/>
              <a:gd name="connsiteY26" fmla="*/ 616900 h 842602"/>
              <a:gd name="connsiteX27" fmla="*/ 168095 w 901340"/>
              <a:gd name="connsiteY27" fmla="*/ 701316 h 842602"/>
              <a:gd name="connsiteX28" fmla="*/ 84137 w 901340"/>
              <a:gd name="connsiteY28" fmla="*/ 616900 h 842602"/>
              <a:gd name="connsiteX29" fmla="*/ 84137 w 901340"/>
              <a:gd name="connsiteY29" fmla="*/ 588881 h 842602"/>
              <a:gd name="connsiteX30" fmla="*/ 168095 w 901340"/>
              <a:gd name="connsiteY30" fmla="*/ 504825 h 842602"/>
              <a:gd name="connsiteX31" fmla="*/ 337524 w 901340"/>
              <a:gd name="connsiteY31" fmla="*/ 223837 h 842602"/>
              <a:gd name="connsiteX32" fmla="*/ 562589 w 901340"/>
              <a:gd name="connsiteY32" fmla="*/ 223837 h 842602"/>
              <a:gd name="connsiteX33" fmla="*/ 618765 w 901340"/>
              <a:gd name="connsiteY33" fmla="*/ 280013 h 842602"/>
              <a:gd name="connsiteX34" fmla="*/ 618765 w 901340"/>
              <a:gd name="connsiteY34" fmla="*/ 336190 h 842602"/>
              <a:gd name="connsiteX35" fmla="*/ 280987 w 901340"/>
              <a:gd name="connsiteY35" fmla="*/ 336190 h 842602"/>
              <a:gd name="connsiteX36" fmla="*/ 280987 w 901340"/>
              <a:gd name="connsiteY36" fmla="*/ 280013 h 842602"/>
              <a:gd name="connsiteX37" fmla="*/ 337524 w 901340"/>
              <a:gd name="connsiteY37" fmla="*/ 223837 h 842602"/>
              <a:gd name="connsiteX38" fmla="*/ 637877 w 901340"/>
              <a:gd name="connsiteY38" fmla="*/ 142875 h 842602"/>
              <a:gd name="connsiteX39" fmla="*/ 788626 w 901340"/>
              <a:gd name="connsiteY39" fmla="*/ 421914 h 842602"/>
              <a:gd name="connsiteX40" fmla="*/ 732230 w 901340"/>
              <a:gd name="connsiteY40" fmla="*/ 421914 h 842602"/>
              <a:gd name="connsiteX41" fmla="*/ 606425 w 901340"/>
              <a:gd name="connsiteY41" fmla="*/ 189742 h 842602"/>
              <a:gd name="connsiteX42" fmla="*/ 261899 w 901340"/>
              <a:gd name="connsiteY42" fmla="*/ 142875 h 842602"/>
              <a:gd name="connsiteX43" fmla="*/ 293326 w 901340"/>
              <a:gd name="connsiteY43" fmla="*/ 189657 h 842602"/>
              <a:gd name="connsiteX44" fmla="*/ 169064 w 901340"/>
              <a:gd name="connsiteY44" fmla="*/ 420327 h 842602"/>
              <a:gd name="connsiteX45" fmla="*/ 112712 w 901340"/>
              <a:gd name="connsiteY45" fmla="*/ 420327 h 842602"/>
              <a:gd name="connsiteX46" fmla="*/ 261899 w 901340"/>
              <a:gd name="connsiteY46" fmla="*/ 142875 h 842602"/>
              <a:gd name="connsiteX47" fmla="*/ 450670 w 901340"/>
              <a:gd name="connsiteY47" fmla="*/ 0 h 842602"/>
              <a:gd name="connsiteX48" fmla="*/ 534628 w 901340"/>
              <a:gd name="connsiteY48" fmla="*/ 84415 h 842602"/>
              <a:gd name="connsiteX49" fmla="*/ 534628 w 901340"/>
              <a:gd name="connsiteY49" fmla="*/ 112434 h 842602"/>
              <a:gd name="connsiteX50" fmla="*/ 450670 w 901340"/>
              <a:gd name="connsiteY50" fmla="*/ 196491 h 842602"/>
              <a:gd name="connsiteX51" fmla="*/ 366712 w 901340"/>
              <a:gd name="connsiteY51" fmla="*/ 112434 h 842602"/>
              <a:gd name="connsiteX52" fmla="*/ 366712 w 901340"/>
              <a:gd name="connsiteY52" fmla="*/ 84415 h 842602"/>
              <a:gd name="connsiteX53" fmla="*/ 450670 w 901340"/>
              <a:gd name="connsiteY53" fmla="*/ 0 h 8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1340" h="842602">
                <a:moveTo>
                  <a:pt x="619798" y="730250"/>
                </a:moveTo>
                <a:lnTo>
                  <a:pt x="845104" y="730250"/>
                </a:lnTo>
                <a:cubicBezTo>
                  <a:pt x="867093" y="752216"/>
                  <a:pt x="879350" y="764460"/>
                  <a:pt x="901340" y="786426"/>
                </a:cubicBezTo>
                <a:lnTo>
                  <a:pt x="901340" y="842602"/>
                </a:lnTo>
                <a:lnTo>
                  <a:pt x="563562" y="842602"/>
                </a:lnTo>
                <a:lnTo>
                  <a:pt x="563562" y="786426"/>
                </a:lnTo>
                <a:close/>
                <a:moveTo>
                  <a:pt x="56536" y="730250"/>
                </a:moveTo>
                <a:lnTo>
                  <a:pt x="281241" y="730250"/>
                </a:lnTo>
                <a:lnTo>
                  <a:pt x="337777" y="786426"/>
                </a:lnTo>
                <a:lnTo>
                  <a:pt x="337777" y="842602"/>
                </a:lnTo>
                <a:lnTo>
                  <a:pt x="0" y="842602"/>
                </a:lnTo>
                <a:lnTo>
                  <a:pt x="0" y="786426"/>
                </a:lnTo>
                <a:close/>
                <a:moveTo>
                  <a:pt x="318349" y="612775"/>
                </a:moveTo>
                <a:cubicBezTo>
                  <a:pt x="399252" y="655618"/>
                  <a:pt x="502089" y="655618"/>
                  <a:pt x="582992" y="612775"/>
                </a:cubicBezTo>
                <a:lnTo>
                  <a:pt x="609241" y="662402"/>
                </a:lnTo>
                <a:cubicBezTo>
                  <a:pt x="561058" y="687751"/>
                  <a:pt x="506044" y="701318"/>
                  <a:pt x="450670" y="701318"/>
                </a:cubicBezTo>
                <a:cubicBezTo>
                  <a:pt x="395297" y="701318"/>
                  <a:pt x="340642" y="687751"/>
                  <a:pt x="292100" y="662402"/>
                </a:cubicBezTo>
                <a:close/>
                <a:moveTo>
                  <a:pt x="732270" y="504825"/>
                </a:moveTo>
                <a:cubicBezTo>
                  <a:pt x="778892" y="504825"/>
                  <a:pt x="817201" y="542542"/>
                  <a:pt x="817201" y="588881"/>
                </a:cubicBezTo>
                <a:lnTo>
                  <a:pt x="817201" y="616900"/>
                </a:lnTo>
                <a:cubicBezTo>
                  <a:pt x="817201" y="663598"/>
                  <a:pt x="778892" y="701316"/>
                  <a:pt x="732270" y="701316"/>
                </a:cubicBezTo>
                <a:cubicBezTo>
                  <a:pt x="685648" y="701316"/>
                  <a:pt x="647700" y="663598"/>
                  <a:pt x="647700" y="616900"/>
                </a:cubicBezTo>
                <a:lnTo>
                  <a:pt x="647700" y="588881"/>
                </a:lnTo>
                <a:cubicBezTo>
                  <a:pt x="647700" y="542542"/>
                  <a:pt x="685648" y="504825"/>
                  <a:pt x="732270" y="504825"/>
                </a:cubicBezTo>
                <a:close/>
                <a:moveTo>
                  <a:pt x="168095" y="504825"/>
                </a:moveTo>
                <a:cubicBezTo>
                  <a:pt x="214739" y="504825"/>
                  <a:pt x="252053" y="542542"/>
                  <a:pt x="252053" y="588881"/>
                </a:cubicBezTo>
                <a:lnTo>
                  <a:pt x="252053" y="616900"/>
                </a:lnTo>
                <a:cubicBezTo>
                  <a:pt x="252053" y="663598"/>
                  <a:pt x="214739" y="701316"/>
                  <a:pt x="168095" y="701316"/>
                </a:cubicBezTo>
                <a:cubicBezTo>
                  <a:pt x="121811" y="701316"/>
                  <a:pt x="84137" y="663598"/>
                  <a:pt x="84137" y="616900"/>
                </a:cubicBezTo>
                <a:lnTo>
                  <a:pt x="84137" y="588881"/>
                </a:lnTo>
                <a:cubicBezTo>
                  <a:pt x="84137" y="542542"/>
                  <a:pt x="121811" y="504825"/>
                  <a:pt x="168095" y="504825"/>
                </a:cubicBezTo>
                <a:close/>
                <a:moveTo>
                  <a:pt x="337524" y="223837"/>
                </a:moveTo>
                <a:lnTo>
                  <a:pt x="562589" y="223837"/>
                </a:lnTo>
                <a:cubicBezTo>
                  <a:pt x="584555" y="245803"/>
                  <a:pt x="596799" y="258407"/>
                  <a:pt x="618765" y="280013"/>
                </a:cubicBezTo>
                <a:lnTo>
                  <a:pt x="618765" y="336190"/>
                </a:lnTo>
                <a:lnTo>
                  <a:pt x="280987" y="336190"/>
                </a:lnTo>
                <a:lnTo>
                  <a:pt x="280987" y="280013"/>
                </a:lnTo>
                <a:cubicBezTo>
                  <a:pt x="302954" y="258407"/>
                  <a:pt x="315557" y="245803"/>
                  <a:pt x="337524" y="223837"/>
                </a:cubicBezTo>
                <a:close/>
                <a:moveTo>
                  <a:pt x="637877" y="142875"/>
                </a:moveTo>
                <a:cubicBezTo>
                  <a:pt x="732230" y="205605"/>
                  <a:pt x="788626" y="309794"/>
                  <a:pt x="788626" y="421914"/>
                </a:cubicBezTo>
                <a:lnTo>
                  <a:pt x="732230" y="421914"/>
                </a:lnTo>
                <a:cubicBezTo>
                  <a:pt x="732230" y="328901"/>
                  <a:pt x="685234" y="242017"/>
                  <a:pt x="606425" y="189742"/>
                </a:cubicBezTo>
                <a:close/>
                <a:moveTo>
                  <a:pt x="261899" y="142875"/>
                </a:moveTo>
                <a:lnTo>
                  <a:pt x="293326" y="189657"/>
                </a:lnTo>
                <a:cubicBezTo>
                  <a:pt x="215301" y="241477"/>
                  <a:pt x="169064" y="327843"/>
                  <a:pt x="169064" y="420327"/>
                </a:cubicBezTo>
                <a:lnTo>
                  <a:pt x="112712" y="420327"/>
                </a:lnTo>
                <a:cubicBezTo>
                  <a:pt x="112712" y="309130"/>
                  <a:pt x="168341" y="205491"/>
                  <a:pt x="261899" y="142875"/>
                </a:cubicBezTo>
                <a:close/>
                <a:moveTo>
                  <a:pt x="450670" y="0"/>
                </a:moveTo>
                <a:cubicBezTo>
                  <a:pt x="496955" y="0"/>
                  <a:pt x="534628" y="37717"/>
                  <a:pt x="534628" y="84415"/>
                </a:cubicBezTo>
                <a:lnTo>
                  <a:pt x="534628" y="112434"/>
                </a:lnTo>
                <a:cubicBezTo>
                  <a:pt x="534628" y="158773"/>
                  <a:pt x="496955" y="196491"/>
                  <a:pt x="450670" y="196491"/>
                </a:cubicBezTo>
                <a:cubicBezTo>
                  <a:pt x="404386" y="196491"/>
                  <a:pt x="366712" y="158773"/>
                  <a:pt x="366712" y="112434"/>
                </a:cubicBezTo>
                <a:lnTo>
                  <a:pt x="366712" y="84415"/>
                </a:lnTo>
                <a:cubicBezTo>
                  <a:pt x="366712" y="37717"/>
                  <a:pt x="404386" y="0"/>
                  <a:pt x="450670" y="0"/>
                </a:cubicBezTo>
                <a:close/>
              </a:path>
            </a:pathLst>
          </a:custGeom>
          <a:solidFill>
            <a:schemeClr val="bg1"/>
          </a:solidFill>
          <a:ln>
            <a:noFill/>
          </a:ln>
          <a:effectLst/>
        </p:spPr>
        <p:txBody>
          <a:bodyPr wrap="square" anchor="ctr">
            <a:noAutofit/>
          </a:bodyPr>
          <a:lstStyle/>
          <a:p>
            <a:endParaRPr lang="en-US" dirty="0">
              <a:latin typeface="Lato Light" panose="020F0502020204030203" pitchFamily="34" charset="0"/>
            </a:endParaRPr>
          </a:p>
        </p:txBody>
      </p:sp>
      <p:sp>
        <p:nvSpPr>
          <p:cNvPr id="31" name="TextBox 30">
            <a:extLst>
              <a:ext uri="{FF2B5EF4-FFF2-40B4-BE49-F238E27FC236}">
                <a16:creationId xmlns:a16="http://schemas.microsoft.com/office/drawing/2014/main" id="{03471A02-725C-F6B6-4C76-7AB7184B233A}"/>
              </a:ext>
            </a:extLst>
          </p:cNvPr>
          <p:cNvSpPr txBox="1"/>
          <p:nvPr/>
        </p:nvSpPr>
        <p:spPr>
          <a:xfrm>
            <a:off x="2415296" y="3342888"/>
            <a:ext cx="421910" cy="369332"/>
          </a:xfrm>
          <a:prstGeom prst="rect">
            <a:avLst/>
          </a:prstGeom>
          <a:noFill/>
        </p:spPr>
        <p:txBody>
          <a:bodyPr wrap="none" rtlCol="0" anchor="ctr">
            <a:spAutoFit/>
          </a:bodyPr>
          <a:lstStyle/>
          <a:p>
            <a:pPr algn="ctr"/>
            <a:r>
              <a:rPr lang="en-US" b="1" dirty="0">
                <a:solidFill>
                  <a:schemeClr val="bg1"/>
                </a:solidFill>
                <a:latin typeface="Poppins" pitchFamily="2" charset="77"/>
                <a:cs typeface="Poppins" pitchFamily="2" charset="77"/>
              </a:rPr>
              <a:t>01</a:t>
            </a:r>
          </a:p>
        </p:txBody>
      </p:sp>
      <p:sp>
        <p:nvSpPr>
          <p:cNvPr id="32" name="TextBox 31">
            <a:extLst>
              <a:ext uri="{FF2B5EF4-FFF2-40B4-BE49-F238E27FC236}">
                <a16:creationId xmlns:a16="http://schemas.microsoft.com/office/drawing/2014/main" id="{B82C25FA-E776-FDD7-5016-BC8C4F94A159}"/>
              </a:ext>
            </a:extLst>
          </p:cNvPr>
          <p:cNvSpPr txBox="1"/>
          <p:nvPr/>
        </p:nvSpPr>
        <p:spPr>
          <a:xfrm>
            <a:off x="5852494" y="3342888"/>
            <a:ext cx="466794" cy="369332"/>
          </a:xfrm>
          <a:prstGeom prst="rect">
            <a:avLst/>
          </a:prstGeom>
          <a:noFill/>
        </p:spPr>
        <p:txBody>
          <a:bodyPr wrap="none" rtlCol="0" anchor="ctr">
            <a:spAutoFit/>
          </a:bodyPr>
          <a:lstStyle/>
          <a:p>
            <a:pPr algn="ctr"/>
            <a:r>
              <a:rPr lang="en-US" b="1" dirty="0">
                <a:solidFill>
                  <a:schemeClr val="bg1"/>
                </a:solidFill>
                <a:latin typeface="Poppins" pitchFamily="2" charset="77"/>
                <a:cs typeface="Poppins" pitchFamily="2" charset="77"/>
              </a:rPr>
              <a:t>02</a:t>
            </a:r>
          </a:p>
        </p:txBody>
      </p:sp>
      <p:sp>
        <p:nvSpPr>
          <p:cNvPr id="33" name="TextBox 32">
            <a:extLst>
              <a:ext uri="{FF2B5EF4-FFF2-40B4-BE49-F238E27FC236}">
                <a16:creationId xmlns:a16="http://schemas.microsoft.com/office/drawing/2014/main" id="{08A802BC-2539-8B0B-C76D-D624F89559E4}"/>
              </a:ext>
            </a:extLst>
          </p:cNvPr>
          <p:cNvSpPr txBox="1"/>
          <p:nvPr/>
        </p:nvSpPr>
        <p:spPr>
          <a:xfrm>
            <a:off x="9307701" y="3342888"/>
            <a:ext cx="474810" cy="369332"/>
          </a:xfrm>
          <a:prstGeom prst="rect">
            <a:avLst/>
          </a:prstGeom>
          <a:noFill/>
        </p:spPr>
        <p:txBody>
          <a:bodyPr wrap="none" rtlCol="0" anchor="ctr">
            <a:spAutoFit/>
          </a:bodyPr>
          <a:lstStyle/>
          <a:p>
            <a:pPr algn="ctr"/>
            <a:r>
              <a:rPr lang="en-US" b="1" dirty="0">
                <a:solidFill>
                  <a:schemeClr val="bg1"/>
                </a:solidFill>
                <a:latin typeface="Poppins" pitchFamily="2" charset="77"/>
                <a:cs typeface="Poppins" pitchFamily="2" charset="77"/>
              </a:rPr>
              <a:t>03</a:t>
            </a:r>
          </a:p>
        </p:txBody>
      </p:sp>
      <p:sp>
        <p:nvSpPr>
          <p:cNvPr id="34" name="TextBox 33">
            <a:extLst>
              <a:ext uri="{FF2B5EF4-FFF2-40B4-BE49-F238E27FC236}">
                <a16:creationId xmlns:a16="http://schemas.microsoft.com/office/drawing/2014/main" id="{8E74ABC2-DC71-8950-EA60-532FF2BB85DF}"/>
              </a:ext>
            </a:extLst>
          </p:cNvPr>
          <p:cNvSpPr txBox="1"/>
          <p:nvPr/>
        </p:nvSpPr>
        <p:spPr>
          <a:xfrm>
            <a:off x="1263654" y="4697300"/>
            <a:ext cx="2726040" cy="646331"/>
          </a:xfrm>
          <a:prstGeom prst="rect">
            <a:avLst/>
          </a:prstGeom>
        </p:spPr>
        <p:txBody>
          <a:bodyPr vert="horz" wrap="square" lIns="91440" tIns="45720" rIns="91440" bIns="45720" rtlCol="0" anchor="t">
            <a:spAutoFit/>
          </a:bodyPr>
          <a:lstStyle>
            <a:defPPr>
              <a:defRPr lang="el-GR"/>
            </a:defPPr>
            <a:lvl1pPr marR="0" lvl="0" indent="0" algn="r" defTabSz="1087636" fontAlgn="auto">
              <a:lnSpc>
                <a:spcPct val="100000"/>
              </a:lnSpc>
              <a:spcBef>
                <a:spcPct val="20000"/>
              </a:spcBef>
              <a:spcAft>
                <a:spcPts val="0"/>
              </a:spcAft>
              <a:buClrTx/>
              <a:buSzTx/>
              <a:buFont typeface="Arial"/>
              <a:buNone/>
              <a:tabLst/>
              <a:defRPr kumimoji="0" b="0" i="0" u="none" strike="noStrike" cap="none" spc="0" normalizeH="0" baseline="0">
                <a:ln>
                  <a:noFill/>
                </a:ln>
                <a:solidFill>
                  <a:schemeClr val="tx2"/>
                </a:solidFill>
                <a:effectLst/>
                <a:uLnTx/>
                <a:uFillTx/>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ctr"/>
            <a:r>
              <a:rPr lang="en-US" dirty="0"/>
              <a:t>Existing legislation in national level</a:t>
            </a:r>
          </a:p>
        </p:txBody>
      </p:sp>
      <p:sp>
        <p:nvSpPr>
          <p:cNvPr id="35" name="TextBox 34">
            <a:extLst>
              <a:ext uri="{FF2B5EF4-FFF2-40B4-BE49-F238E27FC236}">
                <a16:creationId xmlns:a16="http://schemas.microsoft.com/office/drawing/2014/main" id="{E9BC780F-65DE-5A83-7016-322A4D330252}"/>
              </a:ext>
            </a:extLst>
          </p:cNvPr>
          <p:cNvSpPr txBox="1"/>
          <p:nvPr/>
        </p:nvSpPr>
        <p:spPr>
          <a:xfrm>
            <a:off x="4716130" y="4697299"/>
            <a:ext cx="2726040" cy="646331"/>
          </a:xfrm>
          <a:prstGeom prst="rect">
            <a:avLst/>
          </a:prstGeom>
        </p:spPr>
        <p:txBody>
          <a:bodyPr vert="horz" wrap="square" lIns="91440" tIns="45720" rIns="91440" bIns="45720" rtlCol="0" anchor="t">
            <a:spAutoFit/>
          </a:bodyPr>
          <a:lstStyle>
            <a:defPPr>
              <a:defRPr lang="el-GR"/>
            </a:defPPr>
            <a:lvl1pPr marR="0" lvl="0" indent="0" algn="r" defTabSz="1087636" fontAlgn="auto">
              <a:lnSpc>
                <a:spcPct val="100000"/>
              </a:lnSpc>
              <a:spcBef>
                <a:spcPct val="20000"/>
              </a:spcBef>
              <a:spcAft>
                <a:spcPts val="0"/>
              </a:spcAft>
              <a:buClrTx/>
              <a:buSzTx/>
              <a:buFont typeface="Arial"/>
              <a:buNone/>
              <a:tabLst/>
              <a:defRPr kumimoji="0" b="0" i="0" u="none" strike="noStrike" cap="none" spc="0" normalizeH="0" baseline="0">
                <a:ln>
                  <a:noFill/>
                </a:ln>
                <a:solidFill>
                  <a:schemeClr val="tx2"/>
                </a:solidFill>
                <a:effectLst/>
                <a:uLnTx/>
                <a:uFillTx/>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ctr"/>
            <a:r>
              <a:rPr lang="en-US" dirty="0"/>
              <a:t>Best practices and lessons learnt in international level</a:t>
            </a:r>
          </a:p>
        </p:txBody>
      </p:sp>
      <p:sp>
        <p:nvSpPr>
          <p:cNvPr id="36" name="TextBox 35">
            <a:extLst>
              <a:ext uri="{FF2B5EF4-FFF2-40B4-BE49-F238E27FC236}">
                <a16:creationId xmlns:a16="http://schemas.microsoft.com/office/drawing/2014/main" id="{D514C402-9489-9E18-40DE-D9E6FDDC57BF}"/>
              </a:ext>
            </a:extLst>
          </p:cNvPr>
          <p:cNvSpPr txBox="1"/>
          <p:nvPr/>
        </p:nvSpPr>
        <p:spPr>
          <a:xfrm>
            <a:off x="8168606" y="4697299"/>
            <a:ext cx="2726040" cy="1200329"/>
          </a:xfrm>
          <a:prstGeom prst="rect">
            <a:avLst/>
          </a:prstGeom>
        </p:spPr>
        <p:txBody>
          <a:bodyPr vert="horz" wrap="square" lIns="91440" tIns="45720" rIns="91440" bIns="45720" rtlCol="0" anchor="t">
            <a:spAutoFit/>
          </a:bodyPr>
          <a:lstStyle>
            <a:defPPr>
              <a:defRPr lang="el-GR"/>
            </a:defPPr>
            <a:lvl1pPr marR="0" lvl="0" indent="0" algn="r" defTabSz="1087636" fontAlgn="auto">
              <a:lnSpc>
                <a:spcPct val="100000"/>
              </a:lnSpc>
              <a:spcBef>
                <a:spcPct val="20000"/>
              </a:spcBef>
              <a:spcAft>
                <a:spcPts val="0"/>
              </a:spcAft>
              <a:buClrTx/>
              <a:buSzTx/>
              <a:buFont typeface="Arial"/>
              <a:buNone/>
              <a:tabLst/>
              <a:defRPr kumimoji="0" b="0" i="0" u="none" strike="noStrike" cap="none" spc="0" normalizeH="0" baseline="0">
                <a:ln>
                  <a:noFill/>
                </a:ln>
                <a:solidFill>
                  <a:schemeClr val="tx2"/>
                </a:solidFill>
                <a:effectLst/>
                <a:uLnTx/>
                <a:uFillTx/>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ctr"/>
            <a:r>
              <a:rPr lang="en-US" dirty="0"/>
              <a:t>Cooperation and consultation with the ministries</a:t>
            </a:r>
            <a:r>
              <a:rPr lang="el-GR" dirty="0"/>
              <a:t> </a:t>
            </a:r>
            <a:r>
              <a:rPr lang="en-US" dirty="0"/>
              <a:t>and other competent authorities</a:t>
            </a:r>
          </a:p>
        </p:txBody>
      </p:sp>
      <p:sp>
        <p:nvSpPr>
          <p:cNvPr id="69" name="Freeform 12">
            <a:extLst>
              <a:ext uri="{FF2B5EF4-FFF2-40B4-BE49-F238E27FC236}">
                <a16:creationId xmlns:a16="http://schemas.microsoft.com/office/drawing/2014/main" id="{4033293B-2DE3-2545-0253-F4CA79C63B90}"/>
              </a:ext>
            </a:extLst>
          </p:cNvPr>
          <p:cNvSpPr>
            <a:spLocks noChangeArrowheads="1"/>
          </p:cNvSpPr>
          <p:nvPr/>
        </p:nvSpPr>
        <p:spPr bwMode="auto">
          <a:xfrm>
            <a:off x="2252284" y="2498243"/>
            <a:ext cx="792254" cy="738873"/>
          </a:xfrm>
          <a:custGeom>
            <a:avLst/>
            <a:gdLst>
              <a:gd name="connsiteX0" fmla="*/ 56190 w 899753"/>
              <a:gd name="connsiteY0" fmla="*/ 309563 h 844190"/>
              <a:gd name="connsiteX1" fmla="*/ 168929 w 899753"/>
              <a:gd name="connsiteY1" fmla="*/ 309563 h 844190"/>
              <a:gd name="connsiteX2" fmla="*/ 168929 w 899753"/>
              <a:gd name="connsiteY2" fmla="*/ 731428 h 844190"/>
              <a:gd name="connsiteX3" fmla="*/ 281308 w 899753"/>
              <a:gd name="connsiteY3" fmla="*/ 731428 h 844190"/>
              <a:gd name="connsiteX4" fmla="*/ 281308 w 899753"/>
              <a:gd name="connsiteY4" fmla="*/ 309563 h 844190"/>
              <a:gd name="connsiteX5" fmla="*/ 394047 w 899753"/>
              <a:gd name="connsiteY5" fmla="*/ 309563 h 844190"/>
              <a:gd name="connsiteX6" fmla="*/ 394047 w 899753"/>
              <a:gd name="connsiteY6" fmla="*/ 731428 h 844190"/>
              <a:gd name="connsiteX7" fmla="*/ 506066 w 899753"/>
              <a:gd name="connsiteY7" fmla="*/ 731428 h 844190"/>
              <a:gd name="connsiteX8" fmla="*/ 506066 w 899753"/>
              <a:gd name="connsiteY8" fmla="*/ 309563 h 844190"/>
              <a:gd name="connsiteX9" fmla="*/ 618805 w 899753"/>
              <a:gd name="connsiteY9" fmla="*/ 309563 h 844190"/>
              <a:gd name="connsiteX10" fmla="*/ 618805 w 899753"/>
              <a:gd name="connsiteY10" fmla="*/ 731428 h 844190"/>
              <a:gd name="connsiteX11" fmla="*/ 731184 w 899753"/>
              <a:gd name="connsiteY11" fmla="*/ 731428 h 844190"/>
              <a:gd name="connsiteX12" fmla="*/ 731184 w 899753"/>
              <a:gd name="connsiteY12" fmla="*/ 309563 h 844190"/>
              <a:gd name="connsiteX13" fmla="*/ 843564 w 899753"/>
              <a:gd name="connsiteY13" fmla="*/ 309563 h 844190"/>
              <a:gd name="connsiteX14" fmla="*/ 843564 w 899753"/>
              <a:gd name="connsiteY14" fmla="*/ 731428 h 844190"/>
              <a:gd name="connsiteX15" fmla="*/ 899753 w 899753"/>
              <a:gd name="connsiteY15" fmla="*/ 731428 h 844190"/>
              <a:gd name="connsiteX16" fmla="*/ 899753 w 899753"/>
              <a:gd name="connsiteY16" fmla="*/ 844190 h 844190"/>
              <a:gd name="connsiteX17" fmla="*/ 0 w 899753"/>
              <a:gd name="connsiteY17" fmla="*/ 844190 h 844190"/>
              <a:gd name="connsiteX18" fmla="*/ 0 w 899753"/>
              <a:gd name="connsiteY18" fmla="*/ 731428 h 844190"/>
              <a:gd name="connsiteX19" fmla="*/ 56190 w 899753"/>
              <a:gd name="connsiteY19" fmla="*/ 731428 h 844190"/>
              <a:gd name="connsiteX20" fmla="*/ 450237 w 899753"/>
              <a:gd name="connsiteY20" fmla="*/ 112929 h 844190"/>
              <a:gd name="connsiteX21" fmla="*/ 422142 w 899753"/>
              <a:gd name="connsiteY21" fmla="*/ 141071 h 844190"/>
              <a:gd name="connsiteX22" fmla="*/ 450237 w 899753"/>
              <a:gd name="connsiteY22" fmla="*/ 169213 h 844190"/>
              <a:gd name="connsiteX23" fmla="*/ 477971 w 899753"/>
              <a:gd name="connsiteY23" fmla="*/ 141071 h 844190"/>
              <a:gd name="connsiteX24" fmla="*/ 450237 w 899753"/>
              <a:gd name="connsiteY24" fmla="*/ 112929 h 844190"/>
              <a:gd name="connsiteX25" fmla="*/ 450237 w 899753"/>
              <a:gd name="connsiteY25" fmla="*/ 0 h 844190"/>
              <a:gd name="connsiteX26" fmla="*/ 899753 w 899753"/>
              <a:gd name="connsiteY26" fmla="*/ 149009 h 844190"/>
              <a:gd name="connsiteX27" fmla="*/ 899753 w 899753"/>
              <a:gd name="connsiteY27" fmla="*/ 253639 h 844190"/>
              <a:gd name="connsiteX28" fmla="*/ 0 w 899753"/>
              <a:gd name="connsiteY28" fmla="*/ 253639 h 844190"/>
              <a:gd name="connsiteX29" fmla="*/ 0 w 899753"/>
              <a:gd name="connsiteY29" fmla="*/ 149009 h 84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99753" h="844190">
                <a:moveTo>
                  <a:pt x="56190" y="309563"/>
                </a:moveTo>
                <a:lnTo>
                  <a:pt x="168929" y="309563"/>
                </a:lnTo>
                <a:lnTo>
                  <a:pt x="168929" y="731428"/>
                </a:lnTo>
                <a:lnTo>
                  <a:pt x="281308" y="731428"/>
                </a:lnTo>
                <a:lnTo>
                  <a:pt x="281308" y="309563"/>
                </a:lnTo>
                <a:lnTo>
                  <a:pt x="394047" y="309563"/>
                </a:lnTo>
                <a:lnTo>
                  <a:pt x="394047" y="731428"/>
                </a:lnTo>
                <a:lnTo>
                  <a:pt x="506066" y="731428"/>
                </a:lnTo>
                <a:lnTo>
                  <a:pt x="506066" y="309563"/>
                </a:lnTo>
                <a:lnTo>
                  <a:pt x="618805" y="309563"/>
                </a:lnTo>
                <a:lnTo>
                  <a:pt x="618805" y="731428"/>
                </a:lnTo>
                <a:lnTo>
                  <a:pt x="731184" y="731428"/>
                </a:lnTo>
                <a:lnTo>
                  <a:pt x="731184" y="309563"/>
                </a:lnTo>
                <a:lnTo>
                  <a:pt x="843564" y="309563"/>
                </a:lnTo>
                <a:lnTo>
                  <a:pt x="843564" y="731428"/>
                </a:lnTo>
                <a:lnTo>
                  <a:pt x="899753" y="731428"/>
                </a:lnTo>
                <a:lnTo>
                  <a:pt x="899753" y="844190"/>
                </a:lnTo>
                <a:lnTo>
                  <a:pt x="0" y="844190"/>
                </a:lnTo>
                <a:lnTo>
                  <a:pt x="0" y="731428"/>
                </a:lnTo>
                <a:lnTo>
                  <a:pt x="56190" y="731428"/>
                </a:lnTo>
                <a:close/>
                <a:moveTo>
                  <a:pt x="450237" y="112929"/>
                </a:moveTo>
                <a:cubicBezTo>
                  <a:pt x="434389" y="112929"/>
                  <a:pt x="422142" y="125557"/>
                  <a:pt x="422142" y="141071"/>
                </a:cubicBezTo>
                <a:cubicBezTo>
                  <a:pt x="422142" y="156585"/>
                  <a:pt x="434389" y="169213"/>
                  <a:pt x="450237" y="169213"/>
                </a:cubicBezTo>
                <a:cubicBezTo>
                  <a:pt x="465365" y="169213"/>
                  <a:pt x="477971" y="156585"/>
                  <a:pt x="477971" y="141071"/>
                </a:cubicBezTo>
                <a:cubicBezTo>
                  <a:pt x="477971" y="125557"/>
                  <a:pt x="465365" y="112929"/>
                  <a:pt x="450237" y="112929"/>
                </a:cubicBezTo>
                <a:close/>
                <a:moveTo>
                  <a:pt x="450237" y="0"/>
                </a:moveTo>
                <a:lnTo>
                  <a:pt x="899753" y="149009"/>
                </a:lnTo>
                <a:lnTo>
                  <a:pt x="899753" y="253639"/>
                </a:lnTo>
                <a:lnTo>
                  <a:pt x="0" y="253639"/>
                </a:lnTo>
                <a:lnTo>
                  <a:pt x="0" y="149009"/>
                </a:lnTo>
                <a:close/>
              </a:path>
            </a:pathLst>
          </a:custGeom>
          <a:solidFill>
            <a:schemeClr val="bg1"/>
          </a:solidFill>
          <a:ln>
            <a:noFill/>
          </a:ln>
          <a:effectLst/>
        </p:spPr>
        <p:txBody>
          <a:bodyPr wrap="square" anchor="ctr">
            <a:noAutofit/>
          </a:bodyPr>
          <a:lstStyle/>
          <a:p>
            <a:endParaRPr lang="en-US" dirty="0">
              <a:latin typeface="Lato Light" panose="020F0502020204030203" pitchFamily="34" charset="0"/>
            </a:endParaRPr>
          </a:p>
        </p:txBody>
      </p:sp>
      <p:pic>
        <p:nvPicPr>
          <p:cNvPr id="71" name="Graphic 70" descr="Teacher with solid fill">
            <a:extLst>
              <a:ext uri="{FF2B5EF4-FFF2-40B4-BE49-F238E27FC236}">
                <a16:creationId xmlns:a16="http://schemas.microsoft.com/office/drawing/2014/main" id="{7569BA88-7BBD-D87E-A13E-E3AC8FEE706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292" b="17820"/>
          <a:stretch/>
        </p:blipFill>
        <p:spPr>
          <a:xfrm>
            <a:off x="5619526" y="2543679"/>
            <a:ext cx="968777" cy="648000"/>
          </a:xfrm>
          <a:prstGeom prst="rect">
            <a:avLst/>
          </a:prstGeom>
        </p:spPr>
      </p:pic>
      <p:sp>
        <p:nvSpPr>
          <p:cNvPr id="72" name="Slide Number Placeholder 5">
            <a:extLst>
              <a:ext uri="{FF2B5EF4-FFF2-40B4-BE49-F238E27FC236}">
                <a16:creationId xmlns:a16="http://schemas.microsoft.com/office/drawing/2014/main" id="{38982C80-363A-D327-C647-351427644BD6}"/>
              </a:ext>
            </a:extLst>
          </p:cNvPr>
          <p:cNvSpPr txBox="1">
            <a:spLocks/>
          </p:cNvSpPr>
          <p:nvPr/>
        </p:nvSpPr>
        <p:spPr>
          <a:xfrm>
            <a:off x="8262754" y="6550955"/>
            <a:ext cx="1338979" cy="301625"/>
          </a:xfrm>
          <a:prstGeom prst="roundRect">
            <a:avLst/>
          </a:prstGeom>
          <a:solidFill>
            <a:schemeClr val="bg1">
              <a:lumMod val="95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solidFill>
                  <a:prstClr val="black">
                    <a:tint val="75000"/>
                  </a:prstClr>
                </a:solidFill>
                <a:cs typeface="Arial" panose="020B0604020202020204" pitchFamily="34" charset="0"/>
              </a:rPr>
              <a:t>Slide </a:t>
            </a:r>
            <a:fld id="{F3184E0E-326D-49B7-B023-21AE18E9CC85}" type="slidenum">
              <a:rPr lang="en-GB" smtClean="0">
                <a:solidFill>
                  <a:prstClr val="black">
                    <a:tint val="75000"/>
                  </a:prstClr>
                </a:solidFill>
                <a:cs typeface="Arial" panose="020B0604020202020204" pitchFamily="34" charset="0"/>
              </a:rPr>
              <a:pPr algn="ctr"/>
              <a:t>5</a:t>
            </a:fld>
            <a:endParaRPr lang="en-GB" dirty="0">
              <a:solidFill>
                <a:prstClr val="black">
                  <a:tint val="75000"/>
                </a:prstClr>
              </a:solidFill>
              <a:cs typeface="Arial" panose="020B0604020202020204" pitchFamily="34" charset="0"/>
            </a:endParaRPr>
          </a:p>
        </p:txBody>
      </p:sp>
      <p:pic>
        <p:nvPicPr>
          <p:cNvPr id="74" name="Εικόνα 1">
            <a:extLst>
              <a:ext uri="{FF2B5EF4-FFF2-40B4-BE49-F238E27FC236}">
                <a16:creationId xmlns:a16="http://schemas.microsoft.com/office/drawing/2014/main" id="{1554D1E5-062F-C289-C565-FB3E70501898}"/>
              </a:ext>
            </a:extLst>
          </p:cNvPr>
          <p:cNvPicPr>
            <a:picLocks noChangeAspect="1"/>
          </p:cNvPicPr>
          <p:nvPr/>
        </p:nvPicPr>
        <p:blipFill>
          <a:blip r:embed="rId4"/>
          <a:srcRect/>
          <a:stretch>
            <a:fillRect/>
          </a:stretch>
        </p:blipFill>
        <p:spPr bwMode="auto">
          <a:xfrm>
            <a:off x="10478278" y="6113890"/>
            <a:ext cx="1388285" cy="775722"/>
          </a:xfrm>
          <a:prstGeom prst="rect">
            <a:avLst/>
          </a:prstGeom>
          <a:noFill/>
          <a:ln w="9525">
            <a:noFill/>
            <a:miter lim="800000"/>
            <a:headEnd/>
            <a:tailEnd/>
          </a:ln>
        </p:spPr>
      </p:pic>
      <p:cxnSp>
        <p:nvCxnSpPr>
          <p:cNvPr id="75" name="Ευθεία γραμμή σύνδεσης 25">
            <a:extLst>
              <a:ext uri="{FF2B5EF4-FFF2-40B4-BE49-F238E27FC236}">
                <a16:creationId xmlns:a16="http://schemas.microsoft.com/office/drawing/2014/main" id="{B9354C6F-F97F-DBC9-2949-48DEF262485F}"/>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sp>
        <p:nvSpPr>
          <p:cNvPr id="2" name="Date Placeholder 3">
            <a:extLst>
              <a:ext uri="{FF2B5EF4-FFF2-40B4-BE49-F238E27FC236}">
                <a16:creationId xmlns:a16="http://schemas.microsoft.com/office/drawing/2014/main" id="{25782812-CB33-1942-D936-D82B383217E7}"/>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Tree>
    <p:extLst>
      <p:ext uri="{BB962C8B-B14F-4D97-AF65-F5344CB8AC3E}">
        <p14:creationId xmlns:p14="http://schemas.microsoft.com/office/powerpoint/2010/main" val="1989379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C455963-A8DE-C539-5AF9-AE9E1F6EC8D9}"/>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solidFill>
                  <a:prstClr val="black"/>
                </a:solidFill>
                <a:latin typeface="Calibri"/>
              </a:rPr>
              <a:t>Suitability assessment of the Greek Maritime Area for the Development of Offshore Wind Farms</a:t>
            </a:r>
            <a:endParaRPr lang="da-DK" sz="2000" kern="0" dirty="0">
              <a:solidFill>
                <a:prstClr val="black"/>
              </a:solidFill>
              <a:latin typeface="Calibri"/>
            </a:endParaRPr>
          </a:p>
          <a:p>
            <a:pPr>
              <a:spcAft>
                <a:spcPts val="225"/>
              </a:spcAft>
              <a:defRPr/>
            </a:pPr>
            <a:r>
              <a:rPr lang="en-US" altLang="zh-TW" sz="1800" b="0" dirty="0">
                <a:solidFill>
                  <a:prstClr val="black"/>
                </a:solidFill>
                <a:latin typeface="Calibri"/>
              </a:rPr>
              <a:t>Main Pillars/Streams for the assessment of the Greek maritime area - Existing Legal Framework</a:t>
            </a:r>
          </a:p>
        </p:txBody>
      </p:sp>
      <p:sp>
        <p:nvSpPr>
          <p:cNvPr id="2" name="Slide Number Placeholder 5">
            <a:extLst>
              <a:ext uri="{FF2B5EF4-FFF2-40B4-BE49-F238E27FC236}">
                <a16:creationId xmlns:a16="http://schemas.microsoft.com/office/drawing/2014/main" id="{24A33985-CA74-5731-2C33-1629D01AB6F8}"/>
              </a:ext>
            </a:extLst>
          </p:cNvPr>
          <p:cNvSpPr txBox="1">
            <a:spLocks/>
          </p:cNvSpPr>
          <p:nvPr/>
        </p:nvSpPr>
        <p:spPr>
          <a:xfrm>
            <a:off x="8262754" y="6550955"/>
            <a:ext cx="1338979" cy="301625"/>
          </a:xfrm>
          <a:prstGeom prst="roundRect">
            <a:avLst/>
          </a:prstGeom>
          <a:solidFill>
            <a:schemeClr val="bg1">
              <a:lumMod val="95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solidFill>
                  <a:prstClr val="black">
                    <a:tint val="75000"/>
                  </a:prstClr>
                </a:solidFill>
                <a:cs typeface="Arial" panose="020B0604020202020204" pitchFamily="34" charset="0"/>
              </a:rPr>
              <a:t>Slide </a:t>
            </a:r>
            <a:fld id="{F3184E0E-326D-49B7-B023-21AE18E9CC85}" type="slidenum">
              <a:rPr lang="en-GB" smtClean="0">
                <a:solidFill>
                  <a:prstClr val="black">
                    <a:tint val="75000"/>
                  </a:prstClr>
                </a:solidFill>
                <a:cs typeface="Arial" panose="020B0604020202020204" pitchFamily="34" charset="0"/>
              </a:rPr>
              <a:pPr algn="ctr"/>
              <a:t>6</a:t>
            </a:fld>
            <a:endParaRPr lang="en-GB" dirty="0">
              <a:solidFill>
                <a:prstClr val="black">
                  <a:tint val="75000"/>
                </a:prstClr>
              </a:solidFill>
              <a:cs typeface="Arial" panose="020B0604020202020204" pitchFamily="34" charset="0"/>
            </a:endParaRPr>
          </a:p>
        </p:txBody>
      </p:sp>
      <p:pic>
        <p:nvPicPr>
          <p:cNvPr id="5" name="Εικόνα 1">
            <a:extLst>
              <a:ext uri="{FF2B5EF4-FFF2-40B4-BE49-F238E27FC236}">
                <a16:creationId xmlns:a16="http://schemas.microsoft.com/office/drawing/2014/main" id="{17D06157-3C90-B37F-0878-BCE38D4AFB5B}"/>
              </a:ext>
            </a:extLst>
          </p:cNvPr>
          <p:cNvPicPr>
            <a:picLocks noChangeAspect="1"/>
          </p:cNvPicPr>
          <p:nvPr/>
        </p:nvPicPr>
        <p:blipFill>
          <a:blip r:embed="rId2"/>
          <a:srcRect/>
          <a:stretch>
            <a:fillRect/>
          </a:stretch>
        </p:blipFill>
        <p:spPr bwMode="auto">
          <a:xfrm>
            <a:off x="10478278" y="6113890"/>
            <a:ext cx="1388285" cy="775722"/>
          </a:xfrm>
          <a:prstGeom prst="rect">
            <a:avLst/>
          </a:prstGeom>
          <a:noFill/>
          <a:ln w="9525">
            <a:noFill/>
            <a:miter lim="800000"/>
            <a:headEnd/>
            <a:tailEnd/>
          </a:ln>
        </p:spPr>
      </p:pic>
      <p:cxnSp>
        <p:nvCxnSpPr>
          <p:cNvPr id="6" name="Ευθεία γραμμή σύνδεσης 25">
            <a:extLst>
              <a:ext uri="{FF2B5EF4-FFF2-40B4-BE49-F238E27FC236}">
                <a16:creationId xmlns:a16="http://schemas.microsoft.com/office/drawing/2014/main" id="{A0D0DC2F-EF04-01B7-CC87-C86AE21F3CD3}"/>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sp>
        <p:nvSpPr>
          <p:cNvPr id="16" name="Οβάλ 15">
            <a:extLst>
              <a:ext uri="{FF2B5EF4-FFF2-40B4-BE49-F238E27FC236}">
                <a16:creationId xmlns:a16="http://schemas.microsoft.com/office/drawing/2014/main" id="{46689B52-FB9B-2C88-DE00-9855466739D0}"/>
              </a:ext>
            </a:extLst>
          </p:cNvPr>
          <p:cNvSpPr/>
          <p:nvPr/>
        </p:nvSpPr>
        <p:spPr>
          <a:xfrm>
            <a:off x="4283209" y="1100199"/>
            <a:ext cx="2880000" cy="3600000"/>
          </a:xfrm>
          <a:prstGeom prst="ellipse">
            <a:avLst/>
          </a:prstGeom>
          <a:noFill/>
          <a:ln w="28575">
            <a:solidFill>
              <a:srgbClr val="1BB1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Οβάλ 16">
            <a:extLst>
              <a:ext uri="{FF2B5EF4-FFF2-40B4-BE49-F238E27FC236}">
                <a16:creationId xmlns:a16="http://schemas.microsoft.com/office/drawing/2014/main" id="{20EACBE8-1CE0-5294-E099-B31D8C150888}"/>
              </a:ext>
            </a:extLst>
          </p:cNvPr>
          <p:cNvSpPr/>
          <p:nvPr/>
        </p:nvSpPr>
        <p:spPr>
          <a:xfrm rot="7200000">
            <a:off x="4960520" y="2553744"/>
            <a:ext cx="2880000" cy="3600000"/>
          </a:xfrm>
          <a:prstGeom prst="ellipse">
            <a:avLst/>
          </a:prstGeom>
          <a:noFill/>
          <a:ln w="28575">
            <a:solidFill>
              <a:srgbClr val="66B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Οβάλ 17">
            <a:extLst>
              <a:ext uri="{FF2B5EF4-FFF2-40B4-BE49-F238E27FC236}">
                <a16:creationId xmlns:a16="http://schemas.microsoft.com/office/drawing/2014/main" id="{D29C2B26-9291-D9FB-A67C-7A1E1A25FDFE}"/>
              </a:ext>
            </a:extLst>
          </p:cNvPr>
          <p:cNvSpPr/>
          <p:nvPr/>
        </p:nvSpPr>
        <p:spPr>
          <a:xfrm rot="14400000">
            <a:off x="3581131" y="2503610"/>
            <a:ext cx="2880000" cy="3600000"/>
          </a:xfrm>
          <a:prstGeom prst="ellipse">
            <a:avLst/>
          </a:prstGeom>
          <a:noFill/>
          <a:ln w="28575">
            <a:solidFill>
              <a:srgbClr val="4D6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Ισοσκελές τρίγωνο 18">
            <a:extLst>
              <a:ext uri="{FF2B5EF4-FFF2-40B4-BE49-F238E27FC236}">
                <a16:creationId xmlns:a16="http://schemas.microsoft.com/office/drawing/2014/main" id="{88873A0B-F548-510A-E7DA-9E08A293D074}"/>
              </a:ext>
            </a:extLst>
          </p:cNvPr>
          <p:cNvSpPr/>
          <p:nvPr/>
        </p:nvSpPr>
        <p:spPr>
          <a:xfrm rot="10800000">
            <a:off x="4283209" y="1076533"/>
            <a:ext cx="2880000" cy="2160000"/>
          </a:xfrm>
          <a:prstGeom prst="triangle">
            <a:avLst/>
          </a:prstGeom>
          <a:solidFill>
            <a:srgbClr val="1BB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Ισοσκελές τρίγωνο 19">
            <a:extLst>
              <a:ext uri="{FF2B5EF4-FFF2-40B4-BE49-F238E27FC236}">
                <a16:creationId xmlns:a16="http://schemas.microsoft.com/office/drawing/2014/main" id="{32BA9DC9-D94F-0F01-043F-AD47A70E0392}"/>
              </a:ext>
            </a:extLst>
          </p:cNvPr>
          <p:cNvSpPr/>
          <p:nvPr/>
        </p:nvSpPr>
        <p:spPr>
          <a:xfrm rot="18000000">
            <a:off x="5652442" y="3531343"/>
            <a:ext cx="2880000" cy="2160000"/>
          </a:xfrm>
          <a:prstGeom prst="triangle">
            <a:avLst/>
          </a:prstGeom>
          <a:solidFill>
            <a:srgbClr val="66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Ισοσκελές τρίγωνο 20">
            <a:extLst>
              <a:ext uri="{FF2B5EF4-FFF2-40B4-BE49-F238E27FC236}">
                <a16:creationId xmlns:a16="http://schemas.microsoft.com/office/drawing/2014/main" id="{16BA11A6-D56C-4DAB-F4AD-C6D4DA906C14}"/>
              </a:ext>
            </a:extLst>
          </p:cNvPr>
          <p:cNvSpPr/>
          <p:nvPr/>
        </p:nvSpPr>
        <p:spPr>
          <a:xfrm rot="3600000">
            <a:off x="2843209" y="3481209"/>
            <a:ext cx="2880000" cy="2160000"/>
          </a:xfrm>
          <a:prstGeom prst="triangle">
            <a:avLst/>
          </a:prstGeom>
          <a:solidFill>
            <a:srgbClr val="4D6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Γραφικό 3" descr="Πλάστιγγα δικαιοσύνης περίγραμμα">
            <a:extLst>
              <a:ext uri="{FF2B5EF4-FFF2-40B4-BE49-F238E27FC236}">
                <a16:creationId xmlns:a16="http://schemas.microsoft.com/office/drawing/2014/main" id="{73E0C822-3F9F-6B55-C410-9AE3261378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4408" y="3282139"/>
            <a:ext cx="1057602" cy="1057602"/>
          </a:xfrm>
          <a:prstGeom prst="rect">
            <a:avLst/>
          </a:prstGeom>
        </p:spPr>
      </p:pic>
      <p:sp>
        <p:nvSpPr>
          <p:cNvPr id="23" name="TextBox 22">
            <a:extLst>
              <a:ext uri="{FF2B5EF4-FFF2-40B4-BE49-F238E27FC236}">
                <a16:creationId xmlns:a16="http://schemas.microsoft.com/office/drawing/2014/main" id="{3DBC2B00-066C-672D-0FEF-72088AF4D7E7}"/>
              </a:ext>
            </a:extLst>
          </p:cNvPr>
          <p:cNvSpPr txBox="1"/>
          <p:nvPr/>
        </p:nvSpPr>
        <p:spPr>
          <a:xfrm>
            <a:off x="4645194" y="1173466"/>
            <a:ext cx="2160000" cy="923330"/>
          </a:xfrm>
          <a:prstGeom prst="rect">
            <a:avLst/>
          </a:prstGeom>
          <a:noFill/>
        </p:spPr>
        <p:txBody>
          <a:bodyPr wrap="square">
            <a:spAutoFit/>
          </a:bodyPr>
          <a:lstStyle/>
          <a:p>
            <a:pPr lvl="0" algn="ctr"/>
            <a:r>
              <a:rPr lang="en-US" dirty="0">
                <a:solidFill>
                  <a:schemeClr val="bg1"/>
                </a:solidFill>
              </a:rPr>
              <a:t>Spatial Framework for Renewable Energy Sources</a:t>
            </a:r>
          </a:p>
        </p:txBody>
      </p:sp>
      <p:sp>
        <p:nvSpPr>
          <p:cNvPr id="25" name="TextBox 24">
            <a:extLst>
              <a:ext uri="{FF2B5EF4-FFF2-40B4-BE49-F238E27FC236}">
                <a16:creationId xmlns:a16="http://schemas.microsoft.com/office/drawing/2014/main" id="{077B2EEA-5A6E-0506-C9F1-CCFFD4641F10}"/>
              </a:ext>
            </a:extLst>
          </p:cNvPr>
          <p:cNvSpPr txBox="1"/>
          <p:nvPr/>
        </p:nvSpPr>
        <p:spPr>
          <a:xfrm rot="18000000">
            <a:off x="6589909" y="4604724"/>
            <a:ext cx="2160000" cy="646331"/>
          </a:xfrm>
          <a:prstGeom prst="rect">
            <a:avLst/>
          </a:prstGeom>
          <a:noFill/>
        </p:spPr>
        <p:txBody>
          <a:bodyPr wrap="square">
            <a:spAutoFit/>
          </a:bodyPr>
          <a:lstStyle/>
          <a:p>
            <a:pPr lvl="0" algn="ctr"/>
            <a:r>
              <a:rPr lang="en-US" dirty="0">
                <a:solidFill>
                  <a:schemeClr val="bg1"/>
                </a:solidFill>
              </a:rPr>
              <a:t>Legal Framework for Renewables</a:t>
            </a:r>
          </a:p>
        </p:txBody>
      </p:sp>
      <p:sp>
        <p:nvSpPr>
          <p:cNvPr id="27" name="TextBox 26">
            <a:extLst>
              <a:ext uri="{FF2B5EF4-FFF2-40B4-BE49-F238E27FC236}">
                <a16:creationId xmlns:a16="http://schemas.microsoft.com/office/drawing/2014/main" id="{8EC8F187-6509-A062-E73D-A6AD04619843}"/>
              </a:ext>
            </a:extLst>
          </p:cNvPr>
          <p:cNvSpPr txBox="1"/>
          <p:nvPr/>
        </p:nvSpPr>
        <p:spPr>
          <a:xfrm rot="3600000">
            <a:off x="2660204" y="4507392"/>
            <a:ext cx="2160000" cy="646331"/>
          </a:xfrm>
          <a:prstGeom prst="rect">
            <a:avLst/>
          </a:prstGeom>
          <a:noFill/>
        </p:spPr>
        <p:txBody>
          <a:bodyPr wrap="square">
            <a:spAutoFit/>
          </a:bodyPr>
          <a:lstStyle/>
          <a:p>
            <a:pPr lvl="0" algn="ctr"/>
            <a:r>
              <a:rPr lang="en-US" dirty="0">
                <a:solidFill>
                  <a:schemeClr val="bg1"/>
                </a:solidFill>
              </a:rPr>
              <a:t>Environmental Legislation </a:t>
            </a:r>
          </a:p>
        </p:txBody>
      </p:sp>
      <p:sp>
        <p:nvSpPr>
          <p:cNvPr id="28" name="Date Placeholder 3">
            <a:extLst>
              <a:ext uri="{FF2B5EF4-FFF2-40B4-BE49-F238E27FC236}">
                <a16:creationId xmlns:a16="http://schemas.microsoft.com/office/drawing/2014/main" id="{13DCD536-FB64-1F1C-B995-BFAAC4C9B87D}"/>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Tree>
    <p:extLst>
      <p:ext uri="{BB962C8B-B14F-4D97-AF65-F5344CB8AC3E}">
        <p14:creationId xmlns:p14="http://schemas.microsoft.com/office/powerpoint/2010/main" val="1300730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1" name="Object 1"/>
          <p:cNvGraphicFramePr>
            <a:graphicFrameLocks noChangeAspect="1"/>
          </p:cNvGraphicFramePr>
          <p:nvPr>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30721"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92"/>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Εικόνα 1">
            <a:extLst>
              <a:ext uri="{FF2B5EF4-FFF2-40B4-BE49-F238E27FC236}">
                <a16:creationId xmlns:a16="http://schemas.microsoft.com/office/drawing/2014/main" id="{D3AA72B6-A99C-0B52-528F-6671399C0257}"/>
              </a:ext>
            </a:extLst>
          </p:cNvPr>
          <p:cNvPicPr>
            <a:picLocks noChangeAspect="1"/>
          </p:cNvPicPr>
          <p:nvPr/>
        </p:nvPicPr>
        <p:blipFill>
          <a:blip r:embed="rId6"/>
          <a:srcRect/>
          <a:stretch>
            <a:fillRect/>
          </a:stretch>
        </p:blipFill>
        <p:spPr bwMode="auto">
          <a:xfrm>
            <a:off x="10478278" y="6113890"/>
            <a:ext cx="1388285" cy="775722"/>
          </a:xfrm>
          <a:prstGeom prst="rect">
            <a:avLst/>
          </a:prstGeom>
          <a:noFill/>
          <a:ln w="9525">
            <a:noFill/>
            <a:miter lim="800000"/>
            <a:headEnd/>
            <a:tailEnd/>
          </a:ln>
        </p:spPr>
      </p:pic>
      <p:sp>
        <p:nvSpPr>
          <p:cNvPr id="14" name="Slide Number Placeholder 5">
            <a:extLst>
              <a:ext uri="{FF2B5EF4-FFF2-40B4-BE49-F238E27FC236}">
                <a16:creationId xmlns:a16="http://schemas.microsoft.com/office/drawing/2014/main" id="{D1C30B52-BA42-BC94-71CB-0310AB9CD0EE}"/>
              </a:ext>
            </a:extLst>
          </p:cNvPr>
          <p:cNvSpPr txBox="1">
            <a:spLocks/>
          </p:cNvSpPr>
          <p:nvPr/>
        </p:nvSpPr>
        <p:spPr>
          <a:xfrm>
            <a:off x="8262754" y="6550955"/>
            <a:ext cx="1338979" cy="301625"/>
          </a:xfrm>
          <a:prstGeom prst="roundRect">
            <a:avLst/>
          </a:prstGeom>
          <a:solidFill>
            <a:sysClr val="window" lastClr="FFFFFF">
              <a:lumMod val="95000"/>
            </a:sys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Slide </a:t>
            </a:r>
            <a:fld id="{F3184E0E-326D-49B7-B023-21AE18E9CC8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endParaRPr>
          </a:p>
        </p:txBody>
      </p:sp>
      <p:cxnSp>
        <p:nvCxnSpPr>
          <p:cNvPr id="16" name="Ευθεία γραμμή σύνδεσης 25">
            <a:extLst>
              <a:ext uri="{FF2B5EF4-FFF2-40B4-BE49-F238E27FC236}">
                <a16:creationId xmlns:a16="http://schemas.microsoft.com/office/drawing/2014/main" id="{7BAEF4C8-04B3-88C9-AC18-8C7C24CB85A4}"/>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grpSp>
        <p:nvGrpSpPr>
          <p:cNvPr id="19" name="Group 18">
            <a:extLst>
              <a:ext uri="{FF2B5EF4-FFF2-40B4-BE49-F238E27FC236}">
                <a16:creationId xmlns:a16="http://schemas.microsoft.com/office/drawing/2014/main" id="{00C4D963-A153-2F7A-660B-EF390709B4D9}"/>
              </a:ext>
            </a:extLst>
          </p:cNvPr>
          <p:cNvGrpSpPr/>
          <p:nvPr/>
        </p:nvGrpSpPr>
        <p:grpSpPr>
          <a:xfrm>
            <a:off x="4658988" y="1292054"/>
            <a:ext cx="6167437" cy="4863086"/>
            <a:chOff x="2332900" y="1901346"/>
            <a:chExt cx="5602518" cy="4253794"/>
          </a:xfrm>
        </p:grpSpPr>
        <p:pic>
          <p:nvPicPr>
            <p:cNvPr id="21" name="Picture 20">
              <a:extLst>
                <a:ext uri="{FF2B5EF4-FFF2-40B4-BE49-F238E27FC236}">
                  <a16:creationId xmlns:a16="http://schemas.microsoft.com/office/drawing/2014/main" id="{71344BDE-6FD4-A021-B131-51077C7D9583}"/>
                </a:ext>
              </a:extLst>
            </p:cNvPr>
            <p:cNvPicPr>
              <a:picLocks noChangeAspect="1"/>
            </p:cNvPicPr>
            <p:nvPr/>
          </p:nvPicPr>
          <p:blipFill>
            <a:blip r:embed="rId7"/>
            <a:stretch>
              <a:fillRect/>
            </a:stretch>
          </p:blipFill>
          <p:spPr>
            <a:xfrm rot="2275221">
              <a:off x="6621125" y="2148266"/>
              <a:ext cx="1004614" cy="980580"/>
            </a:xfrm>
            <a:prstGeom prst="rect">
              <a:avLst/>
            </a:prstGeom>
          </p:spPr>
        </p:pic>
        <p:sp>
          <p:nvSpPr>
            <p:cNvPr id="22" name="Freeform 34">
              <a:extLst>
                <a:ext uri="{FF2B5EF4-FFF2-40B4-BE49-F238E27FC236}">
                  <a16:creationId xmlns:a16="http://schemas.microsoft.com/office/drawing/2014/main" id="{40950051-2670-0C10-9907-BA93E909CCD8}"/>
                </a:ext>
              </a:extLst>
            </p:cNvPr>
            <p:cNvSpPr/>
            <p:nvPr/>
          </p:nvSpPr>
          <p:spPr>
            <a:xfrm>
              <a:off x="3118366" y="4418193"/>
              <a:ext cx="4817052" cy="1736947"/>
            </a:xfrm>
            <a:custGeom>
              <a:avLst/>
              <a:gdLst>
                <a:gd name="connsiteX0" fmla="*/ 4184629 w 11706668"/>
                <a:gd name="connsiteY0" fmla="*/ 595751 h 4374894"/>
                <a:gd name="connsiteX1" fmla="*/ 6344073 w 11706668"/>
                <a:gd name="connsiteY1" fmla="*/ 1585823 h 4374894"/>
                <a:gd name="connsiteX2" fmla="*/ 8745154 w 11706668"/>
                <a:gd name="connsiteY2" fmla="*/ 1583514 h 4374894"/>
                <a:gd name="connsiteX3" fmla="*/ 9155894 w 11706668"/>
                <a:gd name="connsiteY3" fmla="*/ 1776570 h 4374894"/>
                <a:gd name="connsiteX4" fmla="*/ 9278788 w 11706668"/>
                <a:gd name="connsiteY4" fmla="*/ 2114881 h 4374894"/>
                <a:gd name="connsiteX5" fmla="*/ 9178288 w 11706668"/>
                <a:gd name="connsiteY5" fmla="*/ 2427328 h 4374894"/>
                <a:gd name="connsiteX6" fmla="*/ 9018798 w 11706668"/>
                <a:gd name="connsiteY6" fmla="*/ 2572120 h 4374894"/>
                <a:gd name="connsiteX7" fmla="*/ 8748431 w 11706668"/>
                <a:gd name="connsiteY7" fmla="*/ 2646479 h 4374894"/>
                <a:gd name="connsiteX8" fmla="*/ 6081353 w 11706668"/>
                <a:gd name="connsiteY8" fmla="*/ 2654562 h 4374894"/>
                <a:gd name="connsiteX9" fmla="*/ 5978122 w 11706668"/>
                <a:gd name="connsiteY9" fmla="*/ 2752014 h 4374894"/>
                <a:gd name="connsiteX10" fmla="*/ 6063875 w 11706668"/>
                <a:gd name="connsiteY10" fmla="*/ 2834686 h 4374894"/>
                <a:gd name="connsiteX11" fmla="*/ 6143073 w 11706668"/>
                <a:gd name="connsiteY11" fmla="*/ 2834917 h 4374894"/>
                <a:gd name="connsiteX12" fmla="*/ 8749524 w 11706668"/>
                <a:gd name="connsiteY12" fmla="*/ 2833762 h 4374894"/>
                <a:gd name="connsiteX13" fmla="*/ 9129676 w 11706668"/>
                <a:gd name="connsiteY13" fmla="*/ 2699131 h 4374894"/>
                <a:gd name="connsiteX14" fmla="*/ 9562264 w 11706668"/>
                <a:gd name="connsiteY14" fmla="*/ 2307014 h 4374894"/>
                <a:gd name="connsiteX15" fmla="*/ 10702176 w 11706668"/>
                <a:gd name="connsiteY15" fmla="*/ 1382144 h 4374894"/>
                <a:gd name="connsiteX16" fmla="*/ 11450466 w 11706668"/>
                <a:gd name="connsiteY16" fmla="*/ 1453039 h 4374894"/>
                <a:gd name="connsiteX17" fmla="*/ 11381645 w 11706668"/>
                <a:gd name="connsiteY17" fmla="*/ 2200324 h 4374894"/>
                <a:gd name="connsiteX18" fmla="*/ 9565541 w 11706668"/>
                <a:gd name="connsiteY18" fmla="*/ 3704595 h 4374894"/>
                <a:gd name="connsiteX19" fmla="*/ 9075603 w 11706668"/>
                <a:gd name="connsiteY19" fmla="*/ 3860934 h 4374894"/>
                <a:gd name="connsiteX20" fmla="*/ 8757716 w 11706668"/>
                <a:gd name="connsiteY20" fmla="*/ 3874789 h 4374894"/>
                <a:gd name="connsiteX21" fmla="*/ 6032195 w 11706668"/>
                <a:gd name="connsiteY21" fmla="*/ 3876868 h 4374894"/>
                <a:gd name="connsiteX22" fmla="*/ 5978668 w 11706668"/>
                <a:gd name="connsiteY22" fmla="*/ 3874328 h 4374894"/>
                <a:gd name="connsiteX23" fmla="*/ 5926779 w 11706668"/>
                <a:gd name="connsiteY23" fmla="*/ 3866707 h 4374894"/>
                <a:gd name="connsiteX24" fmla="*/ 5229833 w 11706668"/>
                <a:gd name="connsiteY24" fmla="*/ 3717758 h 4374894"/>
                <a:gd name="connsiteX25" fmla="*/ 4175127 w 11706668"/>
                <a:gd name="connsiteY25" fmla="*/ 3158679 h 4374894"/>
                <a:gd name="connsiteX26" fmla="*/ 2725155 w 11706668"/>
                <a:gd name="connsiteY26" fmla="*/ 4374894 h 4374894"/>
                <a:gd name="connsiteX27" fmla="*/ 1242029 w 11706668"/>
                <a:gd name="connsiteY27" fmla="*/ 4374894 h 4374894"/>
                <a:gd name="connsiteX28" fmla="*/ 0 w 11706668"/>
                <a:gd name="connsiteY28" fmla="*/ 3472511 h 4374894"/>
                <a:gd name="connsiteX29" fmla="*/ 2609181 w 11706668"/>
                <a:gd name="connsiteY29" fmla="*/ 1322564 h 4374894"/>
                <a:gd name="connsiteX30" fmla="*/ 3425745 w 11706668"/>
                <a:gd name="connsiteY30" fmla="*/ 767873 h 4374894"/>
                <a:gd name="connsiteX31" fmla="*/ 4184629 w 11706668"/>
                <a:gd name="connsiteY31" fmla="*/ 595751 h 4374894"/>
                <a:gd name="connsiteX32" fmla="*/ 11170131 w 11706668"/>
                <a:gd name="connsiteY32" fmla="*/ 84439 h 4374894"/>
                <a:gd name="connsiteX33" fmla="*/ 11418240 w 11706668"/>
                <a:gd name="connsiteY33" fmla="*/ 143673 h 4374894"/>
                <a:gd name="connsiteX34" fmla="*/ 11505632 w 11706668"/>
                <a:gd name="connsiteY34" fmla="*/ 199788 h 4374894"/>
                <a:gd name="connsiteX35" fmla="*/ 11582099 w 11706668"/>
                <a:gd name="connsiteY35" fmla="*/ 275533 h 4374894"/>
                <a:gd name="connsiteX36" fmla="*/ 11437357 w 11706668"/>
                <a:gd name="connsiteY36" fmla="*/ 1087248 h 4374894"/>
                <a:gd name="connsiteX37" fmla="*/ 11004223 w 11706668"/>
                <a:gd name="connsiteY37" fmla="*/ 999726 h 4374894"/>
                <a:gd name="connsiteX38" fmla="*/ 10586929 w 11706668"/>
                <a:gd name="connsiteY38" fmla="*/ 1171999 h 4374894"/>
                <a:gd name="connsiteX39" fmla="*/ 9522392 w 11706668"/>
                <a:gd name="connsiteY39" fmla="*/ 2053685 h 4374894"/>
                <a:gd name="connsiteX40" fmla="*/ 9522392 w 11706668"/>
                <a:gd name="connsiteY40" fmla="*/ 2052992 h 4374894"/>
                <a:gd name="connsiteX41" fmla="*/ 9522938 w 11706668"/>
                <a:gd name="connsiteY41" fmla="*/ 2052068 h 4374894"/>
                <a:gd name="connsiteX42" fmla="*/ 9464495 w 11706668"/>
                <a:gd name="connsiteY42" fmla="*/ 2099870 h 4374894"/>
                <a:gd name="connsiteX43" fmla="*/ 9299544 w 11706668"/>
                <a:gd name="connsiteY43" fmla="*/ 1657411 h 4374894"/>
                <a:gd name="connsiteX44" fmla="*/ 9198497 w 11706668"/>
                <a:gd name="connsiteY44" fmla="*/ 1558573 h 4374894"/>
                <a:gd name="connsiteX45" fmla="*/ 10833810 w 11706668"/>
                <a:gd name="connsiteY45" fmla="*/ 206254 h 4374894"/>
                <a:gd name="connsiteX46" fmla="*/ 10922840 w 11706668"/>
                <a:gd name="connsiteY46" fmla="*/ 146444 h 4374894"/>
                <a:gd name="connsiteX47" fmla="*/ 11170131 w 11706668"/>
                <a:gd name="connsiteY47" fmla="*/ 84439 h 4374894"/>
                <a:gd name="connsiteX48" fmla="*/ 10042792 w 11706668"/>
                <a:gd name="connsiteY48" fmla="*/ 18601 h 4374894"/>
                <a:gd name="connsiteX49" fmla="*/ 10264127 w 11706668"/>
                <a:gd name="connsiteY49" fmla="*/ 77627 h 4374894"/>
                <a:gd name="connsiteX50" fmla="*/ 10351518 w 11706668"/>
                <a:gd name="connsiteY50" fmla="*/ 134666 h 4374894"/>
                <a:gd name="connsiteX51" fmla="*/ 10427986 w 11706668"/>
                <a:gd name="connsiteY51" fmla="*/ 210411 h 4374894"/>
                <a:gd name="connsiteX52" fmla="*/ 10440002 w 11706668"/>
                <a:gd name="connsiteY52" fmla="*/ 225422 h 4374894"/>
                <a:gd name="connsiteX53" fmla="*/ 8985480 w 11706668"/>
                <a:gd name="connsiteY53" fmla="*/ 1430177 h 4374894"/>
                <a:gd name="connsiteX54" fmla="*/ 8869687 w 11706668"/>
                <a:gd name="connsiteY54" fmla="*/ 1400387 h 4374894"/>
                <a:gd name="connsiteX55" fmla="*/ 8749524 w 11706668"/>
                <a:gd name="connsiteY55" fmla="*/ 1390226 h 4374894"/>
                <a:gd name="connsiteX56" fmla="*/ 8168917 w 11706668"/>
                <a:gd name="connsiteY56" fmla="*/ 1391150 h 4374894"/>
                <a:gd name="connsiteX57" fmla="*/ 9679150 w 11706668"/>
                <a:gd name="connsiteY57" fmla="*/ 140671 h 4374894"/>
                <a:gd name="connsiteX58" fmla="*/ 10042792 w 11706668"/>
                <a:gd name="connsiteY58" fmla="*/ 18601 h 4374894"/>
                <a:gd name="connsiteX59" fmla="*/ 8875743 w 11706668"/>
                <a:gd name="connsiteY59" fmla="*/ 544 h 4374894"/>
                <a:gd name="connsiteX60" fmla="*/ 9096905 w 11706668"/>
                <a:gd name="connsiteY60" fmla="*/ 59615 h 4374894"/>
                <a:gd name="connsiteX61" fmla="*/ 9184842 w 11706668"/>
                <a:gd name="connsiteY61" fmla="*/ 116885 h 4374894"/>
                <a:gd name="connsiteX62" fmla="*/ 9261310 w 11706668"/>
                <a:gd name="connsiteY62" fmla="*/ 192630 h 4374894"/>
                <a:gd name="connsiteX63" fmla="*/ 9273872 w 11706668"/>
                <a:gd name="connsiteY63" fmla="*/ 208102 h 4374894"/>
                <a:gd name="connsiteX64" fmla="*/ 7836829 w 11706668"/>
                <a:gd name="connsiteY64" fmla="*/ 1397847 h 4374894"/>
                <a:gd name="connsiteX65" fmla="*/ 7405880 w 11706668"/>
                <a:gd name="connsiteY65" fmla="*/ 1391381 h 4374894"/>
                <a:gd name="connsiteX66" fmla="*/ 6987493 w 11706668"/>
                <a:gd name="connsiteY66" fmla="*/ 1385608 h 4374894"/>
                <a:gd name="connsiteX67" fmla="*/ 8512474 w 11706668"/>
                <a:gd name="connsiteY67" fmla="*/ 122196 h 4374894"/>
                <a:gd name="connsiteX68" fmla="*/ 8875743 w 11706668"/>
                <a:gd name="connsiteY68" fmla="*/ 544 h 437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1706668" h="4374894">
                  <a:moveTo>
                    <a:pt x="4184629" y="595751"/>
                  </a:moveTo>
                  <a:cubicBezTo>
                    <a:pt x="4767166" y="606966"/>
                    <a:pt x="5431959" y="925684"/>
                    <a:pt x="6344073" y="1585823"/>
                  </a:cubicBezTo>
                  <a:lnTo>
                    <a:pt x="8745154" y="1583514"/>
                  </a:lnTo>
                  <a:cubicBezTo>
                    <a:pt x="8910105" y="1583514"/>
                    <a:pt x="9058125" y="1658566"/>
                    <a:pt x="9155894" y="1776570"/>
                  </a:cubicBezTo>
                  <a:cubicBezTo>
                    <a:pt x="9232361" y="1868480"/>
                    <a:pt x="9278788" y="1986715"/>
                    <a:pt x="9278788" y="2114881"/>
                  </a:cubicBezTo>
                  <a:cubicBezTo>
                    <a:pt x="9279334" y="2228729"/>
                    <a:pt x="9243285" y="2337496"/>
                    <a:pt x="9178288" y="2427328"/>
                  </a:cubicBezTo>
                  <a:cubicBezTo>
                    <a:pt x="9135685" y="2485984"/>
                    <a:pt x="9081065" y="2535171"/>
                    <a:pt x="9018798" y="2572120"/>
                  </a:cubicBezTo>
                  <a:cubicBezTo>
                    <a:pt x="8936869" y="2620384"/>
                    <a:pt x="8843469" y="2646017"/>
                    <a:pt x="8748431" y="2646479"/>
                  </a:cubicBezTo>
                  <a:lnTo>
                    <a:pt x="6081353" y="2654562"/>
                  </a:lnTo>
                  <a:cubicBezTo>
                    <a:pt x="6024003" y="2647634"/>
                    <a:pt x="5974299" y="2694512"/>
                    <a:pt x="5978122" y="2752014"/>
                  </a:cubicBezTo>
                  <a:cubicBezTo>
                    <a:pt x="5981399" y="2797506"/>
                    <a:pt x="6018541" y="2833300"/>
                    <a:pt x="6063875" y="2834686"/>
                  </a:cubicBezTo>
                  <a:cubicBezTo>
                    <a:pt x="6090092" y="2834686"/>
                    <a:pt x="6116309" y="2834686"/>
                    <a:pt x="6143073" y="2834917"/>
                  </a:cubicBezTo>
                  <a:cubicBezTo>
                    <a:pt x="7011526" y="2836534"/>
                    <a:pt x="7880525" y="2835840"/>
                    <a:pt x="8749524" y="2833762"/>
                  </a:cubicBezTo>
                  <a:cubicBezTo>
                    <a:pt x="8771371" y="2833531"/>
                    <a:pt x="8954893" y="2814826"/>
                    <a:pt x="9129676" y="2699131"/>
                  </a:cubicBezTo>
                  <a:cubicBezTo>
                    <a:pt x="9262402" y="2611609"/>
                    <a:pt x="9437185" y="2405620"/>
                    <a:pt x="9562264" y="2307014"/>
                  </a:cubicBezTo>
                  <a:cubicBezTo>
                    <a:pt x="10102453" y="1881181"/>
                    <a:pt x="10702176" y="1382144"/>
                    <a:pt x="10702176" y="1382144"/>
                  </a:cubicBezTo>
                  <a:cubicBezTo>
                    <a:pt x="10928302" y="1195322"/>
                    <a:pt x="11263120" y="1227191"/>
                    <a:pt x="11450466" y="1453039"/>
                  </a:cubicBezTo>
                  <a:cubicBezTo>
                    <a:pt x="11637265" y="1678656"/>
                    <a:pt x="11606678" y="2012580"/>
                    <a:pt x="11381645" y="2200324"/>
                  </a:cubicBezTo>
                  <a:lnTo>
                    <a:pt x="9565541" y="3704595"/>
                  </a:lnTo>
                  <a:cubicBezTo>
                    <a:pt x="9450840" y="3799738"/>
                    <a:pt x="9248747" y="3842228"/>
                    <a:pt x="9075603" y="3860934"/>
                  </a:cubicBezTo>
                  <a:cubicBezTo>
                    <a:pt x="8901912" y="3879639"/>
                    <a:pt x="8757716" y="3874789"/>
                    <a:pt x="8757716" y="3874789"/>
                  </a:cubicBezTo>
                  <a:lnTo>
                    <a:pt x="6032195" y="3876868"/>
                  </a:lnTo>
                  <a:cubicBezTo>
                    <a:pt x="6014171" y="3876868"/>
                    <a:pt x="5996147" y="3875944"/>
                    <a:pt x="5978668" y="3874328"/>
                  </a:cubicBezTo>
                  <a:cubicBezTo>
                    <a:pt x="5961190" y="3872480"/>
                    <a:pt x="5943711" y="3869940"/>
                    <a:pt x="5926779" y="3866707"/>
                  </a:cubicBezTo>
                  <a:cubicBezTo>
                    <a:pt x="5789684" y="3849156"/>
                    <a:pt x="5539526" y="3817750"/>
                    <a:pt x="5229833" y="3717758"/>
                  </a:cubicBezTo>
                  <a:cubicBezTo>
                    <a:pt x="4920139" y="3617766"/>
                    <a:pt x="4550910" y="3449649"/>
                    <a:pt x="4175127" y="3158679"/>
                  </a:cubicBezTo>
                  <a:lnTo>
                    <a:pt x="2725155" y="4374894"/>
                  </a:lnTo>
                  <a:lnTo>
                    <a:pt x="1242029" y="4374894"/>
                  </a:lnTo>
                  <a:lnTo>
                    <a:pt x="0" y="3472511"/>
                  </a:lnTo>
                  <a:cubicBezTo>
                    <a:pt x="860806" y="2744855"/>
                    <a:pt x="1731990" y="2029899"/>
                    <a:pt x="2609181" y="1322564"/>
                  </a:cubicBezTo>
                  <a:cubicBezTo>
                    <a:pt x="2889926" y="1096023"/>
                    <a:pt x="3100213" y="924905"/>
                    <a:pt x="3425745" y="767873"/>
                  </a:cubicBezTo>
                  <a:cubicBezTo>
                    <a:pt x="3672046" y="649089"/>
                    <a:pt x="3919840" y="590653"/>
                    <a:pt x="4184629" y="595751"/>
                  </a:cubicBezTo>
                  <a:close/>
                  <a:moveTo>
                    <a:pt x="11170131" y="84439"/>
                  </a:moveTo>
                  <a:cubicBezTo>
                    <a:pt x="11255201" y="84035"/>
                    <a:pt x="11340407" y="103838"/>
                    <a:pt x="11418240" y="143673"/>
                  </a:cubicBezTo>
                  <a:cubicBezTo>
                    <a:pt x="11449373" y="159376"/>
                    <a:pt x="11478322" y="177388"/>
                    <a:pt x="11505632" y="199788"/>
                  </a:cubicBezTo>
                  <a:cubicBezTo>
                    <a:pt x="11532941" y="222419"/>
                    <a:pt x="11558613" y="247591"/>
                    <a:pt x="11582099" y="275533"/>
                  </a:cubicBezTo>
                  <a:cubicBezTo>
                    <a:pt x="11797847" y="532326"/>
                    <a:pt x="11723018" y="917746"/>
                    <a:pt x="11437357" y="1087248"/>
                  </a:cubicBezTo>
                  <a:cubicBezTo>
                    <a:pt x="11304085" y="1016122"/>
                    <a:pt x="11152789" y="986332"/>
                    <a:pt x="11004223" y="999726"/>
                  </a:cubicBezTo>
                  <a:cubicBezTo>
                    <a:pt x="10855658" y="1013120"/>
                    <a:pt x="10709823" y="1069928"/>
                    <a:pt x="10586929" y="1171999"/>
                  </a:cubicBezTo>
                  <a:lnTo>
                    <a:pt x="9522392" y="2053685"/>
                  </a:lnTo>
                  <a:cubicBezTo>
                    <a:pt x="9522392" y="2053454"/>
                    <a:pt x="9522392" y="2053223"/>
                    <a:pt x="9522392" y="2052992"/>
                  </a:cubicBezTo>
                  <a:cubicBezTo>
                    <a:pt x="9522392" y="2052761"/>
                    <a:pt x="9522938" y="2052299"/>
                    <a:pt x="9522938" y="2052068"/>
                  </a:cubicBezTo>
                  <a:lnTo>
                    <a:pt x="9464495" y="2099870"/>
                  </a:lnTo>
                  <a:cubicBezTo>
                    <a:pt x="9460672" y="1937990"/>
                    <a:pt x="9403321" y="1781651"/>
                    <a:pt x="9299544" y="1657411"/>
                  </a:cubicBezTo>
                  <a:cubicBezTo>
                    <a:pt x="9269503" y="1621155"/>
                    <a:pt x="9235092" y="1588132"/>
                    <a:pt x="9198497" y="1558573"/>
                  </a:cubicBezTo>
                  <a:lnTo>
                    <a:pt x="10833810" y="206254"/>
                  </a:lnTo>
                  <a:cubicBezTo>
                    <a:pt x="10861120" y="183162"/>
                    <a:pt x="10891160" y="163071"/>
                    <a:pt x="10922840" y="146444"/>
                  </a:cubicBezTo>
                  <a:cubicBezTo>
                    <a:pt x="11000127" y="105454"/>
                    <a:pt x="11085061" y="84844"/>
                    <a:pt x="11170131" y="84439"/>
                  </a:cubicBezTo>
                  <a:close/>
                  <a:moveTo>
                    <a:pt x="10042792" y="18601"/>
                  </a:moveTo>
                  <a:cubicBezTo>
                    <a:pt x="10119393" y="21966"/>
                    <a:pt x="10195101" y="41776"/>
                    <a:pt x="10264127" y="77627"/>
                  </a:cubicBezTo>
                  <a:cubicBezTo>
                    <a:pt x="10294714" y="93330"/>
                    <a:pt x="10323662" y="112497"/>
                    <a:pt x="10351518" y="134666"/>
                  </a:cubicBezTo>
                  <a:cubicBezTo>
                    <a:pt x="10378828" y="156836"/>
                    <a:pt x="10405045" y="182238"/>
                    <a:pt x="10427986" y="210411"/>
                  </a:cubicBezTo>
                  <a:cubicBezTo>
                    <a:pt x="10432355" y="215492"/>
                    <a:pt x="10436179" y="220341"/>
                    <a:pt x="10440002" y="225422"/>
                  </a:cubicBezTo>
                  <a:lnTo>
                    <a:pt x="8985480" y="1430177"/>
                  </a:lnTo>
                  <a:cubicBezTo>
                    <a:pt x="8947793" y="1417014"/>
                    <a:pt x="8909013" y="1407084"/>
                    <a:pt x="8869687" y="1400387"/>
                  </a:cubicBezTo>
                  <a:cubicBezTo>
                    <a:pt x="8829814" y="1393690"/>
                    <a:pt x="8789396" y="1390226"/>
                    <a:pt x="8749524" y="1390226"/>
                  </a:cubicBezTo>
                  <a:lnTo>
                    <a:pt x="8168917" y="1391150"/>
                  </a:lnTo>
                  <a:lnTo>
                    <a:pt x="9679150" y="140671"/>
                  </a:lnTo>
                  <a:cubicBezTo>
                    <a:pt x="9784976" y="53062"/>
                    <a:pt x="9915124" y="12993"/>
                    <a:pt x="10042792" y="18601"/>
                  </a:cubicBezTo>
                  <a:close/>
                  <a:moveTo>
                    <a:pt x="8875743" y="544"/>
                  </a:moveTo>
                  <a:cubicBezTo>
                    <a:pt x="8952248" y="3997"/>
                    <a:pt x="9027879" y="23850"/>
                    <a:pt x="9096905" y="59615"/>
                  </a:cubicBezTo>
                  <a:cubicBezTo>
                    <a:pt x="9128038" y="75549"/>
                    <a:pt x="9156986" y="94716"/>
                    <a:pt x="9184842" y="116885"/>
                  </a:cubicBezTo>
                  <a:cubicBezTo>
                    <a:pt x="9212152" y="139054"/>
                    <a:pt x="9237823" y="164456"/>
                    <a:pt x="9261310" y="192630"/>
                  </a:cubicBezTo>
                  <a:cubicBezTo>
                    <a:pt x="9265679" y="197710"/>
                    <a:pt x="9269503" y="202790"/>
                    <a:pt x="9273872" y="208102"/>
                  </a:cubicBezTo>
                  <a:lnTo>
                    <a:pt x="7836829" y="1397847"/>
                  </a:lnTo>
                  <a:cubicBezTo>
                    <a:pt x="7828090" y="1397385"/>
                    <a:pt x="7616165" y="1394383"/>
                    <a:pt x="7405880" y="1391381"/>
                  </a:cubicBezTo>
                  <a:cubicBezTo>
                    <a:pt x="7195594" y="1388379"/>
                    <a:pt x="6987493" y="1385608"/>
                    <a:pt x="6987493" y="1385608"/>
                  </a:cubicBezTo>
                  <a:lnTo>
                    <a:pt x="8512474" y="122196"/>
                  </a:lnTo>
                  <a:cubicBezTo>
                    <a:pt x="8618300" y="34588"/>
                    <a:pt x="8748235" y="-5211"/>
                    <a:pt x="8875743" y="544"/>
                  </a:cubicBezTo>
                  <a:close/>
                </a:path>
              </a:pathLst>
            </a:custGeom>
            <a:solidFill>
              <a:srgbClr val="FFFFFF">
                <a:lumMod val="85000"/>
              </a:srgbClr>
            </a:solidFill>
            <a:ln w="12700" cap="flat">
              <a:noFill/>
              <a:miter lim="400000"/>
            </a:ln>
            <a:effectLst/>
          </p:spPr>
          <p:txBody>
            <a:bodyPr wrap="square" lIns="53578" tIns="53578" rIns="53578" bIns="53578" numCol="1" anchor="ctr">
              <a:noAutofit/>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272727"/>
                </a:solidFill>
                <a:effectLst/>
                <a:uLnTx/>
                <a:uFillTx/>
              </a:endParaRPr>
            </a:p>
          </p:txBody>
        </p:sp>
        <p:sp>
          <p:nvSpPr>
            <p:cNvPr id="23" name="Freeform 36">
              <a:extLst>
                <a:ext uri="{FF2B5EF4-FFF2-40B4-BE49-F238E27FC236}">
                  <a16:creationId xmlns:a16="http://schemas.microsoft.com/office/drawing/2014/main" id="{E618FA97-3B4D-31BD-197A-1FE1CF98BFD2}"/>
                </a:ext>
              </a:extLst>
            </p:cNvPr>
            <p:cNvSpPr/>
            <p:nvPr/>
          </p:nvSpPr>
          <p:spPr>
            <a:xfrm>
              <a:off x="2332900" y="4943474"/>
              <a:ext cx="2431620" cy="1211666"/>
            </a:xfrm>
            <a:custGeom>
              <a:avLst/>
              <a:gdLst>
                <a:gd name="connsiteX0" fmla="*/ 3637236 w 5909459"/>
                <a:gd name="connsiteY0" fmla="*/ 0 h 3051856"/>
                <a:gd name="connsiteX1" fmla="*/ 5909459 w 5909459"/>
                <a:gd name="connsiteY1" fmla="*/ 2707321 h 3051856"/>
                <a:gd name="connsiteX2" fmla="*/ 5498894 w 5909459"/>
                <a:gd name="connsiteY2" fmla="*/ 3051856 h 3051856"/>
                <a:gd name="connsiteX3" fmla="*/ 0 w 5909459"/>
                <a:gd name="connsiteY3" fmla="*/ 3051856 h 3051856"/>
              </a:gdLst>
              <a:ahLst/>
              <a:cxnLst>
                <a:cxn ang="0">
                  <a:pos x="connsiteX0" y="connsiteY0"/>
                </a:cxn>
                <a:cxn ang="0">
                  <a:pos x="connsiteX1" y="connsiteY1"/>
                </a:cxn>
                <a:cxn ang="0">
                  <a:pos x="connsiteX2" y="connsiteY2"/>
                </a:cxn>
                <a:cxn ang="0">
                  <a:pos x="connsiteX3" y="connsiteY3"/>
                </a:cxn>
              </a:cxnLst>
              <a:rect l="l" t="t" r="r" b="b"/>
              <a:pathLst>
                <a:path w="5909459" h="3051856">
                  <a:moveTo>
                    <a:pt x="3637236" y="0"/>
                  </a:moveTo>
                  <a:lnTo>
                    <a:pt x="5909459" y="2707321"/>
                  </a:lnTo>
                  <a:lnTo>
                    <a:pt x="5498894" y="3051856"/>
                  </a:lnTo>
                  <a:lnTo>
                    <a:pt x="0" y="3051856"/>
                  </a:lnTo>
                  <a:close/>
                </a:path>
              </a:pathLst>
            </a:custGeom>
            <a:solidFill>
              <a:schemeClr val="tx2"/>
            </a:solidFill>
            <a:ln w="12700" cap="flat">
              <a:noFill/>
              <a:miter lim="400000"/>
            </a:ln>
            <a:effectLst/>
          </p:spPr>
          <p:txBody>
            <a:bodyPr wrap="square" lIns="0" tIns="0" rIns="0" bIns="0" numCol="1" anchor="t">
              <a:noAutofit/>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272727"/>
                </a:solidFill>
                <a:effectLst/>
                <a:uLnTx/>
                <a:uFillTx/>
              </a:endParaRPr>
            </a:p>
          </p:txBody>
        </p:sp>
        <p:pic>
          <p:nvPicPr>
            <p:cNvPr id="24" name="Graphic 23" descr="Wind Turbines with solid fill">
              <a:extLst>
                <a:ext uri="{FF2B5EF4-FFF2-40B4-BE49-F238E27FC236}">
                  <a16:creationId xmlns:a16="http://schemas.microsoft.com/office/drawing/2014/main" id="{6ACC3225-C0A2-B55A-A488-834B086FEE1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28774" y="1901346"/>
              <a:ext cx="914400" cy="914400"/>
            </a:xfrm>
            <a:prstGeom prst="rect">
              <a:avLst/>
            </a:prstGeom>
          </p:spPr>
        </p:pic>
        <p:grpSp>
          <p:nvGrpSpPr>
            <p:cNvPr id="25" name="Group 63506">
              <a:extLst>
                <a:ext uri="{FF2B5EF4-FFF2-40B4-BE49-F238E27FC236}">
                  <a16:creationId xmlns:a16="http://schemas.microsoft.com/office/drawing/2014/main" id="{A8EABF87-E315-7325-EEEF-51437C89D57A}"/>
                </a:ext>
              </a:extLst>
            </p:cNvPr>
            <p:cNvGrpSpPr/>
            <p:nvPr/>
          </p:nvGrpSpPr>
          <p:grpSpPr>
            <a:xfrm>
              <a:off x="4789505" y="2273399"/>
              <a:ext cx="2581258" cy="2721060"/>
              <a:chOff x="192050" y="637371"/>
              <a:chExt cx="3195647" cy="3491358"/>
            </a:xfrm>
          </p:grpSpPr>
          <p:sp>
            <p:nvSpPr>
              <p:cNvPr id="26" name="Shape 63499">
                <a:extLst>
                  <a:ext uri="{FF2B5EF4-FFF2-40B4-BE49-F238E27FC236}">
                    <a16:creationId xmlns:a16="http://schemas.microsoft.com/office/drawing/2014/main" id="{E2CE382B-5E3E-24CE-9529-04A753DE3A8C}"/>
                  </a:ext>
                </a:extLst>
              </p:cNvPr>
              <p:cNvSpPr/>
              <p:nvPr/>
            </p:nvSpPr>
            <p:spPr>
              <a:xfrm rot="19500000">
                <a:off x="192050" y="637371"/>
                <a:ext cx="983874" cy="937061"/>
              </a:xfrm>
              <a:custGeom>
                <a:avLst/>
                <a:gdLst/>
                <a:ahLst/>
                <a:cxnLst>
                  <a:cxn ang="0">
                    <a:pos x="wd2" y="hd2"/>
                  </a:cxn>
                  <a:cxn ang="5400000">
                    <a:pos x="wd2" y="hd2"/>
                  </a:cxn>
                  <a:cxn ang="10800000">
                    <a:pos x="wd2" y="hd2"/>
                  </a:cxn>
                  <a:cxn ang="16200000">
                    <a:pos x="wd2" y="hd2"/>
                  </a:cxn>
                </a:cxnLst>
                <a:rect l="0" t="0" r="r" b="b"/>
                <a:pathLst>
                  <a:path w="21600" h="21600" extrusionOk="0">
                    <a:moveTo>
                      <a:pt x="5602" y="0"/>
                    </a:moveTo>
                    <a:lnTo>
                      <a:pt x="2056" y="2901"/>
                    </a:lnTo>
                    <a:cubicBezTo>
                      <a:pt x="2056" y="4220"/>
                      <a:pt x="2056" y="5545"/>
                      <a:pt x="2056" y="6864"/>
                    </a:cubicBezTo>
                    <a:cubicBezTo>
                      <a:pt x="2056" y="9293"/>
                      <a:pt x="2056" y="11715"/>
                      <a:pt x="2056" y="14143"/>
                    </a:cubicBezTo>
                    <a:lnTo>
                      <a:pt x="5611" y="14143"/>
                    </a:lnTo>
                    <a:lnTo>
                      <a:pt x="5602" y="0"/>
                    </a:lnTo>
                    <a:close/>
                    <a:moveTo>
                      <a:pt x="4178" y="1822"/>
                    </a:moveTo>
                    <a:lnTo>
                      <a:pt x="4861" y="1822"/>
                    </a:lnTo>
                    <a:lnTo>
                      <a:pt x="4861" y="2556"/>
                    </a:lnTo>
                    <a:lnTo>
                      <a:pt x="4178" y="2556"/>
                    </a:lnTo>
                    <a:lnTo>
                      <a:pt x="4178" y="1822"/>
                    </a:lnTo>
                    <a:close/>
                    <a:moveTo>
                      <a:pt x="2797" y="3211"/>
                    </a:moveTo>
                    <a:lnTo>
                      <a:pt x="3479" y="3211"/>
                    </a:lnTo>
                    <a:lnTo>
                      <a:pt x="3479" y="3927"/>
                    </a:lnTo>
                    <a:lnTo>
                      <a:pt x="2797" y="3927"/>
                    </a:lnTo>
                    <a:lnTo>
                      <a:pt x="2797" y="3211"/>
                    </a:lnTo>
                    <a:close/>
                    <a:moveTo>
                      <a:pt x="4178" y="3211"/>
                    </a:moveTo>
                    <a:lnTo>
                      <a:pt x="4861" y="3211"/>
                    </a:lnTo>
                    <a:lnTo>
                      <a:pt x="4861" y="3927"/>
                    </a:lnTo>
                    <a:lnTo>
                      <a:pt x="4178" y="3927"/>
                    </a:lnTo>
                    <a:lnTo>
                      <a:pt x="4178" y="3211"/>
                    </a:lnTo>
                    <a:close/>
                    <a:moveTo>
                      <a:pt x="8702" y="4033"/>
                    </a:moveTo>
                    <a:cubicBezTo>
                      <a:pt x="8702" y="5829"/>
                      <a:pt x="8702" y="7624"/>
                      <a:pt x="8702" y="9420"/>
                    </a:cubicBezTo>
                    <a:cubicBezTo>
                      <a:pt x="8702" y="10996"/>
                      <a:pt x="8702" y="12567"/>
                      <a:pt x="8702" y="14143"/>
                    </a:cubicBezTo>
                    <a:lnTo>
                      <a:pt x="10994" y="14143"/>
                    </a:lnTo>
                    <a:lnTo>
                      <a:pt x="10994" y="4033"/>
                    </a:lnTo>
                    <a:lnTo>
                      <a:pt x="8702" y="4033"/>
                    </a:lnTo>
                    <a:close/>
                    <a:moveTo>
                      <a:pt x="9183" y="4485"/>
                    </a:moveTo>
                    <a:lnTo>
                      <a:pt x="9629" y="4485"/>
                    </a:lnTo>
                    <a:lnTo>
                      <a:pt x="9629" y="4944"/>
                    </a:lnTo>
                    <a:lnTo>
                      <a:pt x="9183" y="4944"/>
                    </a:lnTo>
                    <a:lnTo>
                      <a:pt x="9183" y="4485"/>
                    </a:lnTo>
                    <a:close/>
                    <a:moveTo>
                      <a:pt x="10076" y="4485"/>
                    </a:moveTo>
                    <a:lnTo>
                      <a:pt x="10530" y="4485"/>
                    </a:lnTo>
                    <a:lnTo>
                      <a:pt x="10530" y="4944"/>
                    </a:lnTo>
                    <a:lnTo>
                      <a:pt x="10076" y="4944"/>
                    </a:lnTo>
                    <a:lnTo>
                      <a:pt x="10076" y="4485"/>
                    </a:lnTo>
                    <a:close/>
                    <a:moveTo>
                      <a:pt x="16983" y="6006"/>
                    </a:moveTo>
                    <a:lnTo>
                      <a:pt x="16983" y="15382"/>
                    </a:lnTo>
                    <a:lnTo>
                      <a:pt x="17388" y="15851"/>
                    </a:lnTo>
                    <a:lnTo>
                      <a:pt x="18761" y="15851"/>
                    </a:lnTo>
                    <a:lnTo>
                      <a:pt x="18761" y="6006"/>
                    </a:lnTo>
                    <a:lnTo>
                      <a:pt x="16983" y="6006"/>
                    </a:lnTo>
                    <a:close/>
                    <a:moveTo>
                      <a:pt x="5973" y="6333"/>
                    </a:moveTo>
                    <a:lnTo>
                      <a:pt x="5973" y="14143"/>
                    </a:lnTo>
                    <a:lnTo>
                      <a:pt x="8340" y="14143"/>
                    </a:lnTo>
                    <a:lnTo>
                      <a:pt x="8340" y="6333"/>
                    </a:lnTo>
                    <a:lnTo>
                      <a:pt x="5973" y="6333"/>
                    </a:lnTo>
                    <a:close/>
                    <a:moveTo>
                      <a:pt x="11415" y="7014"/>
                    </a:moveTo>
                    <a:lnTo>
                      <a:pt x="11415" y="12649"/>
                    </a:lnTo>
                    <a:lnTo>
                      <a:pt x="11415" y="12790"/>
                    </a:lnTo>
                    <a:lnTo>
                      <a:pt x="11415" y="14143"/>
                    </a:lnTo>
                    <a:lnTo>
                      <a:pt x="12780" y="14143"/>
                    </a:lnTo>
                    <a:lnTo>
                      <a:pt x="12780" y="17204"/>
                    </a:lnTo>
                    <a:lnTo>
                      <a:pt x="15711" y="14029"/>
                    </a:lnTo>
                    <a:lnTo>
                      <a:pt x="16596" y="14993"/>
                    </a:lnTo>
                    <a:lnTo>
                      <a:pt x="16596" y="7014"/>
                    </a:lnTo>
                    <a:lnTo>
                      <a:pt x="14305" y="7014"/>
                    </a:lnTo>
                    <a:lnTo>
                      <a:pt x="13706" y="7014"/>
                    </a:lnTo>
                    <a:lnTo>
                      <a:pt x="11415" y="7014"/>
                    </a:lnTo>
                    <a:close/>
                    <a:moveTo>
                      <a:pt x="11904" y="7439"/>
                    </a:moveTo>
                    <a:lnTo>
                      <a:pt x="12561" y="7439"/>
                    </a:lnTo>
                    <a:lnTo>
                      <a:pt x="12561" y="8138"/>
                    </a:lnTo>
                    <a:lnTo>
                      <a:pt x="11904" y="8138"/>
                    </a:lnTo>
                    <a:lnTo>
                      <a:pt x="11904" y="7439"/>
                    </a:lnTo>
                    <a:close/>
                    <a:moveTo>
                      <a:pt x="13134" y="7439"/>
                    </a:moveTo>
                    <a:lnTo>
                      <a:pt x="13706" y="7439"/>
                    </a:lnTo>
                    <a:lnTo>
                      <a:pt x="13706" y="8138"/>
                    </a:lnTo>
                    <a:lnTo>
                      <a:pt x="13134" y="8138"/>
                    </a:lnTo>
                    <a:lnTo>
                      <a:pt x="13134" y="7439"/>
                    </a:lnTo>
                    <a:close/>
                    <a:moveTo>
                      <a:pt x="14305" y="7439"/>
                    </a:moveTo>
                    <a:lnTo>
                      <a:pt x="14852" y="7439"/>
                    </a:lnTo>
                    <a:lnTo>
                      <a:pt x="14852" y="8138"/>
                    </a:lnTo>
                    <a:lnTo>
                      <a:pt x="14305" y="8138"/>
                    </a:lnTo>
                    <a:lnTo>
                      <a:pt x="14305" y="7439"/>
                    </a:lnTo>
                    <a:close/>
                    <a:moveTo>
                      <a:pt x="15433" y="7439"/>
                    </a:moveTo>
                    <a:lnTo>
                      <a:pt x="16090" y="7439"/>
                    </a:lnTo>
                    <a:lnTo>
                      <a:pt x="16090" y="8138"/>
                    </a:lnTo>
                    <a:lnTo>
                      <a:pt x="15433" y="8138"/>
                    </a:lnTo>
                    <a:lnTo>
                      <a:pt x="15433" y="7439"/>
                    </a:lnTo>
                    <a:close/>
                    <a:moveTo>
                      <a:pt x="19132" y="8598"/>
                    </a:moveTo>
                    <a:lnTo>
                      <a:pt x="19132" y="15859"/>
                    </a:lnTo>
                    <a:lnTo>
                      <a:pt x="20126" y="15859"/>
                    </a:lnTo>
                    <a:lnTo>
                      <a:pt x="21145" y="17036"/>
                    </a:lnTo>
                    <a:lnTo>
                      <a:pt x="21145" y="8598"/>
                    </a:lnTo>
                    <a:lnTo>
                      <a:pt x="19132" y="8598"/>
                    </a:lnTo>
                    <a:close/>
                    <a:moveTo>
                      <a:pt x="11904" y="8854"/>
                    </a:moveTo>
                    <a:lnTo>
                      <a:pt x="12561" y="8854"/>
                    </a:lnTo>
                    <a:lnTo>
                      <a:pt x="12561" y="9544"/>
                    </a:lnTo>
                    <a:lnTo>
                      <a:pt x="11904" y="9544"/>
                    </a:lnTo>
                    <a:lnTo>
                      <a:pt x="11904" y="8854"/>
                    </a:lnTo>
                    <a:close/>
                    <a:moveTo>
                      <a:pt x="13134" y="8854"/>
                    </a:moveTo>
                    <a:lnTo>
                      <a:pt x="13706" y="8854"/>
                    </a:lnTo>
                    <a:lnTo>
                      <a:pt x="13706" y="9544"/>
                    </a:lnTo>
                    <a:lnTo>
                      <a:pt x="13134" y="9544"/>
                    </a:lnTo>
                    <a:lnTo>
                      <a:pt x="13134" y="8854"/>
                    </a:lnTo>
                    <a:close/>
                    <a:moveTo>
                      <a:pt x="14305" y="8854"/>
                    </a:moveTo>
                    <a:lnTo>
                      <a:pt x="14852" y="8854"/>
                    </a:lnTo>
                    <a:lnTo>
                      <a:pt x="14852" y="9544"/>
                    </a:lnTo>
                    <a:lnTo>
                      <a:pt x="14305" y="9544"/>
                    </a:lnTo>
                    <a:lnTo>
                      <a:pt x="14305" y="8854"/>
                    </a:lnTo>
                    <a:close/>
                    <a:moveTo>
                      <a:pt x="15433" y="8854"/>
                    </a:moveTo>
                    <a:lnTo>
                      <a:pt x="16090" y="8854"/>
                    </a:lnTo>
                    <a:lnTo>
                      <a:pt x="16090" y="9544"/>
                    </a:lnTo>
                    <a:lnTo>
                      <a:pt x="15433" y="9544"/>
                    </a:lnTo>
                    <a:lnTo>
                      <a:pt x="15433" y="8854"/>
                    </a:lnTo>
                    <a:close/>
                    <a:moveTo>
                      <a:pt x="11904" y="10260"/>
                    </a:moveTo>
                    <a:lnTo>
                      <a:pt x="12561" y="10260"/>
                    </a:lnTo>
                    <a:lnTo>
                      <a:pt x="12561" y="10950"/>
                    </a:lnTo>
                    <a:lnTo>
                      <a:pt x="11904" y="10950"/>
                    </a:lnTo>
                    <a:lnTo>
                      <a:pt x="11904" y="10260"/>
                    </a:lnTo>
                    <a:close/>
                    <a:moveTo>
                      <a:pt x="13134" y="10260"/>
                    </a:moveTo>
                    <a:lnTo>
                      <a:pt x="13706" y="10260"/>
                    </a:lnTo>
                    <a:lnTo>
                      <a:pt x="13706" y="10950"/>
                    </a:lnTo>
                    <a:lnTo>
                      <a:pt x="13134" y="10950"/>
                    </a:lnTo>
                    <a:lnTo>
                      <a:pt x="13134" y="10260"/>
                    </a:lnTo>
                    <a:close/>
                    <a:moveTo>
                      <a:pt x="14305" y="10260"/>
                    </a:moveTo>
                    <a:lnTo>
                      <a:pt x="14852" y="10260"/>
                    </a:lnTo>
                    <a:lnTo>
                      <a:pt x="14852" y="10950"/>
                    </a:lnTo>
                    <a:lnTo>
                      <a:pt x="14305" y="10950"/>
                    </a:lnTo>
                    <a:lnTo>
                      <a:pt x="14305" y="10260"/>
                    </a:lnTo>
                    <a:close/>
                    <a:moveTo>
                      <a:pt x="15433" y="10260"/>
                    </a:moveTo>
                    <a:lnTo>
                      <a:pt x="16090" y="10260"/>
                    </a:lnTo>
                    <a:lnTo>
                      <a:pt x="16090" y="10950"/>
                    </a:lnTo>
                    <a:lnTo>
                      <a:pt x="15433" y="10950"/>
                    </a:lnTo>
                    <a:lnTo>
                      <a:pt x="15433" y="10260"/>
                    </a:lnTo>
                    <a:close/>
                    <a:moveTo>
                      <a:pt x="11904" y="11676"/>
                    </a:moveTo>
                    <a:lnTo>
                      <a:pt x="12561" y="11676"/>
                    </a:lnTo>
                    <a:lnTo>
                      <a:pt x="12561" y="12366"/>
                    </a:lnTo>
                    <a:lnTo>
                      <a:pt x="11904" y="12366"/>
                    </a:lnTo>
                    <a:lnTo>
                      <a:pt x="11904" y="11676"/>
                    </a:lnTo>
                    <a:close/>
                    <a:moveTo>
                      <a:pt x="13134" y="11676"/>
                    </a:moveTo>
                    <a:lnTo>
                      <a:pt x="13706" y="11676"/>
                    </a:lnTo>
                    <a:lnTo>
                      <a:pt x="13706" y="12366"/>
                    </a:lnTo>
                    <a:lnTo>
                      <a:pt x="13134" y="12366"/>
                    </a:lnTo>
                    <a:lnTo>
                      <a:pt x="13134" y="11676"/>
                    </a:lnTo>
                    <a:close/>
                    <a:moveTo>
                      <a:pt x="14305" y="11676"/>
                    </a:moveTo>
                    <a:lnTo>
                      <a:pt x="14852" y="11676"/>
                    </a:lnTo>
                    <a:lnTo>
                      <a:pt x="14852" y="12366"/>
                    </a:lnTo>
                    <a:lnTo>
                      <a:pt x="14305" y="12366"/>
                    </a:lnTo>
                    <a:lnTo>
                      <a:pt x="14305" y="11676"/>
                    </a:lnTo>
                    <a:close/>
                    <a:moveTo>
                      <a:pt x="15433" y="11676"/>
                    </a:moveTo>
                    <a:lnTo>
                      <a:pt x="16090" y="11676"/>
                    </a:lnTo>
                    <a:lnTo>
                      <a:pt x="16090" y="12366"/>
                    </a:lnTo>
                    <a:lnTo>
                      <a:pt x="15433" y="12366"/>
                    </a:lnTo>
                    <a:lnTo>
                      <a:pt x="15433" y="11676"/>
                    </a:lnTo>
                    <a:close/>
                    <a:moveTo>
                      <a:pt x="11904" y="13082"/>
                    </a:moveTo>
                    <a:lnTo>
                      <a:pt x="12561" y="13082"/>
                    </a:lnTo>
                    <a:lnTo>
                      <a:pt x="12561" y="13772"/>
                    </a:lnTo>
                    <a:lnTo>
                      <a:pt x="11904" y="13772"/>
                    </a:lnTo>
                    <a:lnTo>
                      <a:pt x="11904" y="13082"/>
                    </a:lnTo>
                    <a:close/>
                    <a:moveTo>
                      <a:pt x="13134" y="13082"/>
                    </a:moveTo>
                    <a:lnTo>
                      <a:pt x="13706" y="13082"/>
                    </a:lnTo>
                    <a:lnTo>
                      <a:pt x="13706" y="13772"/>
                    </a:lnTo>
                    <a:lnTo>
                      <a:pt x="13134" y="13772"/>
                    </a:lnTo>
                    <a:lnTo>
                      <a:pt x="13134" y="13082"/>
                    </a:lnTo>
                    <a:close/>
                    <a:moveTo>
                      <a:pt x="14305" y="13082"/>
                    </a:moveTo>
                    <a:lnTo>
                      <a:pt x="14852" y="13082"/>
                    </a:lnTo>
                    <a:lnTo>
                      <a:pt x="14852" y="13772"/>
                    </a:lnTo>
                    <a:lnTo>
                      <a:pt x="14305" y="13772"/>
                    </a:lnTo>
                    <a:lnTo>
                      <a:pt x="14305" y="13082"/>
                    </a:lnTo>
                    <a:close/>
                    <a:moveTo>
                      <a:pt x="13134" y="14488"/>
                    </a:moveTo>
                    <a:lnTo>
                      <a:pt x="13706" y="14488"/>
                    </a:lnTo>
                    <a:lnTo>
                      <a:pt x="13706" y="15178"/>
                    </a:lnTo>
                    <a:lnTo>
                      <a:pt x="13134" y="15178"/>
                    </a:lnTo>
                    <a:lnTo>
                      <a:pt x="13134" y="14488"/>
                    </a:lnTo>
                    <a:close/>
                    <a:moveTo>
                      <a:pt x="0" y="14586"/>
                    </a:moveTo>
                    <a:lnTo>
                      <a:pt x="0" y="21600"/>
                    </a:lnTo>
                    <a:lnTo>
                      <a:pt x="3538" y="21600"/>
                    </a:lnTo>
                    <a:lnTo>
                      <a:pt x="6495" y="21600"/>
                    </a:lnTo>
                    <a:lnTo>
                      <a:pt x="8862" y="21600"/>
                    </a:lnTo>
                    <a:lnTo>
                      <a:pt x="9427" y="21600"/>
                    </a:lnTo>
                    <a:lnTo>
                      <a:pt x="12384" y="21600"/>
                    </a:lnTo>
                    <a:lnTo>
                      <a:pt x="12384" y="14586"/>
                    </a:lnTo>
                    <a:lnTo>
                      <a:pt x="9427" y="14586"/>
                    </a:lnTo>
                    <a:lnTo>
                      <a:pt x="8862" y="14586"/>
                    </a:lnTo>
                    <a:lnTo>
                      <a:pt x="6495" y="14586"/>
                    </a:lnTo>
                    <a:lnTo>
                      <a:pt x="5889" y="14586"/>
                    </a:lnTo>
                    <a:lnTo>
                      <a:pt x="3538" y="14586"/>
                    </a:lnTo>
                    <a:lnTo>
                      <a:pt x="2982" y="14586"/>
                    </a:lnTo>
                    <a:lnTo>
                      <a:pt x="0" y="14586"/>
                    </a:lnTo>
                    <a:close/>
                    <a:moveTo>
                      <a:pt x="15678" y="14586"/>
                    </a:moveTo>
                    <a:cubicBezTo>
                      <a:pt x="15678" y="14586"/>
                      <a:pt x="12704" y="17832"/>
                      <a:pt x="12704" y="17832"/>
                    </a:cubicBezTo>
                    <a:lnTo>
                      <a:pt x="12704" y="18044"/>
                    </a:lnTo>
                    <a:lnTo>
                      <a:pt x="15678" y="14798"/>
                    </a:lnTo>
                    <a:lnTo>
                      <a:pt x="18753" y="18159"/>
                    </a:lnTo>
                    <a:lnTo>
                      <a:pt x="21600" y="18159"/>
                    </a:lnTo>
                    <a:lnTo>
                      <a:pt x="19898" y="16240"/>
                    </a:lnTo>
                    <a:lnTo>
                      <a:pt x="17194" y="16240"/>
                    </a:lnTo>
                    <a:lnTo>
                      <a:pt x="15678" y="14586"/>
                    </a:lnTo>
                    <a:close/>
                    <a:moveTo>
                      <a:pt x="615" y="15108"/>
                    </a:moveTo>
                    <a:lnTo>
                      <a:pt x="1415" y="15108"/>
                    </a:lnTo>
                    <a:lnTo>
                      <a:pt x="1415" y="15948"/>
                    </a:lnTo>
                    <a:lnTo>
                      <a:pt x="615" y="15948"/>
                    </a:lnTo>
                    <a:lnTo>
                      <a:pt x="615" y="15108"/>
                    </a:lnTo>
                    <a:close/>
                    <a:moveTo>
                      <a:pt x="2115" y="15108"/>
                    </a:moveTo>
                    <a:lnTo>
                      <a:pt x="2915" y="15108"/>
                    </a:lnTo>
                    <a:lnTo>
                      <a:pt x="2915" y="15948"/>
                    </a:lnTo>
                    <a:lnTo>
                      <a:pt x="2115" y="15948"/>
                    </a:lnTo>
                    <a:lnTo>
                      <a:pt x="2115" y="15108"/>
                    </a:lnTo>
                    <a:close/>
                    <a:moveTo>
                      <a:pt x="3572" y="15108"/>
                    </a:moveTo>
                    <a:lnTo>
                      <a:pt x="4372" y="15108"/>
                    </a:lnTo>
                    <a:lnTo>
                      <a:pt x="4372" y="15948"/>
                    </a:lnTo>
                    <a:lnTo>
                      <a:pt x="3572" y="15948"/>
                    </a:lnTo>
                    <a:lnTo>
                      <a:pt x="3572" y="15108"/>
                    </a:lnTo>
                    <a:close/>
                    <a:moveTo>
                      <a:pt x="5071" y="15108"/>
                    </a:moveTo>
                    <a:lnTo>
                      <a:pt x="5872" y="15108"/>
                    </a:lnTo>
                    <a:lnTo>
                      <a:pt x="5872" y="15948"/>
                    </a:lnTo>
                    <a:lnTo>
                      <a:pt x="5071" y="15948"/>
                    </a:lnTo>
                    <a:lnTo>
                      <a:pt x="5071" y="15108"/>
                    </a:lnTo>
                    <a:close/>
                    <a:moveTo>
                      <a:pt x="6504" y="15108"/>
                    </a:moveTo>
                    <a:lnTo>
                      <a:pt x="7304" y="15108"/>
                    </a:lnTo>
                    <a:lnTo>
                      <a:pt x="7304" y="15948"/>
                    </a:lnTo>
                    <a:lnTo>
                      <a:pt x="6504" y="15948"/>
                    </a:lnTo>
                    <a:lnTo>
                      <a:pt x="6504" y="15108"/>
                    </a:lnTo>
                    <a:close/>
                    <a:moveTo>
                      <a:pt x="8003" y="15108"/>
                    </a:moveTo>
                    <a:lnTo>
                      <a:pt x="8795" y="15108"/>
                    </a:lnTo>
                    <a:lnTo>
                      <a:pt x="8795" y="15948"/>
                    </a:lnTo>
                    <a:lnTo>
                      <a:pt x="8003" y="15948"/>
                    </a:lnTo>
                    <a:lnTo>
                      <a:pt x="8003" y="15108"/>
                    </a:lnTo>
                    <a:close/>
                    <a:moveTo>
                      <a:pt x="9461" y="15108"/>
                    </a:moveTo>
                    <a:lnTo>
                      <a:pt x="10261" y="15108"/>
                    </a:lnTo>
                    <a:lnTo>
                      <a:pt x="10261" y="15948"/>
                    </a:lnTo>
                    <a:lnTo>
                      <a:pt x="9461" y="15948"/>
                    </a:lnTo>
                    <a:lnTo>
                      <a:pt x="9461" y="15108"/>
                    </a:lnTo>
                    <a:close/>
                    <a:moveTo>
                      <a:pt x="10960" y="15108"/>
                    </a:moveTo>
                    <a:lnTo>
                      <a:pt x="11760" y="15108"/>
                    </a:lnTo>
                    <a:lnTo>
                      <a:pt x="11760" y="15948"/>
                    </a:lnTo>
                    <a:lnTo>
                      <a:pt x="10960" y="15948"/>
                    </a:lnTo>
                    <a:lnTo>
                      <a:pt x="10960" y="15108"/>
                    </a:lnTo>
                    <a:close/>
                    <a:moveTo>
                      <a:pt x="15678" y="15143"/>
                    </a:moveTo>
                    <a:cubicBezTo>
                      <a:pt x="15678" y="15143"/>
                      <a:pt x="12695" y="18398"/>
                      <a:pt x="12695" y="18398"/>
                    </a:cubicBezTo>
                    <a:lnTo>
                      <a:pt x="12965" y="18398"/>
                    </a:lnTo>
                    <a:lnTo>
                      <a:pt x="12965" y="21600"/>
                    </a:lnTo>
                    <a:lnTo>
                      <a:pt x="14894" y="21600"/>
                    </a:lnTo>
                    <a:lnTo>
                      <a:pt x="14894" y="19053"/>
                    </a:lnTo>
                    <a:lnTo>
                      <a:pt x="16453" y="19053"/>
                    </a:lnTo>
                    <a:lnTo>
                      <a:pt x="16453" y="21600"/>
                    </a:lnTo>
                    <a:lnTo>
                      <a:pt x="21347" y="21600"/>
                    </a:lnTo>
                    <a:lnTo>
                      <a:pt x="21347" y="18380"/>
                    </a:lnTo>
                    <a:lnTo>
                      <a:pt x="18635" y="18380"/>
                    </a:lnTo>
                    <a:lnTo>
                      <a:pt x="15678" y="15143"/>
                    </a:lnTo>
                    <a:close/>
                    <a:moveTo>
                      <a:pt x="15678" y="16629"/>
                    </a:moveTo>
                    <a:cubicBezTo>
                      <a:pt x="16001" y="16629"/>
                      <a:pt x="16259" y="16900"/>
                      <a:pt x="16259" y="17239"/>
                    </a:cubicBezTo>
                    <a:cubicBezTo>
                      <a:pt x="16259" y="17579"/>
                      <a:pt x="16001" y="17858"/>
                      <a:pt x="15678" y="17858"/>
                    </a:cubicBezTo>
                    <a:cubicBezTo>
                      <a:pt x="15354" y="17858"/>
                      <a:pt x="15088" y="17579"/>
                      <a:pt x="15088" y="17239"/>
                    </a:cubicBezTo>
                    <a:cubicBezTo>
                      <a:pt x="15088" y="16900"/>
                      <a:pt x="15354" y="16629"/>
                      <a:pt x="15678" y="16629"/>
                    </a:cubicBezTo>
                    <a:close/>
                    <a:moveTo>
                      <a:pt x="615" y="16815"/>
                    </a:moveTo>
                    <a:lnTo>
                      <a:pt x="1415" y="16815"/>
                    </a:lnTo>
                    <a:lnTo>
                      <a:pt x="1415" y="17655"/>
                    </a:lnTo>
                    <a:lnTo>
                      <a:pt x="615" y="17655"/>
                    </a:lnTo>
                    <a:lnTo>
                      <a:pt x="615" y="16815"/>
                    </a:lnTo>
                    <a:close/>
                    <a:moveTo>
                      <a:pt x="2115" y="16815"/>
                    </a:moveTo>
                    <a:lnTo>
                      <a:pt x="2915" y="16815"/>
                    </a:lnTo>
                    <a:lnTo>
                      <a:pt x="2915" y="17655"/>
                    </a:lnTo>
                    <a:lnTo>
                      <a:pt x="2115" y="17655"/>
                    </a:lnTo>
                    <a:lnTo>
                      <a:pt x="2115" y="16815"/>
                    </a:lnTo>
                    <a:close/>
                    <a:moveTo>
                      <a:pt x="3572" y="16815"/>
                    </a:moveTo>
                    <a:lnTo>
                      <a:pt x="4372" y="16815"/>
                    </a:lnTo>
                    <a:lnTo>
                      <a:pt x="4372" y="17655"/>
                    </a:lnTo>
                    <a:lnTo>
                      <a:pt x="3572" y="17655"/>
                    </a:lnTo>
                    <a:lnTo>
                      <a:pt x="3572" y="16815"/>
                    </a:lnTo>
                    <a:close/>
                    <a:moveTo>
                      <a:pt x="5071" y="16815"/>
                    </a:moveTo>
                    <a:lnTo>
                      <a:pt x="5872" y="16815"/>
                    </a:lnTo>
                    <a:lnTo>
                      <a:pt x="5872" y="17655"/>
                    </a:lnTo>
                    <a:lnTo>
                      <a:pt x="5071" y="17655"/>
                    </a:lnTo>
                    <a:lnTo>
                      <a:pt x="5071" y="16815"/>
                    </a:lnTo>
                    <a:close/>
                    <a:moveTo>
                      <a:pt x="6504" y="16815"/>
                    </a:moveTo>
                    <a:lnTo>
                      <a:pt x="7304" y="16815"/>
                    </a:lnTo>
                    <a:lnTo>
                      <a:pt x="7304" y="17655"/>
                    </a:lnTo>
                    <a:lnTo>
                      <a:pt x="6504" y="17655"/>
                    </a:lnTo>
                    <a:lnTo>
                      <a:pt x="6504" y="16815"/>
                    </a:lnTo>
                    <a:close/>
                    <a:moveTo>
                      <a:pt x="8003" y="16815"/>
                    </a:moveTo>
                    <a:lnTo>
                      <a:pt x="8795" y="16815"/>
                    </a:lnTo>
                    <a:lnTo>
                      <a:pt x="8795" y="17655"/>
                    </a:lnTo>
                    <a:lnTo>
                      <a:pt x="8003" y="17655"/>
                    </a:lnTo>
                    <a:lnTo>
                      <a:pt x="8003" y="16815"/>
                    </a:lnTo>
                    <a:close/>
                    <a:moveTo>
                      <a:pt x="9461" y="16815"/>
                    </a:moveTo>
                    <a:lnTo>
                      <a:pt x="10261" y="16815"/>
                    </a:lnTo>
                    <a:lnTo>
                      <a:pt x="10261" y="17655"/>
                    </a:lnTo>
                    <a:lnTo>
                      <a:pt x="9461" y="17655"/>
                    </a:lnTo>
                    <a:lnTo>
                      <a:pt x="9461" y="16815"/>
                    </a:lnTo>
                    <a:close/>
                    <a:moveTo>
                      <a:pt x="10960" y="16815"/>
                    </a:moveTo>
                    <a:lnTo>
                      <a:pt x="11760" y="16815"/>
                    </a:lnTo>
                    <a:lnTo>
                      <a:pt x="11760" y="17655"/>
                    </a:lnTo>
                    <a:lnTo>
                      <a:pt x="10960" y="17655"/>
                    </a:lnTo>
                    <a:lnTo>
                      <a:pt x="10960" y="16815"/>
                    </a:lnTo>
                    <a:close/>
                    <a:moveTo>
                      <a:pt x="615" y="18531"/>
                    </a:moveTo>
                    <a:lnTo>
                      <a:pt x="1415" y="18531"/>
                    </a:lnTo>
                    <a:lnTo>
                      <a:pt x="1415" y="19371"/>
                    </a:lnTo>
                    <a:lnTo>
                      <a:pt x="615" y="19371"/>
                    </a:lnTo>
                    <a:lnTo>
                      <a:pt x="615" y="18531"/>
                    </a:lnTo>
                    <a:close/>
                    <a:moveTo>
                      <a:pt x="2115" y="18531"/>
                    </a:moveTo>
                    <a:lnTo>
                      <a:pt x="2915" y="18531"/>
                    </a:lnTo>
                    <a:lnTo>
                      <a:pt x="2915" y="19371"/>
                    </a:lnTo>
                    <a:lnTo>
                      <a:pt x="2115" y="19371"/>
                    </a:lnTo>
                    <a:lnTo>
                      <a:pt x="2115" y="18531"/>
                    </a:lnTo>
                    <a:close/>
                    <a:moveTo>
                      <a:pt x="3572" y="18531"/>
                    </a:moveTo>
                    <a:lnTo>
                      <a:pt x="4372" y="18531"/>
                    </a:lnTo>
                    <a:lnTo>
                      <a:pt x="4372" y="19371"/>
                    </a:lnTo>
                    <a:lnTo>
                      <a:pt x="3572" y="19371"/>
                    </a:lnTo>
                    <a:lnTo>
                      <a:pt x="3572" y="18531"/>
                    </a:lnTo>
                    <a:close/>
                    <a:moveTo>
                      <a:pt x="5071" y="18531"/>
                    </a:moveTo>
                    <a:lnTo>
                      <a:pt x="5872" y="18531"/>
                    </a:lnTo>
                    <a:lnTo>
                      <a:pt x="5872" y="19371"/>
                    </a:lnTo>
                    <a:lnTo>
                      <a:pt x="5071" y="19371"/>
                    </a:lnTo>
                    <a:lnTo>
                      <a:pt x="5071" y="18531"/>
                    </a:lnTo>
                    <a:close/>
                    <a:moveTo>
                      <a:pt x="6504" y="18531"/>
                    </a:moveTo>
                    <a:lnTo>
                      <a:pt x="7304" y="18531"/>
                    </a:lnTo>
                    <a:lnTo>
                      <a:pt x="7304" y="19371"/>
                    </a:lnTo>
                    <a:lnTo>
                      <a:pt x="6504" y="19371"/>
                    </a:lnTo>
                    <a:lnTo>
                      <a:pt x="6504" y="18531"/>
                    </a:lnTo>
                    <a:close/>
                    <a:moveTo>
                      <a:pt x="8003" y="18531"/>
                    </a:moveTo>
                    <a:lnTo>
                      <a:pt x="8795" y="18531"/>
                    </a:lnTo>
                    <a:lnTo>
                      <a:pt x="8795" y="19371"/>
                    </a:lnTo>
                    <a:lnTo>
                      <a:pt x="8003" y="19371"/>
                    </a:lnTo>
                    <a:lnTo>
                      <a:pt x="8003" y="18531"/>
                    </a:lnTo>
                    <a:close/>
                    <a:moveTo>
                      <a:pt x="9461" y="18531"/>
                    </a:moveTo>
                    <a:lnTo>
                      <a:pt x="10261" y="18531"/>
                    </a:lnTo>
                    <a:lnTo>
                      <a:pt x="10261" y="19371"/>
                    </a:lnTo>
                    <a:lnTo>
                      <a:pt x="9461" y="19371"/>
                    </a:lnTo>
                    <a:lnTo>
                      <a:pt x="9461" y="18531"/>
                    </a:lnTo>
                    <a:close/>
                    <a:moveTo>
                      <a:pt x="10960" y="18531"/>
                    </a:moveTo>
                    <a:lnTo>
                      <a:pt x="11760" y="18531"/>
                    </a:lnTo>
                    <a:lnTo>
                      <a:pt x="11760" y="19371"/>
                    </a:lnTo>
                    <a:lnTo>
                      <a:pt x="10960" y="19371"/>
                    </a:lnTo>
                    <a:lnTo>
                      <a:pt x="10960" y="18531"/>
                    </a:lnTo>
                    <a:close/>
                    <a:moveTo>
                      <a:pt x="17750" y="19053"/>
                    </a:moveTo>
                    <a:lnTo>
                      <a:pt x="18921" y="19053"/>
                    </a:lnTo>
                    <a:lnTo>
                      <a:pt x="18921" y="20282"/>
                    </a:lnTo>
                    <a:lnTo>
                      <a:pt x="17750" y="20282"/>
                    </a:lnTo>
                    <a:cubicBezTo>
                      <a:pt x="17750" y="20282"/>
                      <a:pt x="17750" y="19053"/>
                      <a:pt x="17750" y="19053"/>
                    </a:cubicBezTo>
                    <a:close/>
                    <a:moveTo>
                      <a:pt x="19587" y="19053"/>
                    </a:moveTo>
                    <a:lnTo>
                      <a:pt x="20758" y="19053"/>
                    </a:lnTo>
                    <a:lnTo>
                      <a:pt x="20758" y="20282"/>
                    </a:lnTo>
                    <a:lnTo>
                      <a:pt x="19587" y="20282"/>
                    </a:lnTo>
                    <a:cubicBezTo>
                      <a:pt x="19587" y="20282"/>
                      <a:pt x="19587" y="19053"/>
                      <a:pt x="19587" y="19053"/>
                    </a:cubicBezTo>
                    <a:close/>
                    <a:moveTo>
                      <a:pt x="615" y="20247"/>
                    </a:moveTo>
                    <a:lnTo>
                      <a:pt x="1415" y="20247"/>
                    </a:lnTo>
                    <a:lnTo>
                      <a:pt x="1415" y="21087"/>
                    </a:lnTo>
                    <a:lnTo>
                      <a:pt x="615" y="21087"/>
                    </a:lnTo>
                    <a:lnTo>
                      <a:pt x="615" y="20247"/>
                    </a:lnTo>
                    <a:close/>
                    <a:moveTo>
                      <a:pt x="2115" y="20247"/>
                    </a:moveTo>
                    <a:lnTo>
                      <a:pt x="2915" y="20247"/>
                    </a:lnTo>
                    <a:lnTo>
                      <a:pt x="2915" y="21087"/>
                    </a:lnTo>
                    <a:lnTo>
                      <a:pt x="2115" y="21087"/>
                    </a:lnTo>
                    <a:lnTo>
                      <a:pt x="2115" y="20247"/>
                    </a:lnTo>
                    <a:close/>
                    <a:moveTo>
                      <a:pt x="3572" y="20247"/>
                    </a:moveTo>
                    <a:lnTo>
                      <a:pt x="4372" y="20247"/>
                    </a:lnTo>
                    <a:lnTo>
                      <a:pt x="4372" y="21087"/>
                    </a:lnTo>
                    <a:lnTo>
                      <a:pt x="3572" y="21087"/>
                    </a:lnTo>
                    <a:lnTo>
                      <a:pt x="3572" y="20247"/>
                    </a:lnTo>
                    <a:close/>
                    <a:moveTo>
                      <a:pt x="5071" y="20247"/>
                    </a:moveTo>
                    <a:lnTo>
                      <a:pt x="5872" y="20247"/>
                    </a:lnTo>
                    <a:lnTo>
                      <a:pt x="5872" y="21087"/>
                    </a:lnTo>
                    <a:lnTo>
                      <a:pt x="5071" y="21087"/>
                    </a:lnTo>
                    <a:lnTo>
                      <a:pt x="5071" y="20247"/>
                    </a:lnTo>
                    <a:close/>
                    <a:moveTo>
                      <a:pt x="6504" y="20247"/>
                    </a:moveTo>
                    <a:lnTo>
                      <a:pt x="7304" y="20247"/>
                    </a:lnTo>
                    <a:lnTo>
                      <a:pt x="7304" y="21087"/>
                    </a:lnTo>
                    <a:lnTo>
                      <a:pt x="6504" y="21087"/>
                    </a:lnTo>
                    <a:lnTo>
                      <a:pt x="6504" y="20247"/>
                    </a:lnTo>
                    <a:close/>
                    <a:moveTo>
                      <a:pt x="8003" y="20247"/>
                    </a:moveTo>
                    <a:lnTo>
                      <a:pt x="8795" y="20247"/>
                    </a:lnTo>
                    <a:lnTo>
                      <a:pt x="8795" y="21087"/>
                    </a:lnTo>
                    <a:lnTo>
                      <a:pt x="8003" y="21087"/>
                    </a:lnTo>
                    <a:lnTo>
                      <a:pt x="8003" y="20247"/>
                    </a:lnTo>
                    <a:close/>
                    <a:moveTo>
                      <a:pt x="9461" y="20247"/>
                    </a:moveTo>
                    <a:lnTo>
                      <a:pt x="10261" y="20247"/>
                    </a:lnTo>
                    <a:lnTo>
                      <a:pt x="10261" y="21087"/>
                    </a:lnTo>
                    <a:lnTo>
                      <a:pt x="9461" y="21087"/>
                    </a:lnTo>
                    <a:lnTo>
                      <a:pt x="9461" y="20247"/>
                    </a:lnTo>
                    <a:close/>
                    <a:moveTo>
                      <a:pt x="10960" y="20247"/>
                    </a:moveTo>
                    <a:lnTo>
                      <a:pt x="11760" y="20247"/>
                    </a:lnTo>
                    <a:lnTo>
                      <a:pt x="11760" y="21087"/>
                    </a:lnTo>
                    <a:lnTo>
                      <a:pt x="10960" y="21087"/>
                    </a:lnTo>
                    <a:lnTo>
                      <a:pt x="10960" y="20247"/>
                    </a:lnTo>
                    <a:close/>
                  </a:path>
                </a:pathLst>
              </a:custGeom>
              <a:solidFill>
                <a:srgbClr val="27AC95"/>
              </a:solidFill>
              <a:ln w="12700" cap="flat">
                <a:noFill/>
                <a:miter lim="400000"/>
              </a:ln>
              <a:effectLst/>
            </p:spPr>
            <p:txBody>
              <a:bodyPr wrap="square" lIns="0" tIns="0" rIns="0" bIns="0" numCol="1" anchor="ctr">
                <a:noAutofit/>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272727"/>
                  </a:solidFill>
                  <a:effectLst/>
                  <a:uLnTx/>
                  <a:uFillTx/>
                </a:endParaRPr>
              </a:p>
            </p:txBody>
          </p:sp>
          <p:grpSp>
            <p:nvGrpSpPr>
              <p:cNvPr id="27" name="Group 63505">
                <a:extLst>
                  <a:ext uri="{FF2B5EF4-FFF2-40B4-BE49-F238E27FC236}">
                    <a16:creationId xmlns:a16="http://schemas.microsoft.com/office/drawing/2014/main" id="{DD81792C-A165-9008-0824-4FAC5E15A036}"/>
                  </a:ext>
                </a:extLst>
              </p:cNvPr>
              <p:cNvGrpSpPr/>
              <p:nvPr/>
            </p:nvGrpSpPr>
            <p:grpSpPr>
              <a:xfrm>
                <a:off x="310187" y="1055901"/>
                <a:ext cx="3077510" cy="3072828"/>
                <a:chOff x="0" y="0"/>
                <a:chExt cx="3077508" cy="3072827"/>
              </a:xfrm>
            </p:grpSpPr>
            <p:sp>
              <p:nvSpPr>
                <p:cNvPr id="28" name="Shape 63503">
                  <a:extLst>
                    <a:ext uri="{FF2B5EF4-FFF2-40B4-BE49-F238E27FC236}">
                      <a16:creationId xmlns:a16="http://schemas.microsoft.com/office/drawing/2014/main" id="{88F51B34-3916-F8FB-11FA-6EEF44876435}"/>
                    </a:ext>
                  </a:extLst>
                </p:cNvPr>
                <p:cNvSpPr/>
                <p:nvPr/>
              </p:nvSpPr>
              <p:spPr>
                <a:xfrm>
                  <a:off x="0" y="0"/>
                  <a:ext cx="3069807" cy="3072828"/>
                </a:xfrm>
                <a:prstGeom prst="ellipse">
                  <a:avLst/>
                </a:prstGeom>
                <a:solidFill>
                  <a:srgbClr val="0F51A9"/>
                </a:solidFill>
                <a:ln w="12700" cap="flat">
                  <a:noFill/>
                  <a:miter lim="400000"/>
                </a:ln>
                <a:effectLst/>
              </p:spPr>
              <p:txBody>
                <a:bodyPr wrap="square" lIns="53578" tIns="53578" rIns="53578" bIns="53578" numCol="1" anchor="ctr">
                  <a:noAutofit/>
                </a:bodyPr>
                <a:lstStyle/>
                <a:p>
                  <a:pPr marL="0" marR="0" lvl="0" indent="0" defTabSz="1828434" eaLnBrk="1" fontAlgn="auto" latinLnBrk="0" hangingPunct="1">
                    <a:lnSpc>
                      <a:spcPct val="100000"/>
                    </a:lnSpc>
                    <a:spcBef>
                      <a:spcPts val="0"/>
                    </a:spcBef>
                    <a:spcAft>
                      <a:spcPts val="0"/>
                    </a:spcAft>
                    <a:buClrTx/>
                    <a:buSzTx/>
                    <a:buFontTx/>
                    <a:buNone/>
                    <a:tabLst/>
                    <a:defRPr>
                      <a:solidFill>
                        <a:srgbClr val="4C4C4C"/>
                      </a:solidFill>
                    </a:defRPr>
                  </a:pPr>
                  <a:endParaRPr kumimoji="0" sz="5063" b="0" i="0" u="none" strike="noStrike" kern="0" cap="none" spc="0" normalizeH="0" baseline="0" noProof="0">
                    <a:ln>
                      <a:noFill/>
                    </a:ln>
                    <a:solidFill>
                      <a:srgbClr val="4C4C4C"/>
                    </a:solidFill>
                    <a:effectLst/>
                    <a:uLnTx/>
                    <a:uFillTx/>
                  </a:endParaRPr>
                </a:p>
              </p:txBody>
            </p:sp>
            <p:sp>
              <p:nvSpPr>
                <p:cNvPr id="29" name="Shape 63504">
                  <a:extLst>
                    <a:ext uri="{FF2B5EF4-FFF2-40B4-BE49-F238E27FC236}">
                      <a16:creationId xmlns:a16="http://schemas.microsoft.com/office/drawing/2014/main" id="{81D4E33E-1B3A-7AA2-0F81-4AAE8DA31870}"/>
                    </a:ext>
                  </a:extLst>
                </p:cNvPr>
                <p:cNvSpPr/>
                <p:nvPr/>
              </p:nvSpPr>
              <p:spPr>
                <a:xfrm>
                  <a:off x="609567" y="27707"/>
                  <a:ext cx="2467942" cy="2872980"/>
                </a:xfrm>
                <a:custGeom>
                  <a:avLst/>
                  <a:gdLst/>
                  <a:ahLst/>
                  <a:cxnLst>
                    <a:cxn ang="0">
                      <a:pos x="wd2" y="hd2"/>
                    </a:cxn>
                    <a:cxn ang="5400000">
                      <a:pos x="wd2" y="hd2"/>
                    </a:cxn>
                    <a:cxn ang="10800000">
                      <a:pos x="wd2" y="hd2"/>
                    </a:cxn>
                    <a:cxn ang="16200000">
                      <a:pos x="wd2" y="hd2"/>
                    </a:cxn>
                  </a:cxnLst>
                  <a:rect l="0" t="0" r="r" b="b"/>
                  <a:pathLst>
                    <a:path w="21553" h="21589" extrusionOk="0">
                      <a:moveTo>
                        <a:pt x="10732" y="10893"/>
                      </a:moveTo>
                      <a:cubicBezTo>
                        <a:pt x="10794" y="10887"/>
                        <a:pt x="10623" y="10842"/>
                        <a:pt x="10413" y="10800"/>
                      </a:cubicBezTo>
                      <a:cubicBezTo>
                        <a:pt x="10203" y="10757"/>
                        <a:pt x="9955" y="10718"/>
                        <a:pt x="9863" y="10724"/>
                      </a:cubicBezTo>
                      <a:cubicBezTo>
                        <a:pt x="9903" y="10753"/>
                        <a:pt x="9939" y="10786"/>
                        <a:pt x="9971" y="10821"/>
                      </a:cubicBezTo>
                      <a:cubicBezTo>
                        <a:pt x="10002" y="10857"/>
                        <a:pt x="10030" y="10895"/>
                        <a:pt x="10052" y="10935"/>
                      </a:cubicBezTo>
                      <a:cubicBezTo>
                        <a:pt x="9988" y="10970"/>
                        <a:pt x="9911" y="10964"/>
                        <a:pt x="9834" y="10953"/>
                      </a:cubicBezTo>
                      <a:cubicBezTo>
                        <a:pt x="9756" y="10942"/>
                        <a:pt x="9677" y="10927"/>
                        <a:pt x="9608" y="10943"/>
                      </a:cubicBezTo>
                      <a:cubicBezTo>
                        <a:pt x="9629" y="11075"/>
                        <a:pt x="9909" y="11050"/>
                        <a:pt x="10184" y="10998"/>
                      </a:cubicBezTo>
                      <a:cubicBezTo>
                        <a:pt x="10459" y="10946"/>
                        <a:pt x="10730" y="10868"/>
                        <a:pt x="10732" y="10893"/>
                      </a:cubicBezTo>
                      <a:cubicBezTo>
                        <a:pt x="10854" y="10881"/>
                        <a:pt x="10854" y="10880"/>
                        <a:pt x="10823" y="10883"/>
                      </a:cubicBezTo>
                      <a:cubicBezTo>
                        <a:pt x="10793" y="10885"/>
                        <a:pt x="10732" y="10891"/>
                        <a:pt x="10732" y="10893"/>
                      </a:cubicBezTo>
                      <a:close/>
                      <a:moveTo>
                        <a:pt x="9589" y="10652"/>
                      </a:moveTo>
                      <a:cubicBezTo>
                        <a:pt x="9462" y="10414"/>
                        <a:pt x="8791" y="10337"/>
                        <a:pt x="8541" y="10298"/>
                      </a:cubicBezTo>
                      <a:cubicBezTo>
                        <a:pt x="8428" y="10280"/>
                        <a:pt x="7349" y="10154"/>
                        <a:pt x="7560" y="10427"/>
                      </a:cubicBezTo>
                      <a:cubicBezTo>
                        <a:pt x="7658" y="10411"/>
                        <a:pt x="7790" y="10338"/>
                        <a:pt x="7920" y="10296"/>
                      </a:cubicBezTo>
                      <a:cubicBezTo>
                        <a:pt x="8049" y="10254"/>
                        <a:pt x="8176" y="10243"/>
                        <a:pt x="8263" y="10351"/>
                      </a:cubicBezTo>
                      <a:cubicBezTo>
                        <a:pt x="8337" y="10424"/>
                        <a:pt x="8468" y="10486"/>
                        <a:pt x="8609" y="10534"/>
                      </a:cubicBezTo>
                      <a:cubicBezTo>
                        <a:pt x="8749" y="10581"/>
                        <a:pt x="8897" y="10615"/>
                        <a:pt x="9005" y="10631"/>
                      </a:cubicBezTo>
                      <a:cubicBezTo>
                        <a:pt x="9023" y="10722"/>
                        <a:pt x="8834" y="10819"/>
                        <a:pt x="9145" y="10761"/>
                      </a:cubicBezTo>
                      <a:cubicBezTo>
                        <a:pt x="9291" y="10733"/>
                        <a:pt x="9439" y="10661"/>
                        <a:pt x="9589" y="10652"/>
                      </a:cubicBezTo>
                      <a:cubicBezTo>
                        <a:pt x="9559" y="10596"/>
                        <a:pt x="9558" y="10596"/>
                        <a:pt x="9564" y="10610"/>
                      </a:cubicBezTo>
                      <a:cubicBezTo>
                        <a:pt x="9571" y="10624"/>
                        <a:pt x="9586" y="10653"/>
                        <a:pt x="9589" y="10652"/>
                      </a:cubicBezTo>
                      <a:close/>
                      <a:moveTo>
                        <a:pt x="2547" y="9958"/>
                      </a:moveTo>
                      <a:cubicBezTo>
                        <a:pt x="2251" y="9850"/>
                        <a:pt x="2237" y="9503"/>
                        <a:pt x="2204" y="9169"/>
                      </a:cubicBezTo>
                      <a:cubicBezTo>
                        <a:pt x="2172" y="8836"/>
                        <a:pt x="2120" y="8517"/>
                        <a:pt x="1748" y="8466"/>
                      </a:cubicBezTo>
                      <a:cubicBezTo>
                        <a:pt x="1721" y="8534"/>
                        <a:pt x="1855" y="8719"/>
                        <a:pt x="1938" y="8879"/>
                      </a:cubicBezTo>
                      <a:cubicBezTo>
                        <a:pt x="2022" y="9040"/>
                        <a:pt x="2054" y="9177"/>
                        <a:pt x="1826" y="9149"/>
                      </a:cubicBezTo>
                      <a:cubicBezTo>
                        <a:pt x="1822" y="9195"/>
                        <a:pt x="1981" y="9435"/>
                        <a:pt x="2148" y="9664"/>
                      </a:cubicBezTo>
                      <a:cubicBezTo>
                        <a:pt x="2315" y="9893"/>
                        <a:pt x="2491" y="10111"/>
                        <a:pt x="2521" y="10115"/>
                      </a:cubicBezTo>
                      <a:cubicBezTo>
                        <a:pt x="2524" y="10095"/>
                        <a:pt x="2530" y="10056"/>
                        <a:pt x="2536" y="10021"/>
                      </a:cubicBezTo>
                      <a:cubicBezTo>
                        <a:pt x="2541" y="9986"/>
                        <a:pt x="2546" y="9957"/>
                        <a:pt x="2547" y="9958"/>
                      </a:cubicBezTo>
                      <a:cubicBezTo>
                        <a:pt x="2320" y="9876"/>
                        <a:pt x="2322" y="9882"/>
                        <a:pt x="2379" y="9906"/>
                      </a:cubicBezTo>
                      <a:cubicBezTo>
                        <a:pt x="2436" y="9930"/>
                        <a:pt x="2549" y="9971"/>
                        <a:pt x="2547" y="9958"/>
                      </a:cubicBezTo>
                      <a:close/>
                      <a:moveTo>
                        <a:pt x="16437" y="15664"/>
                      </a:moveTo>
                      <a:cubicBezTo>
                        <a:pt x="16749" y="15093"/>
                        <a:pt x="17913" y="14164"/>
                        <a:pt x="16621" y="13904"/>
                      </a:cubicBezTo>
                      <a:cubicBezTo>
                        <a:pt x="16377" y="13855"/>
                        <a:pt x="15948" y="13952"/>
                        <a:pt x="15701" y="14006"/>
                      </a:cubicBezTo>
                      <a:cubicBezTo>
                        <a:pt x="15649" y="13878"/>
                        <a:pt x="15477" y="13717"/>
                        <a:pt x="15316" y="13758"/>
                      </a:cubicBezTo>
                      <a:cubicBezTo>
                        <a:pt x="15137" y="13802"/>
                        <a:pt x="14979" y="13932"/>
                        <a:pt x="14804" y="13968"/>
                      </a:cubicBezTo>
                      <a:cubicBezTo>
                        <a:pt x="14766" y="13968"/>
                        <a:pt x="14708" y="13957"/>
                        <a:pt x="14652" y="13946"/>
                      </a:cubicBezTo>
                      <a:cubicBezTo>
                        <a:pt x="14596" y="13936"/>
                        <a:pt x="14542" y="13926"/>
                        <a:pt x="14515" y="13932"/>
                      </a:cubicBezTo>
                      <a:cubicBezTo>
                        <a:pt x="14477" y="13941"/>
                        <a:pt x="14451" y="13990"/>
                        <a:pt x="14423" y="14037"/>
                      </a:cubicBezTo>
                      <a:cubicBezTo>
                        <a:pt x="14396" y="14084"/>
                        <a:pt x="14368" y="14131"/>
                        <a:pt x="14325" y="14137"/>
                      </a:cubicBezTo>
                      <a:cubicBezTo>
                        <a:pt x="14341" y="14071"/>
                        <a:pt x="14332" y="13946"/>
                        <a:pt x="14348" y="13834"/>
                      </a:cubicBezTo>
                      <a:cubicBezTo>
                        <a:pt x="14365" y="13722"/>
                        <a:pt x="14406" y="13622"/>
                        <a:pt x="14524" y="13607"/>
                      </a:cubicBezTo>
                      <a:cubicBezTo>
                        <a:pt x="14498" y="13687"/>
                        <a:pt x="14528" y="13691"/>
                        <a:pt x="14567" y="13660"/>
                      </a:cubicBezTo>
                      <a:cubicBezTo>
                        <a:pt x="14605" y="13629"/>
                        <a:pt x="14654" y="13565"/>
                        <a:pt x="14665" y="13510"/>
                      </a:cubicBezTo>
                      <a:cubicBezTo>
                        <a:pt x="14638" y="13511"/>
                        <a:pt x="14614" y="13517"/>
                        <a:pt x="14592" y="13528"/>
                      </a:cubicBezTo>
                      <a:cubicBezTo>
                        <a:pt x="14569" y="13538"/>
                        <a:pt x="14552" y="13553"/>
                        <a:pt x="14536" y="13573"/>
                      </a:cubicBezTo>
                      <a:cubicBezTo>
                        <a:pt x="14538" y="13566"/>
                        <a:pt x="14556" y="13519"/>
                        <a:pt x="14577" y="13470"/>
                      </a:cubicBezTo>
                      <a:cubicBezTo>
                        <a:pt x="14597" y="13422"/>
                        <a:pt x="14619" y="13372"/>
                        <a:pt x="14628" y="13363"/>
                      </a:cubicBezTo>
                      <a:cubicBezTo>
                        <a:pt x="14608" y="13347"/>
                        <a:pt x="14589" y="13339"/>
                        <a:pt x="14568" y="13339"/>
                      </a:cubicBezTo>
                      <a:cubicBezTo>
                        <a:pt x="14548" y="13339"/>
                        <a:pt x="14527" y="13346"/>
                        <a:pt x="14506" y="13361"/>
                      </a:cubicBezTo>
                      <a:cubicBezTo>
                        <a:pt x="14579" y="12962"/>
                        <a:pt x="14234" y="12823"/>
                        <a:pt x="13838" y="12787"/>
                      </a:cubicBezTo>
                      <a:cubicBezTo>
                        <a:pt x="13443" y="12752"/>
                        <a:pt x="12996" y="12820"/>
                        <a:pt x="12865" y="12836"/>
                      </a:cubicBezTo>
                      <a:cubicBezTo>
                        <a:pt x="12865" y="12604"/>
                        <a:pt x="12777" y="12533"/>
                        <a:pt x="12643" y="12526"/>
                      </a:cubicBezTo>
                      <a:cubicBezTo>
                        <a:pt x="12510" y="12520"/>
                        <a:pt x="12330" y="12577"/>
                        <a:pt x="12145" y="12599"/>
                      </a:cubicBezTo>
                      <a:cubicBezTo>
                        <a:pt x="12174" y="12560"/>
                        <a:pt x="12239" y="12512"/>
                        <a:pt x="12295" y="12460"/>
                      </a:cubicBezTo>
                      <a:cubicBezTo>
                        <a:pt x="12352" y="12409"/>
                        <a:pt x="12399" y="12354"/>
                        <a:pt x="12391" y="12303"/>
                      </a:cubicBezTo>
                      <a:cubicBezTo>
                        <a:pt x="12352" y="12283"/>
                        <a:pt x="12312" y="12277"/>
                        <a:pt x="12271" y="12283"/>
                      </a:cubicBezTo>
                      <a:cubicBezTo>
                        <a:pt x="12231" y="12289"/>
                        <a:pt x="12191" y="12307"/>
                        <a:pt x="12150" y="12338"/>
                      </a:cubicBezTo>
                      <a:cubicBezTo>
                        <a:pt x="12126" y="12282"/>
                        <a:pt x="12134" y="12267"/>
                        <a:pt x="12146" y="12257"/>
                      </a:cubicBezTo>
                      <a:cubicBezTo>
                        <a:pt x="12158" y="12247"/>
                        <a:pt x="12174" y="12243"/>
                        <a:pt x="12166" y="12207"/>
                      </a:cubicBezTo>
                      <a:cubicBezTo>
                        <a:pt x="12059" y="12109"/>
                        <a:pt x="11831" y="12188"/>
                        <a:pt x="11593" y="12263"/>
                      </a:cubicBezTo>
                      <a:cubicBezTo>
                        <a:pt x="11355" y="12338"/>
                        <a:pt x="11107" y="12409"/>
                        <a:pt x="10960" y="12295"/>
                      </a:cubicBezTo>
                      <a:cubicBezTo>
                        <a:pt x="10968" y="12295"/>
                        <a:pt x="10897" y="12240"/>
                        <a:pt x="10809" y="12190"/>
                      </a:cubicBezTo>
                      <a:cubicBezTo>
                        <a:pt x="10720" y="12140"/>
                        <a:pt x="10612" y="12094"/>
                        <a:pt x="10545" y="12111"/>
                      </a:cubicBezTo>
                      <a:cubicBezTo>
                        <a:pt x="10565" y="12129"/>
                        <a:pt x="10586" y="12146"/>
                        <a:pt x="10607" y="12162"/>
                      </a:cubicBezTo>
                      <a:cubicBezTo>
                        <a:pt x="10628" y="12179"/>
                        <a:pt x="10650" y="12196"/>
                        <a:pt x="10671" y="12212"/>
                      </a:cubicBezTo>
                      <a:cubicBezTo>
                        <a:pt x="10535" y="12232"/>
                        <a:pt x="10439" y="12284"/>
                        <a:pt x="10386" y="12360"/>
                      </a:cubicBezTo>
                      <a:cubicBezTo>
                        <a:pt x="10333" y="12435"/>
                        <a:pt x="10323" y="12534"/>
                        <a:pt x="10360" y="12645"/>
                      </a:cubicBezTo>
                      <a:cubicBezTo>
                        <a:pt x="10309" y="12616"/>
                        <a:pt x="10238" y="12498"/>
                        <a:pt x="10208" y="12378"/>
                      </a:cubicBezTo>
                      <a:cubicBezTo>
                        <a:pt x="10177" y="12258"/>
                        <a:pt x="10189" y="12135"/>
                        <a:pt x="10304" y="12095"/>
                      </a:cubicBezTo>
                      <a:cubicBezTo>
                        <a:pt x="9852" y="12250"/>
                        <a:pt x="9681" y="12407"/>
                        <a:pt x="9418" y="12731"/>
                      </a:cubicBezTo>
                      <a:cubicBezTo>
                        <a:pt x="9086" y="13140"/>
                        <a:pt x="8962" y="12478"/>
                        <a:pt x="8477" y="12692"/>
                      </a:cubicBezTo>
                      <a:cubicBezTo>
                        <a:pt x="8046" y="12636"/>
                        <a:pt x="7814" y="12705"/>
                        <a:pt x="7820" y="12158"/>
                      </a:cubicBezTo>
                      <a:cubicBezTo>
                        <a:pt x="7826" y="11497"/>
                        <a:pt x="7293" y="11582"/>
                        <a:pt x="6670" y="11587"/>
                      </a:cubicBezTo>
                      <a:cubicBezTo>
                        <a:pt x="6742" y="11516"/>
                        <a:pt x="6788" y="11428"/>
                        <a:pt x="6813" y="11336"/>
                      </a:cubicBezTo>
                      <a:cubicBezTo>
                        <a:pt x="6839" y="11244"/>
                        <a:pt x="6843" y="11146"/>
                        <a:pt x="6830" y="11055"/>
                      </a:cubicBezTo>
                      <a:cubicBezTo>
                        <a:pt x="6978" y="11310"/>
                        <a:pt x="7096" y="10608"/>
                        <a:pt x="6986" y="10536"/>
                      </a:cubicBezTo>
                      <a:cubicBezTo>
                        <a:pt x="6751" y="10381"/>
                        <a:pt x="6418" y="10720"/>
                        <a:pt x="6331" y="10849"/>
                      </a:cubicBezTo>
                      <a:cubicBezTo>
                        <a:pt x="5970" y="11386"/>
                        <a:pt x="5512" y="11107"/>
                        <a:pt x="5128" y="10806"/>
                      </a:cubicBezTo>
                      <a:cubicBezTo>
                        <a:pt x="4843" y="10583"/>
                        <a:pt x="4839" y="10639"/>
                        <a:pt x="4906" y="10300"/>
                      </a:cubicBezTo>
                      <a:cubicBezTo>
                        <a:pt x="4960" y="10027"/>
                        <a:pt x="4835" y="9538"/>
                        <a:pt x="5114" y="9343"/>
                      </a:cubicBezTo>
                      <a:cubicBezTo>
                        <a:pt x="5306" y="9209"/>
                        <a:pt x="6207" y="8843"/>
                        <a:pt x="6207" y="9177"/>
                      </a:cubicBezTo>
                      <a:cubicBezTo>
                        <a:pt x="6294" y="9177"/>
                        <a:pt x="6378" y="9157"/>
                        <a:pt x="6459" y="9151"/>
                      </a:cubicBezTo>
                      <a:cubicBezTo>
                        <a:pt x="6541" y="9145"/>
                        <a:pt x="6619" y="9153"/>
                        <a:pt x="6695" y="9211"/>
                      </a:cubicBezTo>
                      <a:cubicBezTo>
                        <a:pt x="6696" y="9186"/>
                        <a:pt x="6663" y="9143"/>
                        <a:pt x="6625" y="9103"/>
                      </a:cubicBezTo>
                      <a:cubicBezTo>
                        <a:pt x="6586" y="9063"/>
                        <a:pt x="6543" y="9027"/>
                        <a:pt x="6523" y="9015"/>
                      </a:cubicBezTo>
                      <a:cubicBezTo>
                        <a:pt x="6777" y="8940"/>
                        <a:pt x="7070" y="8933"/>
                        <a:pt x="7328" y="8993"/>
                      </a:cubicBezTo>
                      <a:cubicBezTo>
                        <a:pt x="7645" y="9066"/>
                        <a:pt x="7805" y="9404"/>
                        <a:pt x="8000" y="9390"/>
                      </a:cubicBezTo>
                      <a:cubicBezTo>
                        <a:pt x="7966" y="9533"/>
                        <a:pt x="8038" y="9591"/>
                        <a:pt x="8119" y="9643"/>
                      </a:cubicBezTo>
                      <a:cubicBezTo>
                        <a:pt x="8200" y="9696"/>
                        <a:pt x="8289" y="9745"/>
                        <a:pt x="8289" y="9870"/>
                      </a:cubicBezTo>
                      <a:cubicBezTo>
                        <a:pt x="8623" y="9670"/>
                        <a:pt x="8102" y="9179"/>
                        <a:pt x="8193" y="8885"/>
                      </a:cubicBezTo>
                      <a:cubicBezTo>
                        <a:pt x="8259" y="8676"/>
                        <a:pt x="9028" y="8167"/>
                        <a:pt x="8854" y="8042"/>
                      </a:cubicBezTo>
                      <a:cubicBezTo>
                        <a:pt x="8892" y="8054"/>
                        <a:pt x="8929" y="8058"/>
                        <a:pt x="8965" y="8055"/>
                      </a:cubicBezTo>
                      <a:cubicBezTo>
                        <a:pt x="9001" y="8051"/>
                        <a:pt x="9036" y="8040"/>
                        <a:pt x="9070" y="8021"/>
                      </a:cubicBezTo>
                      <a:cubicBezTo>
                        <a:pt x="9041" y="8012"/>
                        <a:pt x="9012" y="8001"/>
                        <a:pt x="8985" y="7987"/>
                      </a:cubicBezTo>
                      <a:cubicBezTo>
                        <a:pt x="8958" y="7973"/>
                        <a:pt x="8933" y="7956"/>
                        <a:pt x="8910" y="7938"/>
                      </a:cubicBezTo>
                      <a:cubicBezTo>
                        <a:pt x="8928" y="7934"/>
                        <a:pt x="8946" y="7930"/>
                        <a:pt x="8965" y="7926"/>
                      </a:cubicBezTo>
                      <a:cubicBezTo>
                        <a:pt x="8983" y="7922"/>
                        <a:pt x="9001" y="7917"/>
                        <a:pt x="9019" y="7913"/>
                      </a:cubicBezTo>
                      <a:cubicBezTo>
                        <a:pt x="8981" y="7890"/>
                        <a:pt x="8946" y="7864"/>
                        <a:pt x="8914" y="7836"/>
                      </a:cubicBezTo>
                      <a:cubicBezTo>
                        <a:pt x="8881" y="7807"/>
                        <a:pt x="8852" y="7776"/>
                        <a:pt x="8826" y="7743"/>
                      </a:cubicBezTo>
                      <a:cubicBezTo>
                        <a:pt x="8859" y="7739"/>
                        <a:pt x="8839" y="7658"/>
                        <a:pt x="8843" y="7561"/>
                      </a:cubicBezTo>
                      <a:cubicBezTo>
                        <a:pt x="8847" y="7463"/>
                        <a:pt x="8876" y="7349"/>
                        <a:pt x="9007" y="7276"/>
                      </a:cubicBezTo>
                      <a:cubicBezTo>
                        <a:pt x="8991" y="7329"/>
                        <a:pt x="8977" y="7383"/>
                        <a:pt x="8965" y="7437"/>
                      </a:cubicBezTo>
                      <a:cubicBezTo>
                        <a:pt x="8952" y="7491"/>
                        <a:pt x="8941" y="7545"/>
                        <a:pt x="8932" y="7599"/>
                      </a:cubicBezTo>
                      <a:cubicBezTo>
                        <a:pt x="8968" y="7603"/>
                        <a:pt x="8992" y="7583"/>
                        <a:pt x="9007" y="7576"/>
                      </a:cubicBezTo>
                      <a:cubicBezTo>
                        <a:pt x="9022" y="7569"/>
                        <a:pt x="9029" y="7576"/>
                        <a:pt x="9029" y="7633"/>
                      </a:cubicBezTo>
                      <a:cubicBezTo>
                        <a:pt x="9122" y="7592"/>
                        <a:pt x="9134" y="7552"/>
                        <a:pt x="9122" y="7506"/>
                      </a:cubicBezTo>
                      <a:cubicBezTo>
                        <a:pt x="9110" y="7459"/>
                        <a:pt x="9075" y="7407"/>
                        <a:pt x="9072" y="7343"/>
                      </a:cubicBezTo>
                      <a:cubicBezTo>
                        <a:pt x="9156" y="7327"/>
                        <a:pt x="9360" y="7226"/>
                        <a:pt x="9369" y="7142"/>
                      </a:cubicBezTo>
                      <a:cubicBezTo>
                        <a:pt x="9382" y="7003"/>
                        <a:pt x="9532" y="6823"/>
                        <a:pt x="9871" y="6823"/>
                      </a:cubicBezTo>
                      <a:cubicBezTo>
                        <a:pt x="9713" y="6670"/>
                        <a:pt x="9750" y="6612"/>
                        <a:pt x="9827" y="6565"/>
                      </a:cubicBezTo>
                      <a:cubicBezTo>
                        <a:pt x="9904" y="6518"/>
                        <a:pt x="10021" y="6481"/>
                        <a:pt x="10022" y="6369"/>
                      </a:cubicBezTo>
                      <a:cubicBezTo>
                        <a:pt x="10027" y="6372"/>
                        <a:pt x="10108" y="6387"/>
                        <a:pt x="10169" y="6376"/>
                      </a:cubicBezTo>
                      <a:cubicBezTo>
                        <a:pt x="10230" y="6366"/>
                        <a:pt x="10269" y="6329"/>
                        <a:pt x="10190" y="6230"/>
                      </a:cubicBezTo>
                      <a:cubicBezTo>
                        <a:pt x="10254" y="6210"/>
                        <a:pt x="10288" y="6202"/>
                        <a:pt x="10308" y="6198"/>
                      </a:cubicBezTo>
                      <a:cubicBezTo>
                        <a:pt x="10327" y="6194"/>
                        <a:pt x="10332" y="6193"/>
                        <a:pt x="10339" y="6189"/>
                      </a:cubicBezTo>
                      <a:cubicBezTo>
                        <a:pt x="10341" y="6187"/>
                        <a:pt x="10371" y="6154"/>
                        <a:pt x="10412" y="6119"/>
                      </a:cubicBezTo>
                      <a:cubicBezTo>
                        <a:pt x="10453" y="6084"/>
                        <a:pt x="10504" y="6047"/>
                        <a:pt x="10549" y="6035"/>
                      </a:cubicBezTo>
                      <a:cubicBezTo>
                        <a:pt x="10619" y="6035"/>
                        <a:pt x="10520" y="6069"/>
                        <a:pt x="10479" y="6096"/>
                      </a:cubicBezTo>
                      <a:cubicBezTo>
                        <a:pt x="10438" y="6123"/>
                        <a:pt x="10455" y="6143"/>
                        <a:pt x="10756" y="6117"/>
                      </a:cubicBezTo>
                      <a:cubicBezTo>
                        <a:pt x="10771" y="6165"/>
                        <a:pt x="10059" y="6403"/>
                        <a:pt x="10543" y="6457"/>
                      </a:cubicBezTo>
                      <a:cubicBezTo>
                        <a:pt x="10768" y="6482"/>
                        <a:pt x="10787" y="6131"/>
                        <a:pt x="11052" y="6102"/>
                      </a:cubicBezTo>
                      <a:cubicBezTo>
                        <a:pt x="11006" y="6040"/>
                        <a:pt x="10958" y="6025"/>
                        <a:pt x="10898" y="6029"/>
                      </a:cubicBezTo>
                      <a:cubicBezTo>
                        <a:pt x="10839" y="6033"/>
                        <a:pt x="10767" y="6056"/>
                        <a:pt x="10672" y="6068"/>
                      </a:cubicBezTo>
                      <a:cubicBezTo>
                        <a:pt x="10663" y="6012"/>
                        <a:pt x="10626" y="5976"/>
                        <a:pt x="10579" y="5947"/>
                      </a:cubicBezTo>
                      <a:cubicBezTo>
                        <a:pt x="10533" y="5917"/>
                        <a:pt x="10476" y="5893"/>
                        <a:pt x="10427" y="5858"/>
                      </a:cubicBezTo>
                      <a:cubicBezTo>
                        <a:pt x="10458" y="5825"/>
                        <a:pt x="10472" y="5797"/>
                        <a:pt x="10470" y="5775"/>
                      </a:cubicBezTo>
                      <a:cubicBezTo>
                        <a:pt x="10467" y="5753"/>
                        <a:pt x="10448" y="5736"/>
                        <a:pt x="10413" y="5725"/>
                      </a:cubicBezTo>
                      <a:cubicBezTo>
                        <a:pt x="10392" y="5732"/>
                        <a:pt x="10359" y="5741"/>
                        <a:pt x="10330" y="5748"/>
                      </a:cubicBezTo>
                      <a:cubicBezTo>
                        <a:pt x="10301" y="5756"/>
                        <a:pt x="10277" y="5761"/>
                        <a:pt x="10275" y="5761"/>
                      </a:cubicBezTo>
                      <a:cubicBezTo>
                        <a:pt x="10270" y="5752"/>
                        <a:pt x="10264" y="5725"/>
                        <a:pt x="10261" y="5699"/>
                      </a:cubicBezTo>
                      <a:cubicBezTo>
                        <a:pt x="10257" y="5674"/>
                        <a:pt x="10257" y="5648"/>
                        <a:pt x="10263" y="5642"/>
                      </a:cubicBezTo>
                      <a:cubicBezTo>
                        <a:pt x="10385" y="5795"/>
                        <a:pt x="10602" y="5365"/>
                        <a:pt x="10301" y="5388"/>
                      </a:cubicBezTo>
                      <a:cubicBezTo>
                        <a:pt x="10010" y="5410"/>
                        <a:pt x="9829" y="5749"/>
                        <a:pt x="9652" y="5909"/>
                      </a:cubicBezTo>
                      <a:cubicBezTo>
                        <a:pt x="9734" y="5696"/>
                        <a:pt x="9979" y="5166"/>
                        <a:pt x="10371" y="5183"/>
                      </a:cubicBezTo>
                      <a:cubicBezTo>
                        <a:pt x="10755" y="5199"/>
                        <a:pt x="11339" y="5061"/>
                        <a:pt x="11200" y="4595"/>
                      </a:cubicBezTo>
                      <a:cubicBezTo>
                        <a:pt x="11188" y="4604"/>
                        <a:pt x="11075" y="4621"/>
                        <a:pt x="10955" y="4638"/>
                      </a:cubicBezTo>
                      <a:cubicBezTo>
                        <a:pt x="10835" y="4655"/>
                        <a:pt x="10709" y="4672"/>
                        <a:pt x="10671" y="4680"/>
                      </a:cubicBezTo>
                      <a:cubicBezTo>
                        <a:pt x="11001" y="4583"/>
                        <a:pt x="10914" y="4502"/>
                        <a:pt x="10730" y="4420"/>
                      </a:cubicBezTo>
                      <a:cubicBezTo>
                        <a:pt x="10546" y="4338"/>
                        <a:pt x="10266" y="4256"/>
                        <a:pt x="10208" y="4157"/>
                      </a:cubicBezTo>
                      <a:cubicBezTo>
                        <a:pt x="10303" y="4155"/>
                        <a:pt x="10192" y="4043"/>
                        <a:pt x="10050" y="3909"/>
                      </a:cubicBezTo>
                      <a:cubicBezTo>
                        <a:pt x="9909" y="3774"/>
                        <a:pt x="9738" y="3615"/>
                        <a:pt x="9714" y="3518"/>
                      </a:cubicBezTo>
                      <a:cubicBezTo>
                        <a:pt x="9657" y="3535"/>
                        <a:pt x="9638" y="3617"/>
                        <a:pt x="9622" y="3704"/>
                      </a:cubicBezTo>
                      <a:cubicBezTo>
                        <a:pt x="9607" y="3791"/>
                        <a:pt x="9594" y="3884"/>
                        <a:pt x="9550" y="3922"/>
                      </a:cubicBezTo>
                      <a:cubicBezTo>
                        <a:pt x="9553" y="3925"/>
                        <a:pt x="9424" y="3813"/>
                        <a:pt x="9313" y="3700"/>
                      </a:cubicBezTo>
                      <a:cubicBezTo>
                        <a:pt x="9201" y="3587"/>
                        <a:pt x="9108" y="3474"/>
                        <a:pt x="9182" y="3474"/>
                      </a:cubicBezTo>
                      <a:cubicBezTo>
                        <a:pt x="9001" y="3474"/>
                        <a:pt x="8189" y="3015"/>
                        <a:pt x="8237" y="3478"/>
                      </a:cubicBezTo>
                      <a:cubicBezTo>
                        <a:pt x="8261" y="3710"/>
                        <a:pt x="8294" y="4351"/>
                        <a:pt x="8515" y="4312"/>
                      </a:cubicBezTo>
                      <a:cubicBezTo>
                        <a:pt x="8591" y="4455"/>
                        <a:pt x="8302" y="4656"/>
                        <a:pt x="8269" y="4793"/>
                      </a:cubicBezTo>
                      <a:cubicBezTo>
                        <a:pt x="8235" y="4938"/>
                        <a:pt x="8277" y="5068"/>
                        <a:pt x="8224" y="5220"/>
                      </a:cubicBezTo>
                      <a:cubicBezTo>
                        <a:pt x="8200" y="5288"/>
                        <a:pt x="7845" y="4892"/>
                        <a:pt x="7839" y="4877"/>
                      </a:cubicBezTo>
                      <a:cubicBezTo>
                        <a:pt x="7614" y="4650"/>
                        <a:pt x="7760" y="4700"/>
                        <a:pt x="7408" y="4531"/>
                      </a:cubicBezTo>
                      <a:cubicBezTo>
                        <a:pt x="7032" y="4351"/>
                        <a:pt x="6080" y="4116"/>
                        <a:pt x="6500" y="3636"/>
                      </a:cubicBezTo>
                      <a:cubicBezTo>
                        <a:pt x="6632" y="3485"/>
                        <a:pt x="6832" y="3375"/>
                        <a:pt x="6906" y="3189"/>
                      </a:cubicBezTo>
                      <a:cubicBezTo>
                        <a:pt x="6906" y="3072"/>
                        <a:pt x="7007" y="3061"/>
                        <a:pt x="7108" y="3050"/>
                      </a:cubicBezTo>
                      <a:cubicBezTo>
                        <a:pt x="7209" y="3038"/>
                        <a:pt x="7311" y="3026"/>
                        <a:pt x="7311" y="2906"/>
                      </a:cubicBezTo>
                      <a:cubicBezTo>
                        <a:pt x="7257" y="2898"/>
                        <a:pt x="7203" y="2892"/>
                        <a:pt x="7149" y="2888"/>
                      </a:cubicBezTo>
                      <a:cubicBezTo>
                        <a:pt x="7094" y="2885"/>
                        <a:pt x="7040" y="2884"/>
                        <a:pt x="6985" y="2885"/>
                      </a:cubicBezTo>
                      <a:cubicBezTo>
                        <a:pt x="7023" y="2818"/>
                        <a:pt x="7077" y="2812"/>
                        <a:pt x="7138" y="2827"/>
                      </a:cubicBezTo>
                      <a:cubicBezTo>
                        <a:pt x="7199" y="2842"/>
                        <a:pt x="7267" y="2877"/>
                        <a:pt x="7334" y="2892"/>
                      </a:cubicBezTo>
                      <a:cubicBezTo>
                        <a:pt x="7350" y="2867"/>
                        <a:pt x="7361" y="2843"/>
                        <a:pt x="7365" y="2816"/>
                      </a:cubicBezTo>
                      <a:cubicBezTo>
                        <a:pt x="7369" y="2789"/>
                        <a:pt x="7367" y="2762"/>
                        <a:pt x="7359" y="2735"/>
                      </a:cubicBezTo>
                      <a:cubicBezTo>
                        <a:pt x="7398" y="2737"/>
                        <a:pt x="7438" y="2739"/>
                        <a:pt x="7477" y="2743"/>
                      </a:cubicBezTo>
                      <a:cubicBezTo>
                        <a:pt x="7517" y="2748"/>
                        <a:pt x="7556" y="2753"/>
                        <a:pt x="7595" y="2759"/>
                      </a:cubicBezTo>
                      <a:cubicBezTo>
                        <a:pt x="7595" y="2754"/>
                        <a:pt x="7591" y="2745"/>
                        <a:pt x="7585" y="2735"/>
                      </a:cubicBezTo>
                      <a:cubicBezTo>
                        <a:pt x="7579" y="2725"/>
                        <a:pt x="7571" y="2714"/>
                        <a:pt x="7561" y="2705"/>
                      </a:cubicBezTo>
                      <a:cubicBezTo>
                        <a:pt x="7636" y="2707"/>
                        <a:pt x="7760" y="2668"/>
                        <a:pt x="7793" y="2554"/>
                      </a:cubicBezTo>
                      <a:cubicBezTo>
                        <a:pt x="7847" y="2366"/>
                        <a:pt x="7794" y="2110"/>
                        <a:pt x="7509" y="2117"/>
                      </a:cubicBezTo>
                      <a:cubicBezTo>
                        <a:pt x="7537" y="2151"/>
                        <a:pt x="7541" y="2261"/>
                        <a:pt x="7520" y="2364"/>
                      </a:cubicBezTo>
                      <a:cubicBezTo>
                        <a:pt x="7500" y="2466"/>
                        <a:pt x="7456" y="2559"/>
                        <a:pt x="7388" y="2559"/>
                      </a:cubicBezTo>
                      <a:cubicBezTo>
                        <a:pt x="7229" y="2602"/>
                        <a:pt x="7222" y="2535"/>
                        <a:pt x="7243" y="2447"/>
                      </a:cubicBezTo>
                      <a:cubicBezTo>
                        <a:pt x="7265" y="2358"/>
                        <a:pt x="7316" y="2247"/>
                        <a:pt x="7275" y="2201"/>
                      </a:cubicBezTo>
                      <a:cubicBezTo>
                        <a:pt x="7228" y="2224"/>
                        <a:pt x="7192" y="2253"/>
                        <a:pt x="7168" y="2288"/>
                      </a:cubicBezTo>
                      <a:cubicBezTo>
                        <a:pt x="7144" y="2322"/>
                        <a:pt x="7131" y="2363"/>
                        <a:pt x="7131" y="2410"/>
                      </a:cubicBezTo>
                      <a:cubicBezTo>
                        <a:pt x="6889" y="2358"/>
                        <a:pt x="7225" y="1914"/>
                        <a:pt x="7019" y="1914"/>
                      </a:cubicBezTo>
                      <a:cubicBezTo>
                        <a:pt x="6690" y="1914"/>
                        <a:pt x="7240" y="1555"/>
                        <a:pt x="7267" y="1499"/>
                      </a:cubicBezTo>
                      <a:cubicBezTo>
                        <a:pt x="7085" y="1421"/>
                        <a:pt x="6959" y="1539"/>
                        <a:pt x="6869" y="1698"/>
                      </a:cubicBezTo>
                      <a:cubicBezTo>
                        <a:pt x="6779" y="1858"/>
                        <a:pt x="6726" y="2059"/>
                        <a:pt x="6691" y="2149"/>
                      </a:cubicBezTo>
                      <a:cubicBezTo>
                        <a:pt x="6701" y="2140"/>
                        <a:pt x="6709" y="2135"/>
                        <a:pt x="6714" y="2133"/>
                      </a:cubicBezTo>
                      <a:cubicBezTo>
                        <a:pt x="6719" y="2131"/>
                        <a:pt x="6721" y="2133"/>
                        <a:pt x="6722" y="2138"/>
                      </a:cubicBezTo>
                      <a:cubicBezTo>
                        <a:pt x="6727" y="2099"/>
                        <a:pt x="6769" y="2095"/>
                        <a:pt x="6816" y="2102"/>
                      </a:cubicBezTo>
                      <a:cubicBezTo>
                        <a:pt x="6863" y="2109"/>
                        <a:pt x="6916" y="2127"/>
                        <a:pt x="6944" y="2132"/>
                      </a:cubicBezTo>
                      <a:cubicBezTo>
                        <a:pt x="6980" y="2164"/>
                        <a:pt x="6891" y="2205"/>
                        <a:pt x="6823" y="2239"/>
                      </a:cubicBezTo>
                      <a:cubicBezTo>
                        <a:pt x="6754" y="2273"/>
                        <a:pt x="6708" y="2298"/>
                        <a:pt x="6830" y="2298"/>
                      </a:cubicBezTo>
                      <a:cubicBezTo>
                        <a:pt x="6795" y="2316"/>
                        <a:pt x="6738" y="2397"/>
                        <a:pt x="6683" y="2472"/>
                      </a:cubicBezTo>
                      <a:cubicBezTo>
                        <a:pt x="6629" y="2548"/>
                        <a:pt x="6578" y="2617"/>
                        <a:pt x="6554" y="2612"/>
                      </a:cubicBezTo>
                      <a:cubicBezTo>
                        <a:pt x="6725" y="2458"/>
                        <a:pt x="6594" y="2408"/>
                        <a:pt x="6403" y="2393"/>
                      </a:cubicBezTo>
                      <a:cubicBezTo>
                        <a:pt x="6212" y="2379"/>
                        <a:pt x="5960" y="2401"/>
                        <a:pt x="5890" y="2391"/>
                      </a:cubicBezTo>
                      <a:cubicBezTo>
                        <a:pt x="5911" y="2376"/>
                        <a:pt x="5884" y="2306"/>
                        <a:pt x="5825" y="2268"/>
                      </a:cubicBezTo>
                      <a:cubicBezTo>
                        <a:pt x="5766" y="2230"/>
                        <a:pt x="5675" y="2224"/>
                        <a:pt x="5567" y="2337"/>
                      </a:cubicBezTo>
                      <a:cubicBezTo>
                        <a:pt x="5585" y="2343"/>
                        <a:pt x="5647" y="2325"/>
                        <a:pt x="5707" y="2309"/>
                      </a:cubicBezTo>
                      <a:cubicBezTo>
                        <a:pt x="5767" y="2292"/>
                        <a:pt x="5824" y="2277"/>
                        <a:pt x="5831" y="2291"/>
                      </a:cubicBezTo>
                      <a:cubicBezTo>
                        <a:pt x="5745" y="2335"/>
                        <a:pt x="5677" y="2369"/>
                        <a:pt x="5617" y="2411"/>
                      </a:cubicBezTo>
                      <a:cubicBezTo>
                        <a:pt x="5557" y="2453"/>
                        <a:pt x="5505" y="2502"/>
                        <a:pt x="5450" y="2577"/>
                      </a:cubicBezTo>
                      <a:cubicBezTo>
                        <a:pt x="5452" y="2568"/>
                        <a:pt x="5450" y="2507"/>
                        <a:pt x="5447" y="2449"/>
                      </a:cubicBezTo>
                      <a:cubicBezTo>
                        <a:pt x="5444" y="2391"/>
                        <a:pt x="5440" y="2335"/>
                        <a:pt x="5438" y="2338"/>
                      </a:cubicBezTo>
                      <a:cubicBezTo>
                        <a:pt x="5419" y="2344"/>
                        <a:pt x="5325" y="2353"/>
                        <a:pt x="5238" y="2359"/>
                      </a:cubicBezTo>
                      <a:cubicBezTo>
                        <a:pt x="5151" y="2364"/>
                        <a:pt x="5071" y="2365"/>
                        <a:pt x="5080" y="2354"/>
                      </a:cubicBezTo>
                      <a:cubicBezTo>
                        <a:pt x="5147" y="2277"/>
                        <a:pt x="5170" y="2156"/>
                        <a:pt x="5131" y="2071"/>
                      </a:cubicBezTo>
                      <a:cubicBezTo>
                        <a:pt x="5091" y="1986"/>
                        <a:pt x="4989" y="1938"/>
                        <a:pt x="4805" y="2008"/>
                      </a:cubicBezTo>
                      <a:cubicBezTo>
                        <a:pt x="4822" y="1988"/>
                        <a:pt x="4839" y="1968"/>
                        <a:pt x="4856" y="1949"/>
                      </a:cubicBezTo>
                      <a:cubicBezTo>
                        <a:pt x="4874" y="1929"/>
                        <a:pt x="4891" y="1910"/>
                        <a:pt x="4909" y="1890"/>
                      </a:cubicBezTo>
                      <a:cubicBezTo>
                        <a:pt x="4885" y="1918"/>
                        <a:pt x="4856" y="1942"/>
                        <a:pt x="4824" y="1963"/>
                      </a:cubicBezTo>
                      <a:cubicBezTo>
                        <a:pt x="4793" y="1984"/>
                        <a:pt x="4758" y="2001"/>
                        <a:pt x="4721" y="2015"/>
                      </a:cubicBezTo>
                      <a:cubicBezTo>
                        <a:pt x="4776" y="1969"/>
                        <a:pt x="4778" y="1913"/>
                        <a:pt x="4783" y="1858"/>
                      </a:cubicBezTo>
                      <a:cubicBezTo>
                        <a:pt x="4788" y="1803"/>
                        <a:pt x="4796" y="1749"/>
                        <a:pt x="4862" y="1706"/>
                      </a:cubicBezTo>
                      <a:cubicBezTo>
                        <a:pt x="4701" y="1799"/>
                        <a:pt x="4615" y="1838"/>
                        <a:pt x="4586" y="1845"/>
                      </a:cubicBezTo>
                      <a:cubicBezTo>
                        <a:pt x="4556" y="1851"/>
                        <a:pt x="4584" y="1825"/>
                        <a:pt x="4652" y="1786"/>
                      </a:cubicBezTo>
                      <a:cubicBezTo>
                        <a:pt x="4641" y="1788"/>
                        <a:pt x="4563" y="1802"/>
                        <a:pt x="4479" y="1819"/>
                      </a:cubicBezTo>
                      <a:cubicBezTo>
                        <a:pt x="4396" y="1835"/>
                        <a:pt x="4306" y="1854"/>
                        <a:pt x="4273" y="1863"/>
                      </a:cubicBezTo>
                      <a:cubicBezTo>
                        <a:pt x="4276" y="1850"/>
                        <a:pt x="4281" y="1839"/>
                        <a:pt x="4290" y="1829"/>
                      </a:cubicBezTo>
                      <a:cubicBezTo>
                        <a:pt x="4297" y="1819"/>
                        <a:pt x="4307" y="1811"/>
                        <a:pt x="4318" y="1804"/>
                      </a:cubicBezTo>
                      <a:cubicBezTo>
                        <a:pt x="4289" y="1804"/>
                        <a:pt x="4216" y="1847"/>
                        <a:pt x="4148" y="1889"/>
                      </a:cubicBezTo>
                      <a:cubicBezTo>
                        <a:pt x="4079" y="1931"/>
                        <a:pt x="4015" y="1972"/>
                        <a:pt x="4003" y="1969"/>
                      </a:cubicBezTo>
                      <a:cubicBezTo>
                        <a:pt x="4212" y="1789"/>
                        <a:pt x="3980" y="1616"/>
                        <a:pt x="3927" y="1573"/>
                      </a:cubicBezTo>
                      <a:cubicBezTo>
                        <a:pt x="3759" y="1438"/>
                        <a:pt x="3794" y="1387"/>
                        <a:pt x="3856" y="1317"/>
                      </a:cubicBezTo>
                      <a:cubicBezTo>
                        <a:pt x="3739" y="1317"/>
                        <a:pt x="3421" y="1341"/>
                        <a:pt x="3131" y="1401"/>
                      </a:cubicBezTo>
                      <a:cubicBezTo>
                        <a:pt x="2841" y="1462"/>
                        <a:pt x="2581" y="1558"/>
                        <a:pt x="2581" y="1701"/>
                      </a:cubicBezTo>
                      <a:cubicBezTo>
                        <a:pt x="2590" y="1699"/>
                        <a:pt x="2599" y="1697"/>
                        <a:pt x="2609" y="1696"/>
                      </a:cubicBezTo>
                      <a:cubicBezTo>
                        <a:pt x="2618" y="1694"/>
                        <a:pt x="2627" y="1694"/>
                        <a:pt x="2637" y="1693"/>
                      </a:cubicBezTo>
                      <a:cubicBezTo>
                        <a:pt x="2618" y="1701"/>
                        <a:pt x="2609" y="1708"/>
                        <a:pt x="2609" y="1713"/>
                      </a:cubicBezTo>
                      <a:cubicBezTo>
                        <a:pt x="2610" y="1717"/>
                        <a:pt x="2620" y="1720"/>
                        <a:pt x="2639" y="1722"/>
                      </a:cubicBezTo>
                      <a:cubicBezTo>
                        <a:pt x="2612" y="1726"/>
                        <a:pt x="2556" y="1779"/>
                        <a:pt x="2498" y="1821"/>
                      </a:cubicBezTo>
                      <a:cubicBezTo>
                        <a:pt x="2439" y="1864"/>
                        <a:pt x="2377" y="1896"/>
                        <a:pt x="2337" y="1863"/>
                      </a:cubicBezTo>
                      <a:cubicBezTo>
                        <a:pt x="2360" y="1835"/>
                        <a:pt x="2384" y="1808"/>
                        <a:pt x="2411" y="1784"/>
                      </a:cubicBezTo>
                      <a:cubicBezTo>
                        <a:pt x="2438" y="1759"/>
                        <a:pt x="2466" y="1736"/>
                        <a:pt x="2497" y="1714"/>
                      </a:cubicBezTo>
                      <a:cubicBezTo>
                        <a:pt x="2376" y="1662"/>
                        <a:pt x="2296" y="1705"/>
                        <a:pt x="2225" y="1769"/>
                      </a:cubicBezTo>
                      <a:cubicBezTo>
                        <a:pt x="2155" y="1832"/>
                        <a:pt x="2094" y="1916"/>
                        <a:pt x="2011" y="1946"/>
                      </a:cubicBezTo>
                      <a:cubicBezTo>
                        <a:pt x="2032" y="1944"/>
                        <a:pt x="2041" y="1950"/>
                        <a:pt x="2038" y="1961"/>
                      </a:cubicBezTo>
                      <a:cubicBezTo>
                        <a:pt x="2036" y="1973"/>
                        <a:pt x="2021" y="1990"/>
                        <a:pt x="1994" y="2015"/>
                      </a:cubicBezTo>
                      <a:cubicBezTo>
                        <a:pt x="2015" y="2008"/>
                        <a:pt x="2035" y="2006"/>
                        <a:pt x="2056" y="2007"/>
                      </a:cubicBezTo>
                      <a:cubicBezTo>
                        <a:pt x="2076" y="2008"/>
                        <a:pt x="2095" y="2013"/>
                        <a:pt x="2114" y="2022"/>
                      </a:cubicBezTo>
                      <a:cubicBezTo>
                        <a:pt x="2111" y="2025"/>
                        <a:pt x="1985" y="2106"/>
                        <a:pt x="1872" y="2159"/>
                      </a:cubicBezTo>
                      <a:cubicBezTo>
                        <a:pt x="1758" y="2213"/>
                        <a:pt x="1658" y="2239"/>
                        <a:pt x="1706" y="2132"/>
                      </a:cubicBezTo>
                      <a:cubicBezTo>
                        <a:pt x="1675" y="2142"/>
                        <a:pt x="1644" y="2154"/>
                        <a:pt x="1614" y="2168"/>
                      </a:cubicBezTo>
                      <a:cubicBezTo>
                        <a:pt x="1585" y="2182"/>
                        <a:pt x="1557" y="2198"/>
                        <a:pt x="1530" y="2216"/>
                      </a:cubicBezTo>
                      <a:cubicBezTo>
                        <a:pt x="1534" y="2213"/>
                        <a:pt x="1538" y="2209"/>
                        <a:pt x="1541" y="2205"/>
                      </a:cubicBezTo>
                      <a:cubicBezTo>
                        <a:pt x="1544" y="2201"/>
                        <a:pt x="1547" y="2197"/>
                        <a:pt x="1549" y="2192"/>
                      </a:cubicBezTo>
                      <a:cubicBezTo>
                        <a:pt x="1450" y="2225"/>
                        <a:pt x="1341" y="2285"/>
                        <a:pt x="1241" y="2357"/>
                      </a:cubicBezTo>
                      <a:cubicBezTo>
                        <a:pt x="1142" y="2428"/>
                        <a:pt x="1051" y="2511"/>
                        <a:pt x="990" y="2589"/>
                      </a:cubicBezTo>
                      <a:cubicBezTo>
                        <a:pt x="1020" y="2599"/>
                        <a:pt x="1049" y="2599"/>
                        <a:pt x="1076" y="2586"/>
                      </a:cubicBezTo>
                      <a:cubicBezTo>
                        <a:pt x="1103" y="2574"/>
                        <a:pt x="1128" y="2551"/>
                        <a:pt x="1152" y="2516"/>
                      </a:cubicBezTo>
                      <a:cubicBezTo>
                        <a:pt x="1143" y="2571"/>
                        <a:pt x="1083" y="2616"/>
                        <a:pt x="1015" y="2657"/>
                      </a:cubicBezTo>
                      <a:cubicBezTo>
                        <a:pt x="948" y="2697"/>
                        <a:pt x="872" y="2732"/>
                        <a:pt x="829" y="2765"/>
                      </a:cubicBezTo>
                      <a:cubicBezTo>
                        <a:pt x="854" y="2756"/>
                        <a:pt x="863" y="2753"/>
                        <a:pt x="857" y="2758"/>
                      </a:cubicBezTo>
                      <a:cubicBezTo>
                        <a:pt x="851" y="2762"/>
                        <a:pt x="830" y="2774"/>
                        <a:pt x="794" y="2792"/>
                      </a:cubicBezTo>
                      <a:cubicBezTo>
                        <a:pt x="821" y="2792"/>
                        <a:pt x="848" y="2792"/>
                        <a:pt x="875" y="2794"/>
                      </a:cubicBezTo>
                      <a:cubicBezTo>
                        <a:pt x="902" y="2795"/>
                        <a:pt x="929" y="2796"/>
                        <a:pt x="956" y="2798"/>
                      </a:cubicBezTo>
                      <a:cubicBezTo>
                        <a:pt x="953" y="2804"/>
                        <a:pt x="942" y="2820"/>
                        <a:pt x="930" y="2836"/>
                      </a:cubicBezTo>
                      <a:cubicBezTo>
                        <a:pt x="918" y="2852"/>
                        <a:pt x="904" y="2869"/>
                        <a:pt x="893" y="2878"/>
                      </a:cubicBezTo>
                      <a:cubicBezTo>
                        <a:pt x="908" y="2869"/>
                        <a:pt x="925" y="2861"/>
                        <a:pt x="942" y="2855"/>
                      </a:cubicBezTo>
                      <a:cubicBezTo>
                        <a:pt x="960" y="2849"/>
                        <a:pt x="978" y="2845"/>
                        <a:pt x="997" y="2843"/>
                      </a:cubicBezTo>
                      <a:cubicBezTo>
                        <a:pt x="969" y="2865"/>
                        <a:pt x="961" y="2878"/>
                        <a:pt x="974" y="2882"/>
                      </a:cubicBezTo>
                      <a:cubicBezTo>
                        <a:pt x="986" y="2886"/>
                        <a:pt x="1018" y="2882"/>
                        <a:pt x="1070" y="2868"/>
                      </a:cubicBezTo>
                      <a:cubicBezTo>
                        <a:pt x="928" y="2990"/>
                        <a:pt x="745" y="3061"/>
                        <a:pt x="556" y="3119"/>
                      </a:cubicBezTo>
                      <a:cubicBezTo>
                        <a:pt x="366" y="3176"/>
                        <a:pt x="169" y="3221"/>
                        <a:pt x="0" y="3292"/>
                      </a:cubicBezTo>
                      <a:cubicBezTo>
                        <a:pt x="14" y="3287"/>
                        <a:pt x="68" y="3270"/>
                        <a:pt x="118" y="3256"/>
                      </a:cubicBezTo>
                      <a:cubicBezTo>
                        <a:pt x="169" y="3241"/>
                        <a:pt x="217" y="3229"/>
                        <a:pt x="222" y="3234"/>
                      </a:cubicBezTo>
                      <a:cubicBezTo>
                        <a:pt x="104" y="3309"/>
                        <a:pt x="528" y="3230"/>
                        <a:pt x="640" y="3187"/>
                      </a:cubicBezTo>
                      <a:cubicBezTo>
                        <a:pt x="1056" y="3026"/>
                        <a:pt x="1445" y="2819"/>
                        <a:pt x="1858" y="2657"/>
                      </a:cubicBezTo>
                      <a:cubicBezTo>
                        <a:pt x="1883" y="2669"/>
                        <a:pt x="1793" y="2698"/>
                        <a:pt x="1749" y="2714"/>
                      </a:cubicBezTo>
                      <a:cubicBezTo>
                        <a:pt x="1704" y="2729"/>
                        <a:pt x="1705" y="2730"/>
                        <a:pt x="1914" y="2683"/>
                      </a:cubicBezTo>
                      <a:cubicBezTo>
                        <a:pt x="1826" y="2741"/>
                        <a:pt x="1726" y="2782"/>
                        <a:pt x="1626" y="2824"/>
                      </a:cubicBezTo>
                      <a:cubicBezTo>
                        <a:pt x="1525" y="2865"/>
                        <a:pt x="1425" y="2906"/>
                        <a:pt x="1336" y="2964"/>
                      </a:cubicBezTo>
                      <a:cubicBezTo>
                        <a:pt x="1383" y="3014"/>
                        <a:pt x="1521" y="2959"/>
                        <a:pt x="1663" y="2898"/>
                      </a:cubicBezTo>
                      <a:cubicBezTo>
                        <a:pt x="1804" y="2837"/>
                        <a:pt x="1949" y="2769"/>
                        <a:pt x="2008" y="2795"/>
                      </a:cubicBezTo>
                      <a:cubicBezTo>
                        <a:pt x="1950" y="2832"/>
                        <a:pt x="1939" y="2847"/>
                        <a:pt x="1931" y="2863"/>
                      </a:cubicBezTo>
                      <a:cubicBezTo>
                        <a:pt x="1924" y="2879"/>
                        <a:pt x="1921" y="2897"/>
                        <a:pt x="1881" y="2937"/>
                      </a:cubicBezTo>
                      <a:cubicBezTo>
                        <a:pt x="1908" y="2942"/>
                        <a:pt x="1944" y="2980"/>
                        <a:pt x="1992" y="3026"/>
                      </a:cubicBezTo>
                      <a:cubicBezTo>
                        <a:pt x="2040" y="3072"/>
                        <a:pt x="2100" y="3125"/>
                        <a:pt x="2176" y="3158"/>
                      </a:cubicBezTo>
                      <a:cubicBezTo>
                        <a:pt x="2147" y="3202"/>
                        <a:pt x="2111" y="3229"/>
                        <a:pt x="2101" y="3245"/>
                      </a:cubicBezTo>
                      <a:cubicBezTo>
                        <a:pt x="2091" y="3260"/>
                        <a:pt x="2107" y="3265"/>
                        <a:pt x="2184" y="3265"/>
                      </a:cubicBezTo>
                      <a:cubicBezTo>
                        <a:pt x="2130" y="3320"/>
                        <a:pt x="2091" y="3379"/>
                        <a:pt x="2066" y="3442"/>
                      </a:cubicBezTo>
                      <a:cubicBezTo>
                        <a:pt x="2041" y="3505"/>
                        <a:pt x="2030" y="3572"/>
                        <a:pt x="2033" y="3644"/>
                      </a:cubicBezTo>
                      <a:cubicBezTo>
                        <a:pt x="2054" y="3631"/>
                        <a:pt x="2071" y="3627"/>
                        <a:pt x="2081" y="3631"/>
                      </a:cubicBezTo>
                      <a:cubicBezTo>
                        <a:pt x="2092" y="3634"/>
                        <a:pt x="2097" y="3646"/>
                        <a:pt x="2097" y="3666"/>
                      </a:cubicBezTo>
                      <a:cubicBezTo>
                        <a:pt x="2168" y="3656"/>
                        <a:pt x="2167" y="3622"/>
                        <a:pt x="2150" y="3586"/>
                      </a:cubicBezTo>
                      <a:cubicBezTo>
                        <a:pt x="2134" y="3549"/>
                        <a:pt x="2102" y="3510"/>
                        <a:pt x="2115" y="3492"/>
                      </a:cubicBezTo>
                      <a:cubicBezTo>
                        <a:pt x="2127" y="3506"/>
                        <a:pt x="2146" y="3507"/>
                        <a:pt x="2164" y="3506"/>
                      </a:cubicBezTo>
                      <a:cubicBezTo>
                        <a:pt x="2183" y="3506"/>
                        <a:pt x="2202" y="3505"/>
                        <a:pt x="2213" y="3518"/>
                      </a:cubicBezTo>
                      <a:cubicBezTo>
                        <a:pt x="2229" y="3500"/>
                        <a:pt x="2246" y="3482"/>
                        <a:pt x="2264" y="3465"/>
                      </a:cubicBezTo>
                      <a:cubicBezTo>
                        <a:pt x="2282" y="3448"/>
                        <a:pt x="2302" y="3432"/>
                        <a:pt x="2322" y="3417"/>
                      </a:cubicBezTo>
                      <a:cubicBezTo>
                        <a:pt x="2307" y="3427"/>
                        <a:pt x="2298" y="3456"/>
                        <a:pt x="2290" y="3471"/>
                      </a:cubicBezTo>
                      <a:cubicBezTo>
                        <a:pt x="2279" y="3491"/>
                        <a:pt x="2270" y="3512"/>
                        <a:pt x="2262" y="3533"/>
                      </a:cubicBezTo>
                      <a:cubicBezTo>
                        <a:pt x="2246" y="3573"/>
                        <a:pt x="2234" y="3615"/>
                        <a:pt x="2222" y="3657"/>
                      </a:cubicBezTo>
                      <a:cubicBezTo>
                        <a:pt x="2198" y="3738"/>
                        <a:pt x="2185" y="3828"/>
                        <a:pt x="2144" y="3905"/>
                      </a:cubicBezTo>
                      <a:cubicBezTo>
                        <a:pt x="2138" y="3916"/>
                        <a:pt x="2129" y="3927"/>
                        <a:pt x="2123" y="3938"/>
                      </a:cubicBezTo>
                      <a:cubicBezTo>
                        <a:pt x="2117" y="3950"/>
                        <a:pt x="2110" y="3961"/>
                        <a:pt x="2107" y="3973"/>
                      </a:cubicBezTo>
                      <a:cubicBezTo>
                        <a:pt x="2102" y="3994"/>
                        <a:pt x="2113" y="4000"/>
                        <a:pt x="2128" y="4000"/>
                      </a:cubicBezTo>
                      <a:cubicBezTo>
                        <a:pt x="2142" y="4000"/>
                        <a:pt x="2162" y="3994"/>
                        <a:pt x="2175" y="3990"/>
                      </a:cubicBezTo>
                      <a:cubicBezTo>
                        <a:pt x="2158" y="3999"/>
                        <a:pt x="2129" y="4029"/>
                        <a:pt x="2122" y="4037"/>
                      </a:cubicBezTo>
                      <a:cubicBezTo>
                        <a:pt x="2112" y="4049"/>
                        <a:pt x="2099" y="4067"/>
                        <a:pt x="2099" y="4082"/>
                      </a:cubicBezTo>
                      <a:cubicBezTo>
                        <a:pt x="2098" y="4095"/>
                        <a:pt x="2093" y="4096"/>
                        <a:pt x="2107" y="4091"/>
                      </a:cubicBezTo>
                      <a:cubicBezTo>
                        <a:pt x="2130" y="4082"/>
                        <a:pt x="2158" y="4040"/>
                        <a:pt x="2172" y="4024"/>
                      </a:cubicBezTo>
                      <a:cubicBezTo>
                        <a:pt x="2159" y="4055"/>
                        <a:pt x="2143" y="4086"/>
                        <a:pt x="2124" y="4114"/>
                      </a:cubicBezTo>
                      <a:cubicBezTo>
                        <a:pt x="2104" y="4143"/>
                        <a:pt x="2081" y="4170"/>
                        <a:pt x="2056" y="4195"/>
                      </a:cubicBezTo>
                      <a:cubicBezTo>
                        <a:pt x="2081" y="4194"/>
                        <a:pt x="2105" y="4191"/>
                        <a:pt x="2129" y="4185"/>
                      </a:cubicBezTo>
                      <a:cubicBezTo>
                        <a:pt x="2153" y="4179"/>
                        <a:pt x="2176" y="4170"/>
                        <a:pt x="2197" y="4160"/>
                      </a:cubicBezTo>
                      <a:cubicBezTo>
                        <a:pt x="2182" y="4214"/>
                        <a:pt x="2139" y="4276"/>
                        <a:pt x="2090" y="4334"/>
                      </a:cubicBezTo>
                      <a:cubicBezTo>
                        <a:pt x="2042" y="4393"/>
                        <a:pt x="1988" y="4450"/>
                        <a:pt x="1948" y="4494"/>
                      </a:cubicBezTo>
                      <a:cubicBezTo>
                        <a:pt x="1965" y="4482"/>
                        <a:pt x="1983" y="4471"/>
                        <a:pt x="2003" y="4463"/>
                      </a:cubicBezTo>
                      <a:cubicBezTo>
                        <a:pt x="2022" y="4454"/>
                        <a:pt x="2043" y="4448"/>
                        <a:pt x="2064" y="4444"/>
                      </a:cubicBezTo>
                      <a:cubicBezTo>
                        <a:pt x="2048" y="4481"/>
                        <a:pt x="2020" y="4500"/>
                        <a:pt x="1995" y="4520"/>
                      </a:cubicBezTo>
                      <a:cubicBezTo>
                        <a:pt x="1970" y="4539"/>
                        <a:pt x="1949" y="4559"/>
                        <a:pt x="1948" y="4599"/>
                      </a:cubicBezTo>
                      <a:cubicBezTo>
                        <a:pt x="1960" y="4602"/>
                        <a:pt x="1972" y="4602"/>
                        <a:pt x="1983" y="4599"/>
                      </a:cubicBezTo>
                      <a:cubicBezTo>
                        <a:pt x="1994" y="4596"/>
                        <a:pt x="2005" y="4591"/>
                        <a:pt x="2013" y="4585"/>
                      </a:cubicBezTo>
                      <a:cubicBezTo>
                        <a:pt x="1953" y="4644"/>
                        <a:pt x="1907" y="4722"/>
                        <a:pt x="1863" y="4803"/>
                      </a:cubicBezTo>
                      <a:cubicBezTo>
                        <a:pt x="1820" y="4884"/>
                        <a:pt x="1780" y="4967"/>
                        <a:pt x="1733" y="5036"/>
                      </a:cubicBezTo>
                      <a:cubicBezTo>
                        <a:pt x="1840" y="5036"/>
                        <a:pt x="1865" y="5113"/>
                        <a:pt x="1904" y="5196"/>
                      </a:cubicBezTo>
                      <a:cubicBezTo>
                        <a:pt x="1943" y="5279"/>
                        <a:pt x="1995" y="5370"/>
                        <a:pt x="2156" y="5398"/>
                      </a:cubicBezTo>
                      <a:cubicBezTo>
                        <a:pt x="2223" y="5273"/>
                        <a:pt x="2146" y="5199"/>
                        <a:pt x="2052" y="5131"/>
                      </a:cubicBezTo>
                      <a:cubicBezTo>
                        <a:pt x="1958" y="5064"/>
                        <a:pt x="1848" y="5004"/>
                        <a:pt x="1848" y="4905"/>
                      </a:cubicBezTo>
                      <a:cubicBezTo>
                        <a:pt x="1966" y="4920"/>
                        <a:pt x="1955" y="4946"/>
                        <a:pt x="1956" y="4962"/>
                      </a:cubicBezTo>
                      <a:cubicBezTo>
                        <a:pt x="1956" y="4978"/>
                        <a:pt x="1969" y="4985"/>
                        <a:pt x="2134" y="4962"/>
                      </a:cubicBezTo>
                      <a:cubicBezTo>
                        <a:pt x="2069" y="5018"/>
                        <a:pt x="2168" y="5171"/>
                        <a:pt x="2206" y="5300"/>
                      </a:cubicBezTo>
                      <a:cubicBezTo>
                        <a:pt x="2244" y="5429"/>
                        <a:pt x="2222" y="5534"/>
                        <a:pt x="1916" y="5492"/>
                      </a:cubicBezTo>
                      <a:cubicBezTo>
                        <a:pt x="1987" y="5490"/>
                        <a:pt x="2042" y="5498"/>
                        <a:pt x="2084" y="5492"/>
                      </a:cubicBezTo>
                      <a:cubicBezTo>
                        <a:pt x="2127" y="5486"/>
                        <a:pt x="2157" y="5466"/>
                        <a:pt x="2178" y="5411"/>
                      </a:cubicBezTo>
                      <a:cubicBezTo>
                        <a:pt x="2134" y="5409"/>
                        <a:pt x="2091" y="5403"/>
                        <a:pt x="2049" y="5394"/>
                      </a:cubicBezTo>
                      <a:cubicBezTo>
                        <a:pt x="2007" y="5385"/>
                        <a:pt x="1966" y="5373"/>
                        <a:pt x="1926" y="5357"/>
                      </a:cubicBezTo>
                      <a:cubicBezTo>
                        <a:pt x="1778" y="5653"/>
                        <a:pt x="1679" y="5963"/>
                        <a:pt x="1583" y="6273"/>
                      </a:cubicBezTo>
                      <a:cubicBezTo>
                        <a:pt x="1487" y="6583"/>
                        <a:pt x="1392" y="6893"/>
                        <a:pt x="1252" y="7190"/>
                      </a:cubicBezTo>
                      <a:cubicBezTo>
                        <a:pt x="1268" y="7196"/>
                        <a:pt x="1293" y="7195"/>
                        <a:pt x="1318" y="7192"/>
                      </a:cubicBezTo>
                      <a:cubicBezTo>
                        <a:pt x="1342" y="7189"/>
                        <a:pt x="1366" y="7183"/>
                        <a:pt x="1379" y="7181"/>
                      </a:cubicBezTo>
                      <a:cubicBezTo>
                        <a:pt x="1073" y="7477"/>
                        <a:pt x="1612" y="8229"/>
                        <a:pt x="1966" y="8438"/>
                      </a:cubicBezTo>
                      <a:cubicBezTo>
                        <a:pt x="2006" y="8462"/>
                        <a:pt x="2126" y="8461"/>
                        <a:pt x="2188" y="8471"/>
                      </a:cubicBezTo>
                      <a:cubicBezTo>
                        <a:pt x="2309" y="8490"/>
                        <a:pt x="2348" y="8876"/>
                        <a:pt x="2451" y="9022"/>
                      </a:cubicBezTo>
                      <a:cubicBezTo>
                        <a:pt x="2606" y="9243"/>
                        <a:pt x="2776" y="9338"/>
                        <a:pt x="2785" y="9558"/>
                      </a:cubicBezTo>
                      <a:cubicBezTo>
                        <a:pt x="2795" y="9789"/>
                        <a:pt x="3214" y="9864"/>
                        <a:pt x="3214" y="10097"/>
                      </a:cubicBezTo>
                      <a:cubicBezTo>
                        <a:pt x="3214" y="10202"/>
                        <a:pt x="3338" y="10746"/>
                        <a:pt x="3406" y="10808"/>
                      </a:cubicBezTo>
                      <a:cubicBezTo>
                        <a:pt x="3678" y="11056"/>
                        <a:pt x="4114" y="11262"/>
                        <a:pt x="4494" y="11359"/>
                      </a:cubicBezTo>
                      <a:cubicBezTo>
                        <a:pt x="5152" y="11528"/>
                        <a:pt x="5626" y="11520"/>
                        <a:pt x="6228" y="11836"/>
                      </a:cubicBezTo>
                      <a:cubicBezTo>
                        <a:pt x="6475" y="11966"/>
                        <a:pt x="6741" y="12038"/>
                        <a:pt x="7030" y="11971"/>
                      </a:cubicBezTo>
                      <a:cubicBezTo>
                        <a:pt x="7038" y="12021"/>
                        <a:pt x="7129" y="12167"/>
                        <a:pt x="7229" y="12311"/>
                      </a:cubicBezTo>
                      <a:cubicBezTo>
                        <a:pt x="7329" y="12456"/>
                        <a:pt x="7439" y="12599"/>
                        <a:pt x="7485" y="12642"/>
                      </a:cubicBezTo>
                      <a:cubicBezTo>
                        <a:pt x="7544" y="12503"/>
                        <a:pt x="7649" y="12596"/>
                        <a:pt x="7732" y="12694"/>
                      </a:cubicBezTo>
                      <a:cubicBezTo>
                        <a:pt x="7816" y="12792"/>
                        <a:pt x="7878" y="12894"/>
                        <a:pt x="7849" y="12774"/>
                      </a:cubicBezTo>
                      <a:cubicBezTo>
                        <a:pt x="7920" y="12818"/>
                        <a:pt x="8051" y="12886"/>
                        <a:pt x="8187" y="12931"/>
                      </a:cubicBezTo>
                      <a:cubicBezTo>
                        <a:pt x="8323" y="12975"/>
                        <a:pt x="8464" y="12997"/>
                        <a:pt x="8552" y="12950"/>
                      </a:cubicBezTo>
                      <a:cubicBezTo>
                        <a:pt x="8517" y="12797"/>
                        <a:pt x="8514" y="12731"/>
                        <a:pt x="8810" y="12777"/>
                      </a:cubicBezTo>
                      <a:cubicBezTo>
                        <a:pt x="9173" y="12834"/>
                        <a:pt x="8835" y="12855"/>
                        <a:pt x="8926" y="13007"/>
                      </a:cubicBezTo>
                      <a:cubicBezTo>
                        <a:pt x="9029" y="13179"/>
                        <a:pt x="9217" y="12964"/>
                        <a:pt x="9134" y="13273"/>
                      </a:cubicBezTo>
                      <a:cubicBezTo>
                        <a:pt x="9117" y="13337"/>
                        <a:pt x="8991" y="13626"/>
                        <a:pt x="9172" y="13622"/>
                      </a:cubicBezTo>
                      <a:cubicBezTo>
                        <a:pt x="9020" y="13817"/>
                        <a:pt x="8780" y="13910"/>
                        <a:pt x="8661" y="14079"/>
                      </a:cubicBezTo>
                      <a:cubicBezTo>
                        <a:pt x="8557" y="14227"/>
                        <a:pt x="8629" y="14694"/>
                        <a:pt x="8434" y="14765"/>
                      </a:cubicBezTo>
                      <a:cubicBezTo>
                        <a:pt x="8580" y="14834"/>
                        <a:pt x="8589" y="14835"/>
                        <a:pt x="8588" y="14818"/>
                      </a:cubicBezTo>
                      <a:cubicBezTo>
                        <a:pt x="8587" y="14802"/>
                        <a:pt x="8576" y="14768"/>
                        <a:pt x="8682" y="14768"/>
                      </a:cubicBezTo>
                      <a:cubicBezTo>
                        <a:pt x="8682" y="14929"/>
                        <a:pt x="8314" y="14879"/>
                        <a:pt x="8339" y="15107"/>
                      </a:cubicBezTo>
                      <a:cubicBezTo>
                        <a:pt x="8363" y="15328"/>
                        <a:pt x="8698" y="15501"/>
                        <a:pt x="8878" y="15624"/>
                      </a:cubicBezTo>
                      <a:cubicBezTo>
                        <a:pt x="9401" y="15981"/>
                        <a:pt x="9372" y="16672"/>
                        <a:pt x="10002" y="16892"/>
                      </a:cubicBezTo>
                      <a:cubicBezTo>
                        <a:pt x="10211" y="16965"/>
                        <a:pt x="10545" y="16936"/>
                        <a:pt x="10668" y="17130"/>
                      </a:cubicBezTo>
                      <a:cubicBezTo>
                        <a:pt x="10850" y="17418"/>
                        <a:pt x="10787" y="17763"/>
                        <a:pt x="10700" y="18065"/>
                      </a:cubicBezTo>
                      <a:cubicBezTo>
                        <a:pt x="10631" y="18311"/>
                        <a:pt x="10524" y="18547"/>
                        <a:pt x="10434" y="18787"/>
                      </a:cubicBezTo>
                      <a:cubicBezTo>
                        <a:pt x="10384" y="18920"/>
                        <a:pt x="10359" y="19058"/>
                        <a:pt x="10332" y="19196"/>
                      </a:cubicBezTo>
                      <a:cubicBezTo>
                        <a:pt x="10306" y="19331"/>
                        <a:pt x="10277" y="19470"/>
                        <a:pt x="10213" y="19597"/>
                      </a:cubicBezTo>
                      <a:cubicBezTo>
                        <a:pt x="10162" y="19698"/>
                        <a:pt x="10068" y="19780"/>
                        <a:pt x="10020" y="19881"/>
                      </a:cubicBezTo>
                      <a:cubicBezTo>
                        <a:pt x="9966" y="19996"/>
                        <a:pt x="9893" y="20188"/>
                        <a:pt x="9975" y="20305"/>
                      </a:cubicBezTo>
                      <a:cubicBezTo>
                        <a:pt x="10077" y="20451"/>
                        <a:pt x="10044" y="20404"/>
                        <a:pt x="9973" y="20614"/>
                      </a:cubicBezTo>
                      <a:cubicBezTo>
                        <a:pt x="9876" y="20903"/>
                        <a:pt x="9774" y="20847"/>
                        <a:pt x="9560" y="20897"/>
                      </a:cubicBezTo>
                      <a:cubicBezTo>
                        <a:pt x="9593" y="20912"/>
                        <a:pt x="9606" y="20927"/>
                        <a:pt x="9601" y="20941"/>
                      </a:cubicBezTo>
                      <a:cubicBezTo>
                        <a:pt x="9595" y="20955"/>
                        <a:pt x="9571" y="20969"/>
                        <a:pt x="9527" y="20983"/>
                      </a:cubicBezTo>
                      <a:cubicBezTo>
                        <a:pt x="9655" y="20950"/>
                        <a:pt x="9711" y="20956"/>
                        <a:pt x="9726" y="20997"/>
                      </a:cubicBezTo>
                      <a:cubicBezTo>
                        <a:pt x="9740" y="21039"/>
                        <a:pt x="9713" y="21116"/>
                        <a:pt x="9675" y="21225"/>
                      </a:cubicBezTo>
                      <a:cubicBezTo>
                        <a:pt x="9687" y="21226"/>
                        <a:pt x="9699" y="21225"/>
                        <a:pt x="9710" y="21223"/>
                      </a:cubicBezTo>
                      <a:cubicBezTo>
                        <a:pt x="9721" y="21220"/>
                        <a:pt x="9732" y="21216"/>
                        <a:pt x="9741" y="21211"/>
                      </a:cubicBezTo>
                      <a:cubicBezTo>
                        <a:pt x="9692" y="21250"/>
                        <a:pt x="9672" y="21280"/>
                        <a:pt x="9675" y="21296"/>
                      </a:cubicBezTo>
                      <a:cubicBezTo>
                        <a:pt x="9677" y="21312"/>
                        <a:pt x="9702" y="21315"/>
                        <a:pt x="9740" y="21299"/>
                      </a:cubicBezTo>
                      <a:cubicBezTo>
                        <a:pt x="9671" y="21328"/>
                        <a:pt x="9692" y="21483"/>
                        <a:pt x="9721" y="21525"/>
                      </a:cubicBezTo>
                      <a:cubicBezTo>
                        <a:pt x="9764" y="21592"/>
                        <a:pt x="9841" y="21594"/>
                        <a:pt x="9922" y="21585"/>
                      </a:cubicBezTo>
                      <a:cubicBezTo>
                        <a:pt x="9984" y="21578"/>
                        <a:pt x="10434" y="21399"/>
                        <a:pt x="10462" y="21434"/>
                      </a:cubicBezTo>
                      <a:cubicBezTo>
                        <a:pt x="10449" y="21418"/>
                        <a:pt x="10435" y="21407"/>
                        <a:pt x="10418" y="21401"/>
                      </a:cubicBezTo>
                      <a:cubicBezTo>
                        <a:pt x="10401" y="21394"/>
                        <a:pt x="10384" y="21391"/>
                        <a:pt x="10363" y="21393"/>
                      </a:cubicBezTo>
                      <a:cubicBezTo>
                        <a:pt x="10381" y="21382"/>
                        <a:pt x="10410" y="21335"/>
                        <a:pt x="10438" y="21291"/>
                      </a:cubicBezTo>
                      <a:cubicBezTo>
                        <a:pt x="10466" y="21246"/>
                        <a:pt x="10495" y="21203"/>
                        <a:pt x="10513" y="21200"/>
                      </a:cubicBezTo>
                      <a:cubicBezTo>
                        <a:pt x="10508" y="21216"/>
                        <a:pt x="10612" y="21174"/>
                        <a:pt x="10731" y="21120"/>
                      </a:cubicBezTo>
                      <a:cubicBezTo>
                        <a:pt x="10849" y="21065"/>
                        <a:pt x="10981" y="20999"/>
                        <a:pt x="11029" y="20966"/>
                      </a:cubicBezTo>
                      <a:cubicBezTo>
                        <a:pt x="10996" y="20933"/>
                        <a:pt x="10959" y="20906"/>
                        <a:pt x="10916" y="20885"/>
                      </a:cubicBezTo>
                      <a:cubicBezTo>
                        <a:pt x="10874" y="20865"/>
                        <a:pt x="10827" y="20850"/>
                        <a:pt x="10776" y="20842"/>
                      </a:cubicBezTo>
                      <a:cubicBezTo>
                        <a:pt x="10769" y="20823"/>
                        <a:pt x="10918" y="20718"/>
                        <a:pt x="11074" y="20611"/>
                      </a:cubicBezTo>
                      <a:cubicBezTo>
                        <a:pt x="11231" y="20504"/>
                        <a:pt x="11395" y="20396"/>
                        <a:pt x="11418" y="20371"/>
                      </a:cubicBezTo>
                      <a:cubicBezTo>
                        <a:pt x="11400" y="20378"/>
                        <a:pt x="11383" y="20380"/>
                        <a:pt x="11365" y="20379"/>
                      </a:cubicBezTo>
                      <a:cubicBezTo>
                        <a:pt x="11346" y="20378"/>
                        <a:pt x="11329" y="20374"/>
                        <a:pt x="11312" y="20365"/>
                      </a:cubicBezTo>
                      <a:cubicBezTo>
                        <a:pt x="11332" y="20359"/>
                        <a:pt x="11387" y="20341"/>
                        <a:pt x="11442" y="20326"/>
                      </a:cubicBezTo>
                      <a:cubicBezTo>
                        <a:pt x="11497" y="20312"/>
                        <a:pt x="11552" y="20299"/>
                        <a:pt x="11571" y="20303"/>
                      </a:cubicBezTo>
                      <a:cubicBezTo>
                        <a:pt x="11537" y="20296"/>
                        <a:pt x="11485" y="20273"/>
                        <a:pt x="11433" y="20255"/>
                      </a:cubicBezTo>
                      <a:cubicBezTo>
                        <a:pt x="11381" y="20237"/>
                        <a:pt x="11329" y="20223"/>
                        <a:pt x="11296" y="20236"/>
                      </a:cubicBezTo>
                      <a:cubicBezTo>
                        <a:pt x="11332" y="20204"/>
                        <a:pt x="11488" y="20114"/>
                        <a:pt x="11638" y="20032"/>
                      </a:cubicBezTo>
                      <a:cubicBezTo>
                        <a:pt x="11788" y="19950"/>
                        <a:pt x="11932" y="19876"/>
                        <a:pt x="11948" y="19876"/>
                      </a:cubicBezTo>
                      <a:cubicBezTo>
                        <a:pt x="11958" y="19914"/>
                        <a:pt x="12173" y="19837"/>
                        <a:pt x="12394" y="19739"/>
                      </a:cubicBezTo>
                      <a:cubicBezTo>
                        <a:pt x="12615" y="19641"/>
                        <a:pt x="12842" y="19523"/>
                        <a:pt x="12876" y="19478"/>
                      </a:cubicBezTo>
                      <a:lnTo>
                        <a:pt x="12871" y="19479"/>
                      </a:lnTo>
                      <a:cubicBezTo>
                        <a:pt x="12909" y="19363"/>
                        <a:pt x="12795" y="19310"/>
                        <a:pt x="12712" y="19254"/>
                      </a:cubicBezTo>
                      <a:cubicBezTo>
                        <a:pt x="12629" y="19198"/>
                        <a:pt x="12578" y="19138"/>
                        <a:pt x="12739" y="19005"/>
                      </a:cubicBezTo>
                      <a:cubicBezTo>
                        <a:pt x="12739" y="19378"/>
                        <a:pt x="13027" y="19263"/>
                        <a:pt x="13341" y="19051"/>
                      </a:cubicBezTo>
                      <a:cubicBezTo>
                        <a:pt x="13656" y="18839"/>
                        <a:pt x="13998" y="18530"/>
                        <a:pt x="14105" y="18515"/>
                      </a:cubicBezTo>
                      <a:cubicBezTo>
                        <a:pt x="14082" y="18543"/>
                        <a:pt x="14060" y="18571"/>
                        <a:pt x="14038" y="18600"/>
                      </a:cubicBezTo>
                      <a:cubicBezTo>
                        <a:pt x="14016" y="18629"/>
                        <a:pt x="13996" y="18658"/>
                        <a:pt x="13976" y="18688"/>
                      </a:cubicBezTo>
                      <a:cubicBezTo>
                        <a:pt x="14141" y="18536"/>
                        <a:pt x="14316" y="18386"/>
                        <a:pt x="14443" y="18208"/>
                      </a:cubicBezTo>
                      <a:cubicBezTo>
                        <a:pt x="14557" y="18048"/>
                        <a:pt x="14489" y="17831"/>
                        <a:pt x="14653" y="17702"/>
                      </a:cubicBezTo>
                      <a:cubicBezTo>
                        <a:pt x="14942" y="17474"/>
                        <a:pt x="15363" y="17362"/>
                        <a:pt x="15675" y="17185"/>
                      </a:cubicBezTo>
                      <a:cubicBezTo>
                        <a:pt x="16022" y="16988"/>
                        <a:pt x="16194" y="16726"/>
                        <a:pt x="16288" y="16390"/>
                      </a:cubicBezTo>
                      <a:cubicBezTo>
                        <a:pt x="16317" y="16285"/>
                        <a:pt x="16486" y="15650"/>
                        <a:pt x="16437" y="15664"/>
                      </a:cubicBezTo>
                      <a:close/>
                      <a:moveTo>
                        <a:pt x="14628" y="13362"/>
                      </a:moveTo>
                      <a:lnTo>
                        <a:pt x="14630" y="13364"/>
                      </a:lnTo>
                      <a:lnTo>
                        <a:pt x="14632" y="13365"/>
                      </a:lnTo>
                      <a:cubicBezTo>
                        <a:pt x="14632" y="13363"/>
                        <a:pt x="14632" y="13361"/>
                        <a:pt x="14631" y="13361"/>
                      </a:cubicBezTo>
                      <a:cubicBezTo>
                        <a:pt x="14630" y="13360"/>
                        <a:pt x="14628" y="13361"/>
                        <a:pt x="14628" y="13362"/>
                      </a:cubicBezTo>
                      <a:close/>
                      <a:moveTo>
                        <a:pt x="1952" y="1957"/>
                      </a:moveTo>
                      <a:cubicBezTo>
                        <a:pt x="1962" y="1957"/>
                        <a:pt x="1973" y="1956"/>
                        <a:pt x="1983" y="1954"/>
                      </a:cubicBezTo>
                      <a:cubicBezTo>
                        <a:pt x="1993" y="1952"/>
                        <a:pt x="2002" y="1949"/>
                        <a:pt x="2012" y="1946"/>
                      </a:cubicBezTo>
                      <a:cubicBezTo>
                        <a:pt x="2004" y="1946"/>
                        <a:pt x="1996" y="1947"/>
                        <a:pt x="1986" y="1949"/>
                      </a:cubicBezTo>
                      <a:cubicBezTo>
                        <a:pt x="1976" y="1951"/>
                        <a:pt x="1965" y="1953"/>
                        <a:pt x="1952" y="1957"/>
                      </a:cubicBezTo>
                      <a:close/>
                      <a:moveTo>
                        <a:pt x="10376" y="5716"/>
                      </a:moveTo>
                      <a:cubicBezTo>
                        <a:pt x="10382" y="5717"/>
                        <a:pt x="10389" y="5718"/>
                        <a:pt x="10395" y="5720"/>
                      </a:cubicBezTo>
                      <a:cubicBezTo>
                        <a:pt x="10401" y="5721"/>
                        <a:pt x="10407" y="5723"/>
                        <a:pt x="10412" y="5724"/>
                      </a:cubicBezTo>
                      <a:cubicBezTo>
                        <a:pt x="10426" y="5720"/>
                        <a:pt x="10434" y="5716"/>
                        <a:pt x="10429" y="5714"/>
                      </a:cubicBezTo>
                      <a:cubicBezTo>
                        <a:pt x="10425" y="5712"/>
                        <a:pt x="10409" y="5712"/>
                        <a:pt x="10376" y="5716"/>
                      </a:cubicBezTo>
                      <a:close/>
                      <a:moveTo>
                        <a:pt x="18164" y="4518"/>
                      </a:moveTo>
                      <a:cubicBezTo>
                        <a:pt x="18146" y="4555"/>
                        <a:pt x="18204" y="4604"/>
                        <a:pt x="18270" y="4648"/>
                      </a:cubicBezTo>
                      <a:cubicBezTo>
                        <a:pt x="18335" y="4693"/>
                        <a:pt x="18410" y="4732"/>
                        <a:pt x="18427" y="4751"/>
                      </a:cubicBezTo>
                      <a:cubicBezTo>
                        <a:pt x="18434" y="4707"/>
                        <a:pt x="18391" y="4618"/>
                        <a:pt x="18330" y="4544"/>
                      </a:cubicBezTo>
                      <a:cubicBezTo>
                        <a:pt x="18268" y="4470"/>
                        <a:pt x="18190" y="4410"/>
                        <a:pt x="18127" y="4423"/>
                      </a:cubicBezTo>
                      <a:cubicBezTo>
                        <a:pt x="18131" y="4439"/>
                        <a:pt x="18137" y="4455"/>
                        <a:pt x="18143" y="4471"/>
                      </a:cubicBezTo>
                      <a:cubicBezTo>
                        <a:pt x="18149" y="4487"/>
                        <a:pt x="18156" y="4502"/>
                        <a:pt x="18164" y="4518"/>
                      </a:cubicBezTo>
                      <a:cubicBezTo>
                        <a:pt x="18154" y="4538"/>
                        <a:pt x="18155" y="4536"/>
                        <a:pt x="18158" y="4530"/>
                      </a:cubicBezTo>
                      <a:cubicBezTo>
                        <a:pt x="18161" y="4525"/>
                        <a:pt x="18165" y="4514"/>
                        <a:pt x="18164" y="4518"/>
                      </a:cubicBezTo>
                      <a:close/>
                      <a:moveTo>
                        <a:pt x="18030" y="4236"/>
                      </a:moveTo>
                      <a:cubicBezTo>
                        <a:pt x="18011" y="4219"/>
                        <a:pt x="17992" y="4203"/>
                        <a:pt x="17972" y="4186"/>
                      </a:cubicBezTo>
                      <a:cubicBezTo>
                        <a:pt x="17952" y="4170"/>
                        <a:pt x="17932" y="4154"/>
                        <a:pt x="17911" y="4139"/>
                      </a:cubicBezTo>
                      <a:cubicBezTo>
                        <a:pt x="17897" y="4168"/>
                        <a:pt x="17942" y="4238"/>
                        <a:pt x="18000" y="4298"/>
                      </a:cubicBezTo>
                      <a:cubicBezTo>
                        <a:pt x="18057" y="4357"/>
                        <a:pt x="18127" y="4405"/>
                        <a:pt x="18163" y="4389"/>
                      </a:cubicBezTo>
                      <a:cubicBezTo>
                        <a:pt x="18141" y="4364"/>
                        <a:pt x="18119" y="4338"/>
                        <a:pt x="18096" y="4313"/>
                      </a:cubicBezTo>
                      <a:cubicBezTo>
                        <a:pt x="18074" y="4287"/>
                        <a:pt x="18052" y="4262"/>
                        <a:pt x="18030" y="4236"/>
                      </a:cubicBezTo>
                      <a:cubicBezTo>
                        <a:pt x="18016" y="4222"/>
                        <a:pt x="18018" y="4224"/>
                        <a:pt x="18022" y="4229"/>
                      </a:cubicBezTo>
                      <a:cubicBezTo>
                        <a:pt x="18027" y="4233"/>
                        <a:pt x="18034" y="4240"/>
                        <a:pt x="18030" y="4236"/>
                      </a:cubicBezTo>
                      <a:close/>
                      <a:moveTo>
                        <a:pt x="15747" y="3694"/>
                      </a:moveTo>
                      <a:cubicBezTo>
                        <a:pt x="15680" y="3615"/>
                        <a:pt x="15630" y="3527"/>
                        <a:pt x="15582" y="3439"/>
                      </a:cubicBezTo>
                      <a:cubicBezTo>
                        <a:pt x="15526" y="3337"/>
                        <a:pt x="15469" y="3209"/>
                        <a:pt x="15354" y="3146"/>
                      </a:cubicBezTo>
                      <a:cubicBezTo>
                        <a:pt x="15327" y="3132"/>
                        <a:pt x="15299" y="3122"/>
                        <a:pt x="15269" y="3115"/>
                      </a:cubicBezTo>
                      <a:cubicBezTo>
                        <a:pt x="15263" y="3114"/>
                        <a:pt x="15241" y="3113"/>
                        <a:pt x="15221" y="3111"/>
                      </a:cubicBezTo>
                      <a:cubicBezTo>
                        <a:pt x="15200" y="3109"/>
                        <a:pt x="15180" y="3107"/>
                        <a:pt x="15178" y="3104"/>
                      </a:cubicBezTo>
                      <a:cubicBezTo>
                        <a:pt x="15199" y="3138"/>
                        <a:pt x="15222" y="3173"/>
                        <a:pt x="15245" y="3206"/>
                      </a:cubicBezTo>
                      <a:cubicBezTo>
                        <a:pt x="15268" y="3240"/>
                        <a:pt x="15292" y="3273"/>
                        <a:pt x="15317" y="3306"/>
                      </a:cubicBezTo>
                      <a:cubicBezTo>
                        <a:pt x="15317" y="3304"/>
                        <a:pt x="15295" y="3305"/>
                        <a:pt x="15273" y="3307"/>
                      </a:cubicBezTo>
                      <a:cubicBezTo>
                        <a:pt x="15251" y="3309"/>
                        <a:pt x="15227" y="3312"/>
                        <a:pt x="15224" y="3314"/>
                      </a:cubicBezTo>
                      <a:cubicBezTo>
                        <a:pt x="15249" y="3334"/>
                        <a:pt x="15280" y="3349"/>
                        <a:pt x="15306" y="3367"/>
                      </a:cubicBezTo>
                      <a:cubicBezTo>
                        <a:pt x="15330" y="3383"/>
                        <a:pt x="15356" y="3395"/>
                        <a:pt x="15380" y="3410"/>
                      </a:cubicBezTo>
                      <a:cubicBezTo>
                        <a:pt x="15391" y="3418"/>
                        <a:pt x="15402" y="3426"/>
                        <a:pt x="15410" y="3436"/>
                      </a:cubicBezTo>
                      <a:cubicBezTo>
                        <a:pt x="15433" y="3462"/>
                        <a:pt x="15449" y="3492"/>
                        <a:pt x="15475" y="3517"/>
                      </a:cubicBezTo>
                      <a:cubicBezTo>
                        <a:pt x="15499" y="3538"/>
                        <a:pt x="15525" y="3557"/>
                        <a:pt x="15551" y="3576"/>
                      </a:cubicBezTo>
                      <a:cubicBezTo>
                        <a:pt x="15605" y="3616"/>
                        <a:pt x="15659" y="3652"/>
                        <a:pt x="15717" y="3686"/>
                      </a:cubicBezTo>
                      <a:cubicBezTo>
                        <a:pt x="15729" y="3693"/>
                        <a:pt x="15740" y="3702"/>
                        <a:pt x="15755" y="3704"/>
                      </a:cubicBezTo>
                      <a:cubicBezTo>
                        <a:pt x="15752" y="3700"/>
                        <a:pt x="15749" y="3697"/>
                        <a:pt x="15747" y="3694"/>
                      </a:cubicBezTo>
                      <a:close/>
                      <a:moveTo>
                        <a:pt x="14632" y="2497"/>
                      </a:moveTo>
                      <a:cubicBezTo>
                        <a:pt x="14726" y="2583"/>
                        <a:pt x="14730" y="2581"/>
                        <a:pt x="14708" y="2559"/>
                      </a:cubicBezTo>
                      <a:cubicBezTo>
                        <a:pt x="14687" y="2537"/>
                        <a:pt x="14640" y="2494"/>
                        <a:pt x="14632" y="2497"/>
                      </a:cubicBezTo>
                      <a:cubicBezTo>
                        <a:pt x="14639" y="2494"/>
                        <a:pt x="14755" y="2601"/>
                        <a:pt x="14768" y="2612"/>
                      </a:cubicBezTo>
                      <a:cubicBezTo>
                        <a:pt x="14817" y="2650"/>
                        <a:pt x="14866" y="2687"/>
                        <a:pt x="14917" y="2724"/>
                      </a:cubicBezTo>
                      <a:cubicBezTo>
                        <a:pt x="14968" y="2760"/>
                        <a:pt x="15019" y="2796"/>
                        <a:pt x="15070" y="2832"/>
                      </a:cubicBezTo>
                      <a:cubicBezTo>
                        <a:pt x="15114" y="2863"/>
                        <a:pt x="15148" y="2898"/>
                        <a:pt x="15197" y="2924"/>
                      </a:cubicBezTo>
                      <a:cubicBezTo>
                        <a:pt x="15203" y="2916"/>
                        <a:pt x="15199" y="2906"/>
                        <a:pt x="15193" y="2897"/>
                      </a:cubicBezTo>
                      <a:cubicBezTo>
                        <a:pt x="15186" y="2887"/>
                        <a:pt x="15176" y="2879"/>
                        <a:pt x="15167" y="2876"/>
                      </a:cubicBezTo>
                      <a:cubicBezTo>
                        <a:pt x="15183" y="2882"/>
                        <a:pt x="15191" y="2885"/>
                        <a:pt x="15192" y="2884"/>
                      </a:cubicBezTo>
                      <a:cubicBezTo>
                        <a:pt x="15194" y="2883"/>
                        <a:pt x="15187" y="2879"/>
                        <a:pt x="15174" y="2871"/>
                      </a:cubicBezTo>
                      <a:cubicBezTo>
                        <a:pt x="15224" y="2867"/>
                        <a:pt x="15273" y="2906"/>
                        <a:pt x="15322" y="2948"/>
                      </a:cubicBezTo>
                      <a:cubicBezTo>
                        <a:pt x="15370" y="2990"/>
                        <a:pt x="15418" y="3036"/>
                        <a:pt x="15464" y="3046"/>
                      </a:cubicBezTo>
                      <a:cubicBezTo>
                        <a:pt x="15450" y="3023"/>
                        <a:pt x="15446" y="3005"/>
                        <a:pt x="15452" y="2993"/>
                      </a:cubicBezTo>
                      <a:cubicBezTo>
                        <a:pt x="15459" y="2981"/>
                        <a:pt x="15475" y="2974"/>
                        <a:pt x="15502" y="2973"/>
                      </a:cubicBezTo>
                      <a:cubicBezTo>
                        <a:pt x="15475" y="2994"/>
                        <a:pt x="15495" y="3010"/>
                        <a:pt x="15523" y="3019"/>
                      </a:cubicBezTo>
                      <a:cubicBezTo>
                        <a:pt x="15552" y="3028"/>
                        <a:pt x="15589" y="3030"/>
                        <a:pt x="15598" y="3022"/>
                      </a:cubicBezTo>
                      <a:cubicBezTo>
                        <a:pt x="15643" y="3037"/>
                        <a:pt x="15680" y="3057"/>
                        <a:pt x="15708" y="3082"/>
                      </a:cubicBezTo>
                      <a:cubicBezTo>
                        <a:pt x="15735" y="3106"/>
                        <a:pt x="15756" y="3136"/>
                        <a:pt x="15767" y="3170"/>
                      </a:cubicBezTo>
                      <a:cubicBezTo>
                        <a:pt x="15749" y="3172"/>
                        <a:pt x="15731" y="3174"/>
                        <a:pt x="15713" y="3176"/>
                      </a:cubicBezTo>
                      <a:cubicBezTo>
                        <a:pt x="15695" y="3177"/>
                        <a:pt x="15677" y="3178"/>
                        <a:pt x="15659" y="3179"/>
                      </a:cubicBezTo>
                      <a:cubicBezTo>
                        <a:pt x="15671" y="3183"/>
                        <a:pt x="15755" y="3255"/>
                        <a:pt x="15835" y="3327"/>
                      </a:cubicBezTo>
                      <a:cubicBezTo>
                        <a:pt x="15915" y="3399"/>
                        <a:pt x="15989" y="3471"/>
                        <a:pt x="15981" y="3477"/>
                      </a:cubicBezTo>
                      <a:cubicBezTo>
                        <a:pt x="16007" y="3500"/>
                        <a:pt x="16026" y="3478"/>
                        <a:pt x="16039" y="3449"/>
                      </a:cubicBezTo>
                      <a:cubicBezTo>
                        <a:pt x="16053" y="3419"/>
                        <a:pt x="16061" y="3381"/>
                        <a:pt x="16067" y="3369"/>
                      </a:cubicBezTo>
                      <a:cubicBezTo>
                        <a:pt x="16113" y="3381"/>
                        <a:pt x="16132" y="3448"/>
                        <a:pt x="16154" y="3523"/>
                      </a:cubicBezTo>
                      <a:cubicBezTo>
                        <a:pt x="16177" y="3599"/>
                        <a:pt x="16202" y="3684"/>
                        <a:pt x="16262" y="3732"/>
                      </a:cubicBezTo>
                      <a:cubicBezTo>
                        <a:pt x="16276" y="3660"/>
                        <a:pt x="16276" y="3607"/>
                        <a:pt x="16287" y="3556"/>
                      </a:cubicBezTo>
                      <a:cubicBezTo>
                        <a:pt x="16299" y="3505"/>
                        <a:pt x="16321" y="3456"/>
                        <a:pt x="16379" y="3395"/>
                      </a:cubicBezTo>
                      <a:cubicBezTo>
                        <a:pt x="16362" y="3378"/>
                        <a:pt x="16279" y="3286"/>
                        <a:pt x="16194" y="3204"/>
                      </a:cubicBezTo>
                      <a:cubicBezTo>
                        <a:pt x="16109" y="3122"/>
                        <a:pt x="16023" y="3051"/>
                        <a:pt x="15998" y="3077"/>
                      </a:cubicBezTo>
                      <a:cubicBezTo>
                        <a:pt x="16001" y="3087"/>
                        <a:pt x="16007" y="3096"/>
                        <a:pt x="16014" y="3105"/>
                      </a:cubicBezTo>
                      <a:cubicBezTo>
                        <a:pt x="16020" y="3114"/>
                        <a:pt x="16028" y="3122"/>
                        <a:pt x="16037" y="3129"/>
                      </a:cubicBezTo>
                      <a:cubicBezTo>
                        <a:pt x="15996" y="3110"/>
                        <a:pt x="15956" y="3090"/>
                        <a:pt x="15916" y="3070"/>
                      </a:cubicBezTo>
                      <a:cubicBezTo>
                        <a:pt x="15876" y="3049"/>
                        <a:pt x="15837" y="3027"/>
                        <a:pt x="15799" y="3005"/>
                      </a:cubicBezTo>
                      <a:cubicBezTo>
                        <a:pt x="15809" y="3004"/>
                        <a:pt x="15819" y="3004"/>
                        <a:pt x="15829" y="3005"/>
                      </a:cubicBezTo>
                      <a:cubicBezTo>
                        <a:pt x="15839" y="3006"/>
                        <a:pt x="15848" y="3007"/>
                        <a:pt x="15858" y="3009"/>
                      </a:cubicBezTo>
                      <a:cubicBezTo>
                        <a:pt x="15798" y="2968"/>
                        <a:pt x="15555" y="2832"/>
                        <a:pt x="15330" y="2728"/>
                      </a:cubicBezTo>
                      <a:cubicBezTo>
                        <a:pt x="15105" y="2623"/>
                        <a:pt x="14898" y="2550"/>
                        <a:pt x="14908" y="2631"/>
                      </a:cubicBezTo>
                      <a:cubicBezTo>
                        <a:pt x="14843" y="2619"/>
                        <a:pt x="14822" y="2570"/>
                        <a:pt x="14796" y="2526"/>
                      </a:cubicBezTo>
                      <a:cubicBezTo>
                        <a:pt x="14771" y="2481"/>
                        <a:pt x="14741" y="2441"/>
                        <a:pt x="14660" y="2446"/>
                      </a:cubicBezTo>
                      <a:cubicBezTo>
                        <a:pt x="14674" y="2465"/>
                        <a:pt x="14677" y="2474"/>
                        <a:pt x="14672" y="2480"/>
                      </a:cubicBezTo>
                      <a:cubicBezTo>
                        <a:pt x="14667" y="2486"/>
                        <a:pt x="14653" y="2489"/>
                        <a:pt x="14632" y="2497"/>
                      </a:cubicBezTo>
                      <a:close/>
                      <a:moveTo>
                        <a:pt x="12239" y="1976"/>
                      </a:moveTo>
                      <a:cubicBezTo>
                        <a:pt x="12186" y="1952"/>
                        <a:pt x="12161" y="1943"/>
                        <a:pt x="12165" y="1950"/>
                      </a:cubicBezTo>
                      <a:cubicBezTo>
                        <a:pt x="12169" y="1957"/>
                        <a:pt x="12201" y="1980"/>
                        <a:pt x="12262" y="2018"/>
                      </a:cubicBezTo>
                      <a:cubicBezTo>
                        <a:pt x="12237" y="2017"/>
                        <a:pt x="12212" y="2014"/>
                        <a:pt x="12188" y="2008"/>
                      </a:cubicBezTo>
                      <a:cubicBezTo>
                        <a:pt x="12164" y="2002"/>
                        <a:pt x="12141" y="1994"/>
                        <a:pt x="12120" y="1983"/>
                      </a:cubicBezTo>
                      <a:cubicBezTo>
                        <a:pt x="12129" y="1998"/>
                        <a:pt x="12178" y="2028"/>
                        <a:pt x="12212" y="2054"/>
                      </a:cubicBezTo>
                      <a:cubicBezTo>
                        <a:pt x="12245" y="2081"/>
                        <a:pt x="12261" y="2103"/>
                        <a:pt x="12204" y="2101"/>
                      </a:cubicBezTo>
                      <a:cubicBezTo>
                        <a:pt x="12235" y="2102"/>
                        <a:pt x="12257" y="2108"/>
                        <a:pt x="12269" y="2105"/>
                      </a:cubicBezTo>
                      <a:cubicBezTo>
                        <a:pt x="12281" y="2101"/>
                        <a:pt x="12284" y="2087"/>
                        <a:pt x="12278" y="2048"/>
                      </a:cubicBezTo>
                      <a:cubicBezTo>
                        <a:pt x="12314" y="2049"/>
                        <a:pt x="12355" y="2070"/>
                        <a:pt x="12375" y="2095"/>
                      </a:cubicBezTo>
                      <a:cubicBezTo>
                        <a:pt x="12395" y="2120"/>
                        <a:pt x="12396" y="2150"/>
                        <a:pt x="12352" y="2169"/>
                      </a:cubicBezTo>
                      <a:cubicBezTo>
                        <a:pt x="12447" y="2231"/>
                        <a:pt x="12537" y="2248"/>
                        <a:pt x="12632" y="2249"/>
                      </a:cubicBezTo>
                      <a:cubicBezTo>
                        <a:pt x="12727" y="2251"/>
                        <a:pt x="12826" y="2236"/>
                        <a:pt x="12940" y="2236"/>
                      </a:cubicBezTo>
                      <a:cubicBezTo>
                        <a:pt x="12891" y="2187"/>
                        <a:pt x="12909" y="2144"/>
                        <a:pt x="12915" y="2100"/>
                      </a:cubicBezTo>
                      <a:cubicBezTo>
                        <a:pt x="12920" y="2057"/>
                        <a:pt x="12913" y="2011"/>
                        <a:pt x="12814" y="1957"/>
                      </a:cubicBezTo>
                      <a:cubicBezTo>
                        <a:pt x="12821" y="1959"/>
                        <a:pt x="12828" y="1960"/>
                        <a:pt x="12836" y="1959"/>
                      </a:cubicBezTo>
                      <a:cubicBezTo>
                        <a:pt x="12843" y="1959"/>
                        <a:pt x="12850" y="1958"/>
                        <a:pt x="12857" y="1956"/>
                      </a:cubicBezTo>
                      <a:cubicBezTo>
                        <a:pt x="12830" y="1940"/>
                        <a:pt x="12730" y="1881"/>
                        <a:pt x="12628" y="1837"/>
                      </a:cubicBezTo>
                      <a:cubicBezTo>
                        <a:pt x="12526" y="1793"/>
                        <a:pt x="12420" y="1764"/>
                        <a:pt x="12380" y="1811"/>
                      </a:cubicBezTo>
                      <a:cubicBezTo>
                        <a:pt x="12419" y="1835"/>
                        <a:pt x="12436" y="1854"/>
                        <a:pt x="12433" y="1868"/>
                      </a:cubicBezTo>
                      <a:cubicBezTo>
                        <a:pt x="12430" y="1881"/>
                        <a:pt x="12407" y="1889"/>
                        <a:pt x="12363" y="1891"/>
                      </a:cubicBezTo>
                      <a:cubicBezTo>
                        <a:pt x="12376" y="1903"/>
                        <a:pt x="12390" y="1915"/>
                        <a:pt x="12406" y="1924"/>
                      </a:cubicBezTo>
                      <a:cubicBezTo>
                        <a:pt x="12422" y="1934"/>
                        <a:pt x="12439" y="1941"/>
                        <a:pt x="12457" y="1947"/>
                      </a:cubicBezTo>
                      <a:cubicBezTo>
                        <a:pt x="12457" y="1947"/>
                        <a:pt x="12424" y="1932"/>
                        <a:pt x="12389" y="1918"/>
                      </a:cubicBezTo>
                      <a:cubicBezTo>
                        <a:pt x="12355" y="1904"/>
                        <a:pt x="12319" y="1890"/>
                        <a:pt x="12316" y="1892"/>
                      </a:cubicBezTo>
                      <a:cubicBezTo>
                        <a:pt x="12340" y="1974"/>
                        <a:pt x="12345" y="1963"/>
                        <a:pt x="12337" y="1944"/>
                      </a:cubicBezTo>
                      <a:cubicBezTo>
                        <a:pt x="12329" y="1925"/>
                        <a:pt x="12308" y="1898"/>
                        <a:pt x="12279" y="1945"/>
                      </a:cubicBezTo>
                      <a:cubicBezTo>
                        <a:pt x="12315" y="1966"/>
                        <a:pt x="12334" y="1987"/>
                        <a:pt x="12353" y="2007"/>
                      </a:cubicBezTo>
                      <a:cubicBezTo>
                        <a:pt x="12371" y="2028"/>
                        <a:pt x="12388" y="2048"/>
                        <a:pt x="12420" y="2067"/>
                      </a:cubicBezTo>
                      <a:cubicBezTo>
                        <a:pt x="12387" y="2058"/>
                        <a:pt x="12354" y="2045"/>
                        <a:pt x="12324" y="2030"/>
                      </a:cubicBezTo>
                      <a:cubicBezTo>
                        <a:pt x="12293" y="2014"/>
                        <a:pt x="12265" y="1996"/>
                        <a:pt x="12239" y="1976"/>
                      </a:cubicBezTo>
                      <a:cubicBezTo>
                        <a:pt x="12185" y="1942"/>
                        <a:pt x="12196" y="1949"/>
                        <a:pt x="12215" y="1961"/>
                      </a:cubicBezTo>
                      <a:cubicBezTo>
                        <a:pt x="12235" y="1972"/>
                        <a:pt x="12262" y="1989"/>
                        <a:pt x="12239" y="1976"/>
                      </a:cubicBezTo>
                      <a:close/>
                      <a:moveTo>
                        <a:pt x="8876" y="2635"/>
                      </a:moveTo>
                      <a:cubicBezTo>
                        <a:pt x="8902" y="2645"/>
                        <a:pt x="8855" y="2611"/>
                        <a:pt x="8802" y="2575"/>
                      </a:cubicBezTo>
                      <a:cubicBezTo>
                        <a:pt x="8749" y="2540"/>
                        <a:pt x="8690" y="2501"/>
                        <a:pt x="8690" y="2502"/>
                      </a:cubicBezTo>
                      <a:cubicBezTo>
                        <a:pt x="8707" y="2521"/>
                        <a:pt x="8712" y="2569"/>
                        <a:pt x="8726" y="2614"/>
                      </a:cubicBezTo>
                      <a:cubicBezTo>
                        <a:pt x="8740" y="2659"/>
                        <a:pt x="8761" y="2702"/>
                        <a:pt x="8808" y="2711"/>
                      </a:cubicBezTo>
                      <a:cubicBezTo>
                        <a:pt x="8806" y="2632"/>
                        <a:pt x="8818" y="2637"/>
                        <a:pt x="8834" y="2650"/>
                      </a:cubicBezTo>
                      <a:cubicBezTo>
                        <a:pt x="8849" y="2663"/>
                        <a:pt x="8867" y="2683"/>
                        <a:pt x="8876" y="2635"/>
                      </a:cubicBezTo>
                      <a:cubicBezTo>
                        <a:pt x="8888" y="2639"/>
                        <a:pt x="8884" y="2659"/>
                        <a:pt x="8879" y="2668"/>
                      </a:cubicBezTo>
                      <a:cubicBezTo>
                        <a:pt x="8874" y="2677"/>
                        <a:pt x="8868" y="2675"/>
                        <a:pt x="8876" y="2635"/>
                      </a:cubicBezTo>
                      <a:close/>
                      <a:moveTo>
                        <a:pt x="8740" y="2846"/>
                      </a:moveTo>
                      <a:cubicBezTo>
                        <a:pt x="8756" y="2904"/>
                        <a:pt x="8769" y="2941"/>
                        <a:pt x="8791" y="2961"/>
                      </a:cubicBezTo>
                      <a:cubicBezTo>
                        <a:pt x="8813" y="2982"/>
                        <a:pt x="8845" y="2987"/>
                        <a:pt x="8902" y="2981"/>
                      </a:cubicBezTo>
                      <a:cubicBezTo>
                        <a:pt x="8987" y="2975"/>
                        <a:pt x="8952" y="2942"/>
                        <a:pt x="8893" y="2910"/>
                      </a:cubicBezTo>
                      <a:cubicBezTo>
                        <a:pt x="8834" y="2878"/>
                        <a:pt x="8751" y="2847"/>
                        <a:pt x="8740" y="2846"/>
                      </a:cubicBezTo>
                      <a:close/>
                      <a:moveTo>
                        <a:pt x="8681" y="2084"/>
                      </a:moveTo>
                      <a:cubicBezTo>
                        <a:pt x="8669" y="2085"/>
                        <a:pt x="8649" y="2087"/>
                        <a:pt x="8641" y="2087"/>
                      </a:cubicBezTo>
                      <a:cubicBezTo>
                        <a:pt x="8633" y="2088"/>
                        <a:pt x="8639" y="2087"/>
                        <a:pt x="8681" y="2084"/>
                      </a:cubicBezTo>
                      <a:lnTo>
                        <a:pt x="8681" y="2084"/>
                      </a:lnTo>
                      <a:close/>
                      <a:moveTo>
                        <a:pt x="8541" y="1992"/>
                      </a:moveTo>
                      <a:cubicBezTo>
                        <a:pt x="8543" y="1954"/>
                        <a:pt x="8530" y="1955"/>
                        <a:pt x="8522" y="1965"/>
                      </a:cubicBezTo>
                      <a:cubicBezTo>
                        <a:pt x="8515" y="1976"/>
                        <a:pt x="8514" y="1995"/>
                        <a:pt x="8541" y="1992"/>
                      </a:cubicBezTo>
                      <a:cubicBezTo>
                        <a:pt x="8541" y="1988"/>
                        <a:pt x="8541" y="1989"/>
                        <a:pt x="8541" y="1989"/>
                      </a:cubicBezTo>
                      <a:cubicBezTo>
                        <a:pt x="8541" y="1990"/>
                        <a:pt x="8541" y="1992"/>
                        <a:pt x="8541" y="1992"/>
                      </a:cubicBezTo>
                      <a:close/>
                      <a:moveTo>
                        <a:pt x="7951" y="1809"/>
                      </a:moveTo>
                      <a:cubicBezTo>
                        <a:pt x="7947" y="1806"/>
                        <a:pt x="7938" y="1800"/>
                        <a:pt x="7935" y="1798"/>
                      </a:cubicBezTo>
                      <a:cubicBezTo>
                        <a:pt x="7932" y="1796"/>
                        <a:pt x="7934" y="1797"/>
                        <a:pt x="7951" y="1809"/>
                      </a:cubicBezTo>
                      <a:lnTo>
                        <a:pt x="7949" y="1807"/>
                      </a:lnTo>
                      <a:cubicBezTo>
                        <a:pt x="7948" y="1807"/>
                        <a:pt x="7948" y="1807"/>
                        <a:pt x="7951" y="1809"/>
                      </a:cubicBezTo>
                      <a:close/>
                      <a:moveTo>
                        <a:pt x="9540" y="2557"/>
                      </a:moveTo>
                      <a:cubicBezTo>
                        <a:pt x="9509" y="2511"/>
                        <a:pt x="9499" y="2539"/>
                        <a:pt x="9499" y="2582"/>
                      </a:cubicBezTo>
                      <a:cubicBezTo>
                        <a:pt x="9498" y="2625"/>
                        <a:pt x="9508" y="2682"/>
                        <a:pt x="9515" y="2694"/>
                      </a:cubicBezTo>
                      <a:cubicBezTo>
                        <a:pt x="9500" y="2692"/>
                        <a:pt x="9485" y="2690"/>
                        <a:pt x="9470" y="2688"/>
                      </a:cubicBezTo>
                      <a:cubicBezTo>
                        <a:pt x="9455" y="2687"/>
                        <a:pt x="9440" y="2685"/>
                        <a:pt x="9426" y="2682"/>
                      </a:cubicBezTo>
                      <a:cubicBezTo>
                        <a:pt x="9431" y="2698"/>
                        <a:pt x="9448" y="2724"/>
                        <a:pt x="9465" y="2749"/>
                      </a:cubicBezTo>
                      <a:cubicBezTo>
                        <a:pt x="9483" y="2774"/>
                        <a:pt x="9500" y="2799"/>
                        <a:pt x="9507" y="2813"/>
                      </a:cubicBezTo>
                      <a:cubicBezTo>
                        <a:pt x="9419" y="2822"/>
                        <a:pt x="9332" y="2768"/>
                        <a:pt x="9249" y="2709"/>
                      </a:cubicBezTo>
                      <a:cubicBezTo>
                        <a:pt x="9165" y="2649"/>
                        <a:pt x="9085" y="2584"/>
                        <a:pt x="9011" y="2573"/>
                      </a:cubicBezTo>
                      <a:cubicBezTo>
                        <a:pt x="9048" y="2655"/>
                        <a:pt x="9059" y="2660"/>
                        <a:pt x="9053" y="2645"/>
                      </a:cubicBezTo>
                      <a:cubicBezTo>
                        <a:pt x="9046" y="2630"/>
                        <a:pt x="9022" y="2595"/>
                        <a:pt x="8988" y="2596"/>
                      </a:cubicBezTo>
                      <a:cubicBezTo>
                        <a:pt x="9046" y="2643"/>
                        <a:pt x="9075" y="2674"/>
                        <a:pt x="9076" y="2688"/>
                      </a:cubicBezTo>
                      <a:cubicBezTo>
                        <a:pt x="9077" y="2702"/>
                        <a:pt x="9051" y="2700"/>
                        <a:pt x="8996" y="2681"/>
                      </a:cubicBezTo>
                      <a:cubicBezTo>
                        <a:pt x="9020" y="2742"/>
                        <a:pt x="9116" y="2798"/>
                        <a:pt x="9198" y="2836"/>
                      </a:cubicBezTo>
                      <a:cubicBezTo>
                        <a:pt x="9280" y="2873"/>
                        <a:pt x="9349" y="2891"/>
                        <a:pt x="9319" y="2874"/>
                      </a:cubicBezTo>
                      <a:cubicBezTo>
                        <a:pt x="9365" y="2900"/>
                        <a:pt x="9395" y="2937"/>
                        <a:pt x="9419" y="2979"/>
                      </a:cubicBezTo>
                      <a:cubicBezTo>
                        <a:pt x="9442" y="3020"/>
                        <a:pt x="9459" y="3066"/>
                        <a:pt x="9478" y="3109"/>
                      </a:cubicBezTo>
                      <a:cubicBezTo>
                        <a:pt x="9408" y="3087"/>
                        <a:pt x="9336" y="3071"/>
                        <a:pt x="9263" y="3060"/>
                      </a:cubicBezTo>
                      <a:cubicBezTo>
                        <a:pt x="9190" y="3049"/>
                        <a:pt x="9116" y="3043"/>
                        <a:pt x="9042" y="3043"/>
                      </a:cubicBezTo>
                      <a:cubicBezTo>
                        <a:pt x="9024" y="3101"/>
                        <a:pt x="9127" y="3138"/>
                        <a:pt x="9237" y="3174"/>
                      </a:cubicBezTo>
                      <a:cubicBezTo>
                        <a:pt x="9346" y="3210"/>
                        <a:pt x="9462" y="3246"/>
                        <a:pt x="9469" y="3303"/>
                      </a:cubicBezTo>
                      <a:cubicBezTo>
                        <a:pt x="9369" y="3329"/>
                        <a:pt x="9264" y="3326"/>
                        <a:pt x="9159" y="3317"/>
                      </a:cubicBezTo>
                      <a:cubicBezTo>
                        <a:pt x="9053" y="3308"/>
                        <a:pt x="8948" y="3293"/>
                        <a:pt x="8846" y="3294"/>
                      </a:cubicBezTo>
                      <a:cubicBezTo>
                        <a:pt x="8849" y="3255"/>
                        <a:pt x="8814" y="3179"/>
                        <a:pt x="8750" y="3115"/>
                      </a:cubicBezTo>
                      <a:cubicBezTo>
                        <a:pt x="8686" y="3051"/>
                        <a:pt x="8594" y="2999"/>
                        <a:pt x="8480" y="3010"/>
                      </a:cubicBezTo>
                      <a:cubicBezTo>
                        <a:pt x="8594" y="3004"/>
                        <a:pt x="8262" y="3371"/>
                        <a:pt x="8276" y="3089"/>
                      </a:cubicBezTo>
                      <a:cubicBezTo>
                        <a:pt x="8286" y="2877"/>
                        <a:pt x="8446" y="2969"/>
                        <a:pt x="8637" y="2883"/>
                      </a:cubicBezTo>
                      <a:cubicBezTo>
                        <a:pt x="8597" y="2817"/>
                        <a:pt x="8531" y="2700"/>
                        <a:pt x="8479" y="2575"/>
                      </a:cubicBezTo>
                      <a:cubicBezTo>
                        <a:pt x="8426" y="2450"/>
                        <a:pt x="8387" y="2316"/>
                        <a:pt x="8398" y="2217"/>
                      </a:cubicBezTo>
                      <a:cubicBezTo>
                        <a:pt x="8385" y="2235"/>
                        <a:pt x="8370" y="2253"/>
                        <a:pt x="8353" y="2270"/>
                      </a:cubicBezTo>
                      <a:cubicBezTo>
                        <a:pt x="8337" y="2286"/>
                        <a:pt x="8319" y="2302"/>
                        <a:pt x="8300" y="2316"/>
                      </a:cubicBezTo>
                      <a:cubicBezTo>
                        <a:pt x="8256" y="2112"/>
                        <a:pt x="8115" y="2082"/>
                        <a:pt x="8113" y="2078"/>
                      </a:cubicBezTo>
                      <a:cubicBezTo>
                        <a:pt x="8095" y="2045"/>
                        <a:pt x="8007" y="1986"/>
                        <a:pt x="7955" y="2002"/>
                      </a:cubicBezTo>
                      <a:cubicBezTo>
                        <a:pt x="7973" y="2005"/>
                        <a:pt x="7986" y="2011"/>
                        <a:pt x="7994" y="2020"/>
                      </a:cubicBezTo>
                      <a:cubicBezTo>
                        <a:pt x="8002" y="2029"/>
                        <a:pt x="8006" y="2041"/>
                        <a:pt x="8006" y="2056"/>
                      </a:cubicBezTo>
                      <a:cubicBezTo>
                        <a:pt x="7988" y="2080"/>
                        <a:pt x="7952" y="2075"/>
                        <a:pt x="7916" y="2064"/>
                      </a:cubicBezTo>
                      <a:cubicBezTo>
                        <a:pt x="7880" y="2053"/>
                        <a:pt x="7845" y="2035"/>
                        <a:pt x="7829" y="2033"/>
                      </a:cubicBezTo>
                      <a:cubicBezTo>
                        <a:pt x="7821" y="2041"/>
                        <a:pt x="7829" y="2065"/>
                        <a:pt x="7839" y="2090"/>
                      </a:cubicBezTo>
                      <a:cubicBezTo>
                        <a:pt x="7850" y="2114"/>
                        <a:pt x="7862" y="2138"/>
                        <a:pt x="7862" y="2146"/>
                      </a:cubicBezTo>
                      <a:cubicBezTo>
                        <a:pt x="7838" y="2126"/>
                        <a:pt x="7813" y="2106"/>
                        <a:pt x="7788" y="2086"/>
                      </a:cubicBezTo>
                      <a:cubicBezTo>
                        <a:pt x="7762" y="2067"/>
                        <a:pt x="7737" y="2048"/>
                        <a:pt x="7710" y="2029"/>
                      </a:cubicBezTo>
                      <a:cubicBezTo>
                        <a:pt x="7724" y="2044"/>
                        <a:pt x="7737" y="2060"/>
                        <a:pt x="7750" y="2075"/>
                      </a:cubicBezTo>
                      <a:cubicBezTo>
                        <a:pt x="7763" y="2091"/>
                        <a:pt x="7775" y="2107"/>
                        <a:pt x="7787" y="2123"/>
                      </a:cubicBezTo>
                      <a:cubicBezTo>
                        <a:pt x="7554" y="2129"/>
                        <a:pt x="7391" y="1947"/>
                        <a:pt x="7273" y="1898"/>
                      </a:cubicBezTo>
                      <a:cubicBezTo>
                        <a:pt x="7001" y="1786"/>
                        <a:pt x="7640" y="1461"/>
                        <a:pt x="7596" y="1509"/>
                      </a:cubicBezTo>
                      <a:cubicBezTo>
                        <a:pt x="7489" y="1628"/>
                        <a:pt x="7535" y="1822"/>
                        <a:pt x="7438" y="1943"/>
                      </a:cubicBezTo>
                      <a:cubicBezTo>
                        <a:pt x="7451" y="1927"/>
                        <a:pt x="7456" y="1912"/>
                        <a:pt x="7469" y="1904"/>
                      </a:cubicBezTo>
                      <a:cubicBezTo>
                        <a:pt x="7483" y="1897"/>
                        <a:pt x="7504" y="1897"/>
                        <a:pt x="7547" y="1914"/>
                      </a:cubicBezTo>
                      <a:cubicBezTo>
                        <a:pt x="7542" y="1887"/>
                        <a:pt x="7536" y="1860"/>
                        <a:pt x="7531" y="1832"/>
                      </a:cubicBezTo>
                      <a:cubicBezTo>
                        <a:pt x="7526" y="1805"/>
                        <a:pt x="7521" y="1778"/>
                        <a:pt x="7515" y="1750"/>
                      </a:cubicBezTo>
                      <a:cubicBezTo>
                        <a:pt x="7533" y="1746"/>
                        <a:pt x="7547" y="1747"/>
                        <a:pt x="7559" y="1752"/>
                      </a:cubicBezTo>
                      <a:cubicBezTo>
                        <a:pt x="7571" y="1757"/>
                        <a:pt x="7580" y="1766"/>
                        <a:pt x="7586" y="1779"/>
                      </a:cubicBezTo>
                      <a:cubicBezTo>
                        <a:pt x="7572" y="1740"/>
                        <a:pt x="7555" y="1674"/>
                        <a:pt x="7563" y="1617"/>
                      </a:cubicBezTo>
                      <a:cubicBezTo>
                        <a:pt x="7570" y="1560"/>
                        <a:pt x="7602" y="1513"/>
                        <a:pt x="7684" y="1513"/>
                      </a:cubicBezTo>
                      <a:cubicBezTo>
                        <a:pt x="7746" y="1515"/>
                        <a:pt x="7761" y="1581"/>
                        <a:pt x="7764" y="1652"/>
                      </a:cubicBezTo>
                      <a:cubicBezTo>
                        <a:pt x="7768" y="1724"/>
                        <a:pt x="7759" y="1800"/>
                        <a:pt x="7773" y="1823"/>
                      </a:cubicBezTo>
                      <a:cubicBezTo>
                        <a:pt x="7789" y="1819"/>
                        <a:pt x="7811" y="1799"/>
                        <a:pt x="7834" y="1778"/>
                      </a:cubicBezTo>
                      <a:cubicBezTo>
                        <a:pt x="7856" y="1756"/>
                        <a:pt x="7878" y="1733"/>
                        <a:pt x="7891" y="1722"/>
                      </a:cubicBezTo>
                      <a:cubicBezTo>
                        <a:pt x="7886" y="1741"/>
                        <a:pt x="7886" y="1758"/>
                        <a:pt x="7891" y="1776"/>
                      </a:cubicBezTo>
                      <a:cubicBezTo>
                        <a:pt x="7896" y="1793"/>
                        <a:pt x="7905" y="1809"/>
                        <a:pt x="7920" y="1823"/>
                      </a:cubicBezTo>
                      <a:cubicBezTo>
                        <a:pt x="7912" y="1765"/>
                        <a:pt x="7912" y="1746"/>
                        <a:pt x="7926" y="1741"/>
                      </a:cubicBezTo>
                      <a:cubicBezTo>
                        <a:pt x="7939" y="1737"/>
                        <a:pt x="7965" y="1747"/>
                        <a:pt x="8009" y="1747"/>
                      </a:cubicBezTo>
                      <a:cubicBezTo>
                        <a:pt x="7992" y="1736"/>
                        <a:pt x="7976" y="1724"/>
                        <a:pt x="7961" y="1711"/>
                      </a:cubicBezTo>
                      <a:cubicBezTo>
                        <a:pt x="7946" y="1699"/>
                        <a:pt x="7931" y="1686"/>
                        <a:pt x="7916" y="1673"/>
                      </a:cubicBezTo>
                      <a:cubicBezTo>
                        <a:pt x="7990" y="1633"/>
                        <a:pt x="8081" y="1646"/>
                        <a:pt x="8151" y="1687"/>
                      </a:cubicBezTo>
                      <a:cubicBezTo>
                        <a:pt x="8222" y="1728"/>
                        <a:pt x="8272" y="1798"/>
                        <a:pt x="8265" y="1873"/>
                      </a:cubicBezTo>
                      <a:cubicBezTo>
                        <a:pt x="8282" y="1885"/>
                        <a:pt x="8293" y="1887"/>
                        <a:pt x="8297" y="1879"/>
                      </a:cubicBezTo>
                      <a:cubicBezTo>
                        <a:pt x="8302" y="1872"/>
                        <a:pt x="8300" y="1855"/>
                        <a:pt x="8291" y="1828"/>
                      </a:cubicBezTo>
                      <a:cubicBezTo>
                        <a:pt x="8375" y="1824"/>
                        <a:pt x="8352" y="1838"/>
                        <a:pt x="8330" y="1845"/>
                      </a:cubicBezTo>
                      <a:cubicBezTo>
                        <a:pt x="8308" y="1852"/>
                        <a:pt x="8288" y="1853"/>
                        <a:pt x="8378" y="1822"/>
                      </a:cubicBezTo>
                      <a:cubicBezTo>
                        <a:pt x="8429" y="1873"/>
                        <a:pt x="8451" y="1879"/>
                        <a:pt x="8464" y="1886"/>
                      </a:cubicBezTo>
                      <a:cubicBezTo>
                        <a:pt x="8478" y="1893"/>
                        <a:pt x="8485" y="1901"/>
                        <a:pt x="8506" y="1957"/>
                      </a:cubicBezTo>
                      <a:cubicBezTo>
                        <a:pt x="8510" y="1956"/>
                        <a:pt x="8609" y="1983"/>
                        <a:pt x="8682" y="2012"/>
                      </a:cubicBezTo>
                      <a:cubicBezTo>
                        <a:pt x="8754" y="2041"/>
                        <a:pt x="8800" y="2073"/>
                        <a:pt x="8698" y="2083"/>
                      </a:cubicBezTo>
                      <a:cubicBezTo>
                        <a:pt x="8724" y="2095"/>
                        <a:pt x="8750" y="2108"/>
                        <a:pt x="8776" y="2119"/>
                      </a:cubicBezTo>
                      <a:cubicBezTo>
                        <a:pt x="8802" y="2131"/>
                        <a:pt x="8829" y="2143"/>
                        <a:pt x="8855" y="2154"/>
                      </a:cubicBezTo>
                      <a:cubicBezTo>
                        <a:pt x="8804" y="2159"/>
                        <a:pt x="8828" y="2228"/>
                        <a:pt x="8885" y="2284"/>
                      </a:cubicBezTo>
                      <a:cubicBezTo>
                        <a:pt x="8941" y="2340"/>
                        <a:pt x="9031" y="2382"/>
                        <a:pt x="9110" y="2333"/>
                      </a:cubicBezTo>
                      <a:cubicBezTo>
                        <a:pt x="9110" y="2342"/>
                        <a:pt x="9112" y="2363"/>
                        <a:pt x="9119" y="2380"/>
                      </a:cubicBezTo>
                      <a:cubicBezTo>
                        <a:pt x="9126" y="2398"/>
                        <a:pt x="9138" y="2413"/>
                        <a:pt x="9160" y="2411"/>
                      </a:cubicBezTo>
                      <a:cubicBezTo>
                        <a:pt x="9131" y="2414"/>
                        <a:pt x="9185" y="2432"/>
                        <a:pt x="9237" y="2442"/>
                      </a:cubicBezTo>
                      <a:cubicBezTo>
                        <a:pt x="9290" y="2452"/>
                        <a:pt x="9341" y="2454"/>
                        <a:pt x="9308" y="2423"/>
                      </a:cubicBezTo>
                      <a:cubicBezTo>
                        <a:pt x="9333" y="2421"/>
                        <a:pt x="9350" y="2426"/>
                        <a:pt x="9359" y="2440"/>
                      </a:cubicBezTo>
                      <a:cubicBezTo>
                        <a:pt x="9368" y="2453"/>
                        <a:pt x="9370" y="2473"/>
                        <a:pt x="9364" y="2502"/>
                      </a:cubicBezTo>
                      <a:cubicBezTo>
                        <a:pt x="9367" y="2501"/>
                        <a:pt x="9370" y="2501"/>
                        <a:pt x="9373" y="2501"/>
                      </a:cubicBezTo>
                      <a:cubicBezTo>
                        <a:pt x="9376" y="2501"/>
                        <a:pt x="9379" y="2500"/>
                        <a:pt x="9382" y="2500"/>
                      </a:cubicBezTo>
                      <a:cubicBezTo>
                        <a:pt x="9359" y="2455"/>
                        <a:pt x="9367" y="2463"/>
                        <a:pt x="9380" y="2466"/>
                      </a:cubicBezTo>
                      <a:cubicBezTo>
                        <a:pt x="9392" y="2470"/>
                        <a:pt x="9409" y="2468"/>
                        <a:pt x="9399" y="2406"/>
                      </a:cubicBezTo>
                      <a:cubicBezTo>
                        <a:pt x="9419" y="2433"/>
                        <a:pt x="9441" y="2460"/>
                        <a:pt x="9464" y="2485"/>
                      </a:cubicBezTo>
                      <a:cubicBezTo>
                        <a:pt x="9488" y="2511"/>
                        <a:pt x="9513" y="2535"/>
                        <a:pt x="9540" y="2557"/>
                      </a:cubicBezTo>
                      <a:cubicBezTo>
                        <a:pt x="9541" y="2558"/>
                        <a:pt x="9528" y="2541"/>
                        <a:pt x="9522" y="2532"/>
                      </a:cubicBezTo>
                      <a:cubicBezTo>
                        <a:pt x="9516" y="2524"/>
                        <a:pt x="9515" y="2524"/>
                        <a:pt x="9540" y="2557"/>
                      </a:cubicBezTo>
                      <a:close/>
                      <a:moveTo>
                        <a:pt x="14419" y="1220"/>
                      </a:moveTo>
                      <a:cubicBezTo>
                        <a:pt x="14515" y="1221"/>
                        <a:pt x="14454" y="1196"/>
                        <a:pt x="14364" y="1168"/>
                      </a:cubicBezTo>
                      <a:cubicBezTo>
                        <a:pt x="14274" y="1141"/>
                        <a:pt x="14155" y="1111"/>
                        <a:pt x="14134" y="1104"/>
                      </a:cubicBezTo>
                      <a:cubicBezTo>
                        <a:pt x="14175" y="1134"/>
                        <a:pt x="14220" y="1158"/>
                        <a:pt x="14268" y="1178"/>
                      </a:cubicBezTo>
                      <a:cubicBezTo>
                        <a:pt x="14316" y="1198"/>
                        <a:pt x="14366" y="1212"/>
                        <a:pt x="14419" y="1220"/>
                      </a:cubicBezTo>
                      <a:cubicBezTo>
                        <a:pt x="14424" y="1220"/>
                        <a:pt x="14401" y="1216"/>
                        <a:pt x="14388" y="1214"/>
                      </a:cubicBezTo>
                      <a:cubicBezTo>
                        <a:pt x="14375" y="1213"/>
                        <a:pt x="14373" y="1213"/>
                        <a:pt x="14419" y="1220"/>
                      </a:cubicBezTo>
                      <a:close/>
                      <a:moveTo>
                        <a:pt x="14863" y="1835"/>
                      </a:moveTo>
                      <a:cubicBezTo>
                        <a:pt x="14860" y="1852"/>
                        <a:pt x="14909" y="1884"/>
                        <a:pt x="14963" y="1915"/>
                      </a:cubicBezTo>
                      <a:cubicBezTo>
                        <a:pt x="15018" y="1945"/>
                        <a:pt x="15078" y="1974"/>
                        <a:pt x="15096" y="1984"/>
                      </a:cubicBezTo>
                      <a:cubicBezTo>
                        <a:pt x="15118" y="1947"/>
                        <a:pt x="15059" y="1917"/>
                        <a:pt x="14996" y="1892"/>
                      </a:cubicBezTo>
                      <a:cubicBezTo>
                        <a:pt x="14932" y="1868"/>
                        <a:pt x="14863" y="1849"/>
                        <a:pt x="14863" y="1835"/>
                      </a:cubicBezTo>
                      <a:cubicBezTo>
                        <a:pt x="14862" y="1842"/>
                        <a:pt x="14862" y="1843"/>
                        <a:pt x="14862" y="1842"/>
                      </a:cubicBezTo>
                      <a:cubicBezTo>
                        <a:pt x="14863" y="1841"/>
                        <a:pt x="14863" y="1837"/>
                        <a:pt x="14863" y="1835"/>
                      </a:cubicBezTo>
                      <a:close/>
                      <a:moveTo>
                        <a:pt x="18211" y="5644"/>
                      </a:moveTo>
                      <a:cubicBezTo>
                        <a:pt x="18212" y="5646"/>
                        <a:pt x="18208" y="5669"/>
                        <a:pt x="18206" y="5696"/>
                      </a:cubicBezTo>
                      <a:cubicBezTo>
                        <a:pt x="18204" y="5723"/>
                        <a:pt x="18202" y="5756"/>
                        <a:pt x="18207" y="5778"/>
                      </a:cubicBezTo>
                      <a:cubicBezTo>
                        <a:pt x="18130" y="5791"/>
                        <a:pt x="18067" y="5749"/>
                        <a:pt x="18010" y="5727"/>
                      </a:cubicBezTo>
                      <a:cubicBezTo>
                        <a:pt x="17954" y="5705"/>
                        <a:pt x="17903" y="5703"/>
                        <a:pt x="17852" y="5794"/>
                      </a:cubicBezTo>
                      <a:cubicBezTo>
                        <a:pt x="17668" y="5506"/>
                        <a:pt x="17285" y="5339"/>
                        <a:pt x="17179" y="4953"/>
                      </a:cubicBezTo>
                      <a:cubicBezTo>
                        <a:pt x="17114" y="4717"/>
                        <a:pt x="17508" y="4618"/>
                        <a:pt x="17370" y="4393"/>
                      </a:cubicBezTo>
                      <a:cubicBezTo>
                        <a:pt x="17252" y="4200"/>
                        <a:pt x="16979" y="4080"/>
                        <a:pt x="16768" y="3977"/>
                      </a:cubicBezTo>
                      <a:cubicBezTo>
                        <a:pt x="16772" y="3988"/>
                        <a:pt x="16777" y="3999"/>
                        <a:pt x="16782" y="4009"/>
                      </a:cubicBezTo>
                      <a:cubicBezTo>
                        <a:pt x="16787" y="4020"/>
                        <a:pt x="16792" y="4030"/>
                        <a:pt x="16798" y="4040"/>
                      </a:cubicBezTo>
                      <a:cubicBezTo>
                        <a:pt x="16754" y="4011"/>
                        <a:pt x="16712" y="3982"/>
                        <a:pt x="16669" y="3952"/>
                      </a:cubicBezTo>
                      <a:cubicBezTo>
                        <a:pt x="16627" y="3922"/>
                        <a:pt x="16585" y="3891"/>
                        <a:pt x="16544" y="3860"/>
                      </a:cubicBezTo>
                      <a:cubicBezTo>
                        <a:pt x="16548" y="3852"/>
                        <a:pt x="16575" y="3833"/>
                        <a:pt x="16602" y="3815"/>
                      </a:cubicBezTo>
                      <a:cubicBezTo>
                        <a:pt x="16630" y="3796"/>
                        <a:pt x="16658" y="3778"/>
                        <a:pt x="16666" y="3771"/>
                      </a:cubicBezTo>
                      <a:cubicBezTo>
                        <a:pt x="16650" y="3754"/>
                        <a:pt x="16593" y="3726"/>
                        <a:pt x="16544" y="3695"/>
                      </a:cubicBezTo>
                      <a:cubicBezTo>
                        <a:pt x="16496" y="3665"/>
                        <a:pt x="16456" y="3630"/>
                        <a:pt x="16473" y="3599"/>
                      </a:cubicBezTo>
                      <a:cubicBezTo>
                        <a:pt x="16528" y="3640"/>
                        <a:pt x="16435" y="3463"/>
                        <a:pt x="16331" y="3271"/>
                      </a:cubicBezTo>
                      <a:cubicBezTo>
                        <a:pt x="16227" y="3080"/>
                        <a:pt x="16110" y="2875"/>
                        <a:pt x="16117" y="2858"/>
                      </a:cubicBezTo>
                      <a:cubicBezTo>
                        <a:pt x="16135" y="2854"/>
                        <a:pt x="16154" y="2852"/>
                        <a:pt x="16173" y="2853"/>
                      </a:cubicBezTo>
                      <a:cubicBezTo>
                        <a:pt x="16193" y="2854"/>
                        <a:pt x="16212" y="2858"/>
                        <a:pt x="16230" y="2865"/>
                      </a:cubicBezTo>
                      <a:cubicBezTo>
                        <a:pt x="16231" y="2866"/>
                        <a:pt x="16184" y="2826"/>
                        <a:pt x="16152" y="2797"/>
                      </a:cubicBezTo>
                      <a:cubicBezTo>
                        <a:pt x="16120" y="2767"/>
                        <a:pt x="16103" y="2747"/>
                        <a:pt x="16166" y="2788"/>
                      </a:cubicBezTo>
                      <a:cubicBezTo>
                        <a:pt x="16184" y="2749"/>
                        <a:pt x="15999" y="2622"/>
                        <a:pt x="15817" y="2508"/>
                      </a:cubicBezTo>
                      <a:cubicBezTo>
                        <a:pt x="15635" y="2394"/>
                        <a:pt x="15455" y="2294"/>
                        <a:pt x="15483" y="2310"/>
                      </a:cubicBezTo>
                      <a:cubicBezTo>
                        <a:pt x="15467" y="2348"/>
                        <a:pt x="15419" y="2291"/>
                        <a:pt x="15394" y="2255"/>
                      </a:cubicBezTo>
                      <a:cubicBezTo>
                        <a:pt x="15368" y="2220"/>
                        <a:pt x="15364" y="2206"/>
                        <a:pt x="15434" y="2332"/>
                      </a:cubicBezTo>
                      <a:cubicBezTo>
                        <a:pt x="15388" y="2304"/>
                        <a:pt x="15345" y="2272"/>
                        <a:pt x="15308" y="2235"/>
                      </a:cubicBezTo>
                      <a:cubicBezTo>
                        <a:pt x="15271" y="2198"/>
                        <a:pt x="15239" y="2157"/>
                        <a:pt x="15214" y="2114"/>
                      </a:cubicBezTo>
                      <a:cubicBezTo>
                        <a:pt x="15229" y="2122"/>
                        <a:pt x="15330" y="2182"/>
                        <a:pt x="15421" y="2236"/>
                      </a:cubicBezTo>
                      <a:cubicBezTo>
                        <a:pt x="15512" y="2291"/>
                        <a:pt x="15594" y="2340"/>
                        <a:pt x="15573" y="2328"/>
                      </a:cubicBezTo>
                      <a:cubicBezTo>
                        <a:pt x="15611" y="2351"/>
                        <a:pt x="15667" y="2379"/>
                        <a:pt x="15720" y="2409"/>
                      </a:cubicBezTo>
                      <a:cubicBezTo>
                        <a:pt x="15773" y="2439"/>
                        <a:pt x="15822" y="2472"/>
                        <a:pt x="15845" y="2505"/>
                      </a:cubicBezTo>
                      <a:cubicBezTo>
                        <a:pt x="15818" y="2489"/>
                        <a:pt x="15864" y="2517"/>
                        <a:pt x="15925" y="2548"/>
                      </a:cubicBezTo>
                      <a:cubicBezTo>
                        <a:pt x="15987" y="2578"/>
                        <a:pt x="16065" y="2611"/>
                        <a:pt x="16103" y="2603"/>
                      </a:cubicBezTo>
                      <a:cubicBezTo>
                        <a:pt x="16080" y="2589"/>
                        <a:pt x="16059" y="2572"/>
                        <a:pt x="16041" y="2554"/>
                      </a:cubicBezTo>
                      <a:cubicBezTo>
                        <a:pt x="16023" y="2535"/>
                        <a:pt x="16008" y="2514"/>
                        <a:pt x="15997" y="2491"/>
                      </a:cubicBezTo>
                      <a:cubicBezTo>
                        <a:pt x="16011" y="2489"/>
                        <a:pt x="16025" y="2487"/>
                        <a:pt x="16039" y="2486"/>
                      </a:cubicBezTo>
                      <a:cubicBezTo>
                        <a:pt x="16053" y="2485"/>
                        <a:pt x="16067" y="2485"/>
                        <a:pt x="16082" y="2485"/>
                      </a:cubicBezTo>
                      <a:cubicBezTo>
                        <a:pt x="16053" y="2405"/>
                        <a:pt x="16024" y="2342"/>
                        <a:pt x="16002" y="2299"/>
                      </a:cubicBezTo>
                      <a:cubicBezTo>
                        <a:pt x="15980" y="2255"/>
                        <a:pt x="15965" y="2232"/>
                        <a:pt x="15966" y="2233"/>
                      </a:cubicBezTo>
                      <a:cubicBezTo>
                        <a:pt x="15967" y="2242"/>
                        <a:pt x="15970" y="2248"/>
                        <a:pt x="15976" y="2253"/>
                      </a:cubicBezTo>
                      <a:cubicBezTo>
                        <a:pt x="15982" y="2258"/>
                        <a:pt x="15991" y="2261"/>
                        <a:pt x="16003" y="2262"/>
                      </a:cubicBezTo>
                      <a:cubicBezTo>
                        <a:pt x="15904" y="2195"/>
                        <a:pt x="15782" y="2135"/>
                        <a:pt x="15650" y="2060"/>
                      </a:cubicBezTo>
                      <a:cubicBezTo>
                        <a:pt x="15518" y="1984"/>
                        <a:pt x="15376" y="1893"/>
                        <a:pt x="15238" y="1763"/>
                      </a:cubicBezTo>
                      <a:cubicBezTo>
                        <a:pt x="15258" y="1773"/>
                        <a:pt x="15284" y="1782"/>
                        <a:pt x="15311" y="1791"/>
                      </a:cubicBezTo>
                      <a:cubicBezTo>
                        <a:pt x="15337" y="1800"/>
                        <a:pt x="15363" y="1809"/>
                        <a:pt x="15380" y="1820"/>
                      </a:cubicBezTo>
                      <a:cubicBezTo>
                        <a:pt x="15349" y="1737"/>
                        <a:pt x="15151" y="1615"/>
                        <a:pt x="14937" y="1505"/>
                      </a:cubicBezTo>
                      <a:cubicBezTo>
                        <a:pt x="14724" y="1394"/>
                        <a:pt x="14493" y="1294"/>
                        <a:pt x="14395" y="1254"/>
                      </a:cubicBezTo>
                      <a:cubicBezTo>
                        <a:pt x="14448" y="1290"/>
                        <a:pt x="14506" y="1324"/>
                        <a:pt x="14562" y="1361"/>
                      </a:cubicBezTo>
                      <a:cubicBezTo>
                        <a:pt x="14618" y="1397"/>
                        <a:pt x="14672" y="1436"/>
                        <a:pt x="14717" y="1483"/>
                      </a:cubicBezTo>
                      <a:cubicBezTo>
                        <a:pt x="14654" y="1457"/>
                        <a:pt x="14621" y="1445"/>
                        <a:pt x="14618" y="1447"/>
                      </a:cubicBezTo>
                      <a:cubicBezTo>
                        <a:pt x="14615" y="1450"/>
                        <a:pt x="14642" y="1466"/>
                        <a:pt x="14699" y="1498"/>
                      </a:cubicBezTo>
                      <a:cubicBezTo>
                        <a:pt x="14692" y="1493"/>
                        <a:pt x="14611" y="1461"/>
                        <a:pt x="14555" y="1440"/>
                      </a:cubicBezTo>
                      <a:lnTo>
                        <a:pt x="14555" y="1439"/>
                      </a:lnTo>
                      <a:cubicBezTo>
                        <a:pt x="14330" y="1381"/>
                        <a:pt x="14117" y="1262"/>
                        <a:pt x="13905" y="1151"/>
                      </a:cubicBezTo>
                      <a:cubicBezTo>
                        <a:pt x="13692" y="1040"/>
                        <a:pt x="13480" y="938"/>
                        <a:pt x="13256" y="913"/>
                      </a:cubicBezTo>
                      <a:cubicBezTo>
                        <a:pt x="13253" y="925"/>
                        <a:pt x="13254" y="934"/>
                        <a:pt x="13260" y="940"/>
                      </a:cubicBezTo>
                      <a:cubicBezTo>
                        <a:pt x="13266" y="947"/>
                        <a:pt x="13277" y="951"/>
                        <a:pt x="13293" y="952"/>
                      </a:cubicBezTo>
                      <a:cubicBezTo>
                        <a:pt x="13285" y="948"/>
                        <a:pt x="13277" y="946"/>
                        <a:pt x="13268" y="946"/>
                      </a:cubicBezTo>
                      <a:cubicBezTo>
                        <a:pt x="13260" y="945"/>
                        <a:pt x="13251" y="946"/>
                        <a:pt x="13243" y="947"/>
                      </a:cubicBezTo>
                      <a:cubicBezTo>
                        <a:pt x="13758" y="1120"/>
                        <a:pt x="14201" y="1459"/>
                        <a:pt x="14719" y="1607"/>
                      </a:cubicBezTo>
                      <a:cubicBezTo>
                        <a:pt x="15153" y="1731"/>
                        <a:pt x="15405" y="2121"/>
                        <a:pt x="15774" y="2339"/>
                      </a:cubicBezTo>
                      <a:cubicBezTo>
                        <a:pt x="15785" y="2277"/>
                        <a:pt x="15612" y="2197"/>
                        <a:pt x="15423" y="2125"/>
                      </a:cubicBezTo>
                      <a:cubicBezTo>
                        <a:pt x="15235" y="2053"/>
                        <a:pt x="15030" y="1990"/>
                        <a:pt x="14974" y="1961"/>
                      </a:cubicBezTo>
                      <a:cubicBezTo>
                        <a:pt x="14981" y="2002"/>
                        <a:pt x="15016" y="2052"/>
                        <a:pt x="15058" y="2098"/>
                      </a:cubicBezTo>
                      <a:cubicBezTo>
                        <a:pt x="15101" y="2144"/>
                        <a:pt x="15151" y="2186"/>
                        <a:pt x="15185" y="2214"/>
                      </a:cubicBezTo>
                      <a:cubicBezTo>
                        <a:pt x="15170" y="2241"/>
                        <a:pt x="15090" y="2212"/>
                        <a:pt x="15009" y="2172"/>
                      </a:cubicBezTo>
                      <a:cubicBezTo>
                        <a:pt x="14928" y="2133"/>
                        <a:pt x="14846" y="2083"/>
                        <a:pt x="14826" y="2071"/>
                      </a:cubicBezTo>
                      <a:cubicBezTo>
                        <a:pt x="14838" y="2080"/>
                        <a:pt x="14848" y="2090"/>
                        <a:pt x="14858" y="2100"/>
                      </a:cubicBezTo>
                      <a:cubicBezTo>
                        <a:pt x="14867" y="2111"/>
                        <a:pt x="14876" y="2122"/>
                        <a:pt x="14883" y="2134"/>
                      </a:cubicBezTo>
                      <a:cubicBezTo>
                        <a:pt x="14835" y="2099"/>
                        <a:pt x="14788" y="2065"/>
                        <a:pt x="14741" y="2030"/>
                      </a:cubicBezTo>
                      <a:cubicBezTo>
                        <a:pt x="14693" y="1996"/>
                        <a:pt x="14647" y="1961"/>
                        <a:pt x="14600" y="1925"/>
                      </a:cubicBezTo>
                      <a:cubicBezTo>
                        <a:pt x="14616" y="1938"/>
                        <a:pt x="14630" y="1951"/>
                        <a:pt x="14644" y="1965"/>
                      </a:cubicBezTo>
                      <a:cubicBezTo>
                        <a:pt x="14657" y="1979"/>
                        <a:pt x="14670" y="1994"/>
                        <a:pt x="14681" y="2010"/>
                      </a:cubicBezTo>
                      <a:cubicBezTo>
                        <a:pt x="14553" y="2019"/>
                        <a:pt x="14527" y="1994"/>
                        <a:pt x="14515" y="1957"/>
                      </a:cubicBezTo>
                      <a:cubicBezTo>
                        <a:pt x="14503" y="1921"/>
                        <a:pt x="14505" y="1874"/>
                        <a:pt x="14433" y="1839"/>
                      </a:cubicBezTo>
                      <a:cubicBezTo>
                        <a:pt x="14438" y="1846"/>
                        <a:pt x="14440" y="1853"/>
                        <a:pt x="14442" y="1862"/>
                      </a:cubicBezTo>
                      <a:cubicBezTo>
                        <a:pt x="14443" y="1871"/>
                        <a:pt x="14443" y="1881"/>
                        <a:pt x="14443" y="1893"/>
                      </a:cubicBezTo>
                      <a:cubicBezTo>
                        <a:pt x="14424" y="1881"/>
                        <a:pt x="14412" y="1877"/>
                        <a:pt x="14407" y="1880"/>
                      </a:cubicBezTo>
                      <a:cubicBezTo>
                        <a:pt x="14402" y="1883"/>
                        <a:pt x="14403" y="1893"/>
                        <a:pt x="14411" y="1911"/>
                      </a:cubicBezTo>
                      <a:cubicBezTo>
                        <a:pt x="14376" y="1894"/>
                        <a:pt x="14343" y="1876"/>
                        <a:pt x="14309" y="1858"/>
                      </a:cubicBezTo>
                      <a:cubicBezTo>
                        <a:pt x="14276" y="1839"/>
                        <a:pt x="14244" y="1820"/>
                        <a:pt x="14212" y="1800"/>
                      </a:cubicBezTo>
                      <a:cubicBezTo>
                        <a:pt x="14222" y="1797"/>
                        <a:pt x="14229" y="1797"/>
                        <a:pt x="14232" y="1800"/>
                      </a:cubicBezTo>
                      <a:cubicBezTo>
                        <a:pt x="14235" y="1804"/>
                        <a:pt x="14235" y="1811"/>
                        <a:pt x="14231" y="1821"/>
                      </a:cubicBezTo>
                      <a:cubicBezTo>
                        <a:pt x="14232" y="1820"/>
                        <a:pt x="14226" y="1793"/>
                        <a:pt x="14220" y="1768"/>
                      </a:cubicBezTo>
                      <a:cubicBezTo>
                        <a:pt x="14215" y="1744"/>
                        <a:pt x="14209" y="1723"/>
                        <a:pt x="14210" y="1734"/>
                      </a:cubicBezTo>
                      <a:cubicBezTo>
                        <a:pt x="14169" y="1715"/>
                        <a:pt x="14084" y="1641"/>
                        <a:pt x="14000" y="1568"/>
                      </a:cubicBezTo>
                      <a:cubicBezTo>
                        <a:pt x="13917" y="1495"/>
                        <a:pt x="13834" y="1423"/>
                        <a:pt x="13797" y="1407"/>
                      </a:cubicBezTo>
                      <a:cubicBezTo>
                        <a:pt x="14086" y="1521"/>
                        <a:pt x="13535" y="1337"/>
                        <a:pt x="13460" y="1295"/>
                      </a:cubicBezTo>
                      <a:cubicBezTo>
                        <a:pt x="13311" y="1211"/>
                        <a:pt x="13167" y="1120"/>
                        <a:pt x="13024" y="1029"/>
                      </a:cubicBezTo>
                      <a:cubicBezTo>
                        <a:pt x="12832" y="907"/>
                        <a:pt x="12604" y="837"/>
                        <a:pt x="12379" y="771"/>
                      </a:cubicBezTo>
                      <a:cubicBezTo>
                        <a:pt x="12462" y="783"/>
                        <a:pt x="12411" y="767"/>
                        <a:pt x="12371" y="755"/>
                      </a:cubicBezTo>
                      <a:cubicBezTo>
                        <a:pt x="12330" y="743"/>
                        <a:pt x="12299" y="736"/>
                        <a:pt x="12422" y="767"/>
                      </a:cubicBezTo>
                      <a:cubicBezTo>
                        <a:pt x="12377" y="739"/>
                        <a:pt x="12306" y="698"/>
                        <a:pt x="12264" y="677"/>
                      </a:cubicBezTo>
                      <a:cubicBezTo>
                        <a:pt x="12222" y="656"/>
                        <a:pt x="12208" y="654"/>
                        <a:pt x="12276" y="705"/>
                      </a:cubicBezTo>
                      <a:cubicBezTo>
                        <a:pt x="12232" y="693"/>
                        <a:pt x="12211" y="699"/>
                        <a:pt x="12181" y="695"/>
                      </a:cubicBezTo>
                      <a:cubicBezTo>
                        <a:pt x="12151" y="690"/>
                        <a:pt x="12113" y="675"/>
                        <a:pt x="12033" y="620"/>
                      </a:cubicBezTo>
                      <a:cubicBezTo>
                        <a:pt x="12064" y="629"/>
                        <a:pt x="12153" y="637"/>
                        <a:pt x="12179" y="632"/>
                      </a:cubicBezTo>
                      <a:cubicBezTo>
                        <a:pt x="12205" y="626"/>
                        <a:pt x="12168" y="608"/>
                        <a:pt x="11946" y="567"/>
                      </a:cubicBezTo>
                      <a:cubicBezTo>
                        <a:pt x="11960" y="567"/>
                        <a:pt x="11974" y="568"/>
                        <a:pt x="11988" y="570"/>
                      </a:cubicBezTo>
                      <a:cubicBezTo>
                        <a:pt x="12002" y="572"/>
                        <a:pt x="12016" y="576"/>
                        <a:pt x="12029" y="580"/>
                      </a:cubicBezTo>
                      <a:cubicBezTo>
                        <a:pt x="12003" y="575"/>
                        <a:pt x="11976" y="568"/>
                        <a:pt x="11951" y="562"/>
                      </a:cubicBezTo>
                      <a:cubicBezTo>
                        <a:pt x="11925" y="555"/>
                        <a:pt x="11899" y="548"/>
                        <a:pt x="11873" y="540"/>
                      </a:cubicBezTo>
                      <a:cubicBezTo>
                        <a:pt x="11901" y="540"/>
                        <a:pt x="11917" y="540"/>
                        <a:pt x="11921" y="539"/>
                      </a:cubicBezTo>
                      <a:cubicBezTo>
                        <a:pt x="11925" y="538"/>
                        <a:pt x="11917" y="537"/>
                        <a:pt x="11898" y="535"/>
                      </a:cubicBezTo>
                      <a:cubicBezTo>
                        <a:pt x="11897" y="529"/>
                        <a:pt x="11968" y="546"/>
                        <a:pt x="12040" y="563"/>
                      </a:cubicBezTo>
                      <a:cubicBezTo>
                        <a:pt x="12111" y="581"/>
                        <a:pt x="12184" y="600"/>
                        <a:pt x="12187" y="600"/>
                      </a:cubicBezTo>
                      <a:cubicBezTo>
                        <a:pt x="12128" y="584"/>
                        <a:pt x="12070" y="566"/>
                        <a:pt x="12012" y="549"/>
                      </a:cubicBezTo>
                      <a:cubicBezTo>
                        <a:pt x="11954" y="531"/>
                        <a:pt x="11896" y="515"/>
                        <a:pt x="11836" y="502"/>
                      </a:cubicBezTo>
                      <a:cubicBezTo>
                        <a:pt x="11859" y="507"/>
                        <a:pt x="11882" y="511"/>
                        <a:pt x="11905" y="516"/>
                      </a:cubicBezTo>
                      <a:cubicBezTo>
                        <a:pt x="11928" y="521"/>
                        <a:pt x="11951" y="526"/>
                        <a:pt x="11974" y="531"/>
                      </a:cubicBezTo>
                      <a:cubicBezTo>
                        <a:pt x="11942" y="524"/>
                        <a:pt x="11899" y="514"/>
                        <a:pt x="11896" y="513"/>
                      </a:cubicBezTo>
                      <a:cubicBezTo>
                        <a:pt x="11893" y="512"/>
                        <a:pt x="11930" y="520"/>
                        <a:pt x="12057" y="550"/>
                      </a:cubicBezTo>
                      <a:cubicBezTo>
                        <a:pt x="11888" y="519"/>
                        <a:pt x="11777" y="497"/>
                        <a:pt x="11726" y="483"/>
                      </a:cubicBezTo>
                      <a:cubicBezTo>
                        <a:pt x="11675" y="469"/>
                        <a:pt x="11682" y="463"/>
                        <a:pt x="11748" y="466"/>
                      </a:cubicBezTo>
                      <a:cubicBezTo>
                        <a:pt x="11747" y="465"/>
                        <a:pt x="11746" y="463"/>
                        <a:pt x="11745" y="462"/>
                      </a:cubicBezTo>
                      <a:cubicBezTo>
                        <a:pt x="11744" y="460"/>
                        <a:pt x="11743" y="459"/>
                        <a:pt x="11742" y="458"/>
                      </a:cubicBezTo>
                      <a:cubicBezTo>
                        <a:pt x="11779" y="467"/>
                        <a:pt x="11817" y="476"/>
                        <a:pt x="11855" y="483"/>
                      </a:cubicBezTo>
                      <a:cubicBezTo>
                        <a:pt x="11893" y="490"/>
                        <a:pt x="11931" y="496"/>
                        <a:pt x="11969" y="500"/>
                      </a:cubicBezTo>
                      <a:cubicBezTo>
                        <a:pt x="11937" y="496"/>
                        <a:pt x="11905" y="491"/>
                        <a:pt x="11873" y="484"/>
                      </a:cubicBezTo>
                      <a:cubicBezTo>
                        <a:pt x="11842" y="477"/>
                        <a:pt x="11811" y="468"/>
                        <a:pt x="11781" y="458"/>
                      </a:cubicBezTo>
                      <a:cubicBezTo>
                        <a:pt x="11846" y="465"/>
                        <a:pt x="11888" y="475"/>
                        <a:pt x="11940" y="487"/>
                      </a:cubicBezTo>
                      <a:cubicBezTo>
                        <a:pt x="11992" y="499"/>
                        <a:pt x="12054" y="513"/>
                        <a:pt x="12159" y="529"/>
                      </a:cubicBezTo>
                      <a:cubicBezTo>
                        <a:pt x="12141" y="524"/>
                        <a:pt x="12124" y="513"/>
                        <a:pt x="12108" y="501"/>
                      </a:cubicBezTo>
                      <a:cubicBezTo>
                        <a:pt x="12092" y="490"/>
                        <a:pt x="12076" y="479"/>
                        <a:pt x="12058" y="473"/>
                      </a:cubicBezTo>
                      <a:cubicBezTo>
                        <a:pt x="12187" y="480"/>
                        <a:pt x="12341" y="470"/>
                        <a:pt x="12497" y="483"/>
                      </a:cubicBezTo>
                      <a:cubicBezTo>
                        <a:pt x="12654" y="496"/>
                        <a:pt x="12813" y="531"/>
                        <a:pt x="12955" y="629"/>
                      </a:cubicBezTo>
                      <a:cubicBezTo>
                        <a:pt x="12947" y="627"/>
                        <a:pt x="12915" y="626"/>
                        <a:pt x="12882" y="624"/>
                      </a:cubicBezTo>
                      <a:cubicBezTo>
                        <a:pt x="12850" y="622"/>
                        <a:pt x="12817" y="620"/>
                        <a:pt x="12808" y="618"/>
                      </a:cubicBezTo>
                      <a:cubicBezTo>
                        <a:pt x="12827" y="622"/>
                        <a:pt x="12846" y="627"/>
                        <a:pt x="12865" y="632"/>
                      </a:cubicBezTo>
                      <a:cubicBezTo>
                        <a:pt x="12884" y="638"/>
                        <a:pt x="12903" y="644"/>
                        <a:pt x="12921" y="651"/>
                      </a:cubicBezTo>
                      <a:cubicBezTo>
                        <a:pt x="12897" y="645"/>
                        <a:pt x="12873" y="641"/>
                        <a:pt x="12849" y="640"/>
                      </a:cubicBezTo>
                      <a:cubicBezTo>
                        <a:pt x="12824" y="638"/>
                        <a:pt x="12800" y="638"/>
                        <a:pt x="12775" y="641"/>
                      </a:cubicBezTo>
                      <a:cubicBezTo>
                        <a:pt x="12848" y="676"/>
                        <a:pt x="12995" y="719"/>
                        <a:pt x="13145" y="753"/>
                      </a:cubicBezTo>
                      <a:cubicBezTo>
                        <a:pt x="13296" y="787"/>
                        <a:pt x="13448" y="812"/>
                        <a:pt x="13531" y="810"/>
                      </a:cubicBezTo>
                      <a:cubicBezTo>
                        <a:pt x="13515" y="799"/>
                        <a:pt x="13507" y="793"/>
                        <a:pt x="13507" y="790"/>
                      </a:cubicBezTo>
                      <a:cubicBezTo>
                        <a:pt x="13508" y="788"/>
                        <a:pt x="13516" y="790"/>
                        <a:pt x="13533" y="795"/>
                      </a:cubicBezTo>
                      <a:cubicBezTo>
                        <a:pt x="13465" y="773"/>
                        <a:pt x="13397" y="752"/>
                        <a:pt x="13329" y="730"/>
                      </a:cubicBezTo>
                      <a:cubicBezTo>
                        <a:pt x="13261" y="707"/>
                        <a:pt x="13194" y="685"/>
                        <a:pt x="13126" y="663"/>
                      </a:cubicBezTo>
                      <a:cubicBezTo>
                        <a:pt x="13285" y="697"/>
                        <a:pt x="13205" y="665"/>
                        <a:pt x="13077" y="621"/>
                      </a:cubicBezTo>
                      <a:cubicBezTo>
                        <a:pt x="12948" y="578"/>
                        <a:pt x="12771" y="524"/>
                        <a:pt x="12736" y="513"/>
                      </a:cubicBezTo>
                      <a:cubicBezTo>
                        <a:pt x="12752" y="512"/>
                        <a:pt x="12768" y="512"/>
                        <a:pt x="12783" y="515"/>
                      </a:cubicBezTo>
                      <a:cubicBezTo>
                        <a:pt x="12799" y="517"/>
                        <a:pt x="12814" y="520"/>
                        <a:pt x="12829" y="526"/>
                      </a:cubicBezTo>
                      <a:cubicBezTo>
                        <a:pt x="12720" y="469"/>
                        <a:pt x="12598" y="436"/>
                        <a:pt x="12474" y="410"/>
                      </a:cubicBezTo>
                      <a:cubicBezTo>
                        <a:pt x="12350" y="385"/>
                        <a:pt x="12223" y="368"/>
                        <a:pt x="12102" y="344"/>
                      </a:cubicBezTo>
                      <a:cubicBezTo>
                        <a:pt x="12171" y="382"/>
                        <a:pt x="12262" y="396"/>
                        <a:pt x="12355" y="407"/>
                      </a:cubicBezTo>
                      <a:cubicBezTo>
                        <a:pt x="12448" y="418"/>
                        <a:pt x="12543" y="424"/>
                        <a:pt x="12621" y="444"/>
                      </a:cubicBezTo>
                      <a:cubicBezTo>
                        <a:pt x="12414" y="344"/>
                        <a:pt x="12093" y="270"/>
                        <a:pt x="11896" y="225"/>
                      </a:cubicBezTo>
                      <a:cubicBezTo>
                        <a:pt x="11843" y="213"/>
                        <a:pt x="11791" y="201"/>
                        <a:pt x="11739" y="186"/>
                      </a:cubicBezTo>
                      <a:cubicBezTo>
                        <a:pt x="11864" y="212"/>
                        <a:pt x="11777" y="192"/>
                        <a:pt x="11725" y="181"/>
                      </a:cubicBezTo>
                      <a:cubicBezTo>
                        <a:pt x="11674" y="170"/>
                        <a:pt x="11659" y="167"/>
                        <a:pt x="11929" y="225"/>
                      </a:cubicBezTo>
                      <a:cubicBezTo>
                        <a:pt x="11857" y="203"/>
                        <a:pt x="11785" y="182"/>
                        <a:pt x="11712" y="162"/>
                      </a:cubicBezTo>
                      <a:cubicBezTo>
                        <a:pt x="11640" y="142"/>
                        <a:pt x="11567" y="122"/>
                        <a:pt x="11494" y="103"/>
                      </a:cubicBezTo>
                      <a:cubicBezTo>
                        <a:pt x="11516" y="108"/>
                        <a:pt x="11539" y="113"/>
                        <a:pt x="11562" y="117"/>
                      </a:cubicBezTo>
                      <a:cubicBezTo>
                        <a:pt x="11585" y="121"/>
                        <a:pt x="11609" y="124"/>
                        <a:pt x="11632" y="127"/>
                      </a:cubicBezTo>
                      <a:cubicBezTo>
                        <a:pt x="11541" y="109"/>
                        <a:pt x="11449" y="90"/>
                        <a:pt x="11358" y="72"/>
                      </a:cubicBezTo>
                      <a:cubicBezTo>
                        <a:pt x="11267" y="53"/>
                        <a:pt x="11176" y="34"/>
                        <a:pt x="11085" y="15"/>
                      </a:cubicBezTo>
                      <a:cubicBezTo>
                        <a:pt x="11101" y="17"/>
                        <a:pt x="11110" y="18"/>
                        <a:pt x="11111" y="17"/>
                      </a:cubicBezTo>
                      <a:cubicBezTo>
                        <a:pt x="11112" y="17"/>
                        <a:pt x="11105" y="15"/>
                        <a:pt x="11090" y="12"/>
                      </a:cubicBezTo>
                      <a:cubicBezTo>
                        <a:pt x="11153" y="24"/>
                        <a:pt x="11087" y="12"/>
                        <a:pt x="11049" y="5"/>
                      </a:cubicBezTo>
                      <a:cubicBezTo>
                        <a:pt x="11012" y="-3"/>
                        <a:pt x="11004" y="-6"/>
                        <a:pt x="11183" y="22"/>
                      </a:cubicBezTo>
                      <a:cubicBezTo>
                        <a:pt x="12154" y="220"/>
                        <a:pt x="13289" y="603"/>
                        <a:pt x="14386" y="1110"/>
                      </a:cubicBezTo>
                      <a:cubicBezTo>
                        <a:pt x="15484" y="1617"/>
                        <a:pt x="16544" y="2247"/>
                        <a:pt x="17365" y="2939"/>
                      </a:cubicBezTo>
                      <a:cubicBezTo>
                        <a:pt x="17302" y="2888"/>
                        <a:pt x="17218" y="2824"/>
                        <a:pt x="17127" y="2752"/>
                      </a:cubicBezTo>
                      <a:cubicBezTo>
                        <a:pt x="17035" y="2680"/>
                        <a:pt x="16935" y="2600"/>
                        <a:pt x="16841" y="2514"/>
                      </a:cubicBezTo>
                      <a:cubicBezTo>
                        <a:pt x="16901" y="2568"/>
                        <a:pt x="16967" y="2623"/>
                        <a:pt x="17028" y="2673"/>
                      </a:cubicBezTo>
                      <a:cubicBezTo>
                        <a:pt x="17088" y="2722"/>
                        <a:pt x="17144" y="2765"/>
                        <a:pt x="17182" y="2796"/>
                      </a:cubicBezTo>
                      <a:cubicBezTo>
                        <a:pt x="17182" y="2795"/>
                        <a:pt x="17143" y="2768"/>
                        <a:pt x="17113" y="2747"/>
                      </a:cubicBezTo>
                      <a:cubicBezTo>
                        <a:pt x="17082" y="2725"/>
                        <a:pt x="17060" y="2709"/>
                        <a:pt x="17091" y="2731"/>
                      </a:cubicBezTo>
                      <a:cubicBezTo>
                        <a:pt x="17287" y="2885"/>
                        <a:pt x="17477" y="3045"/>
                        <a:pt x="17659" y="3210"/>
                      </a:cubicBezTo>
                      <a:cubicBezTo>
                        <a:pt x="17842" y="3375"/>
                        <a:pt x="18019" y="3545"/>
                        <a:pt x="18187" y="3721"/>
                      </a:cubicBezTo>
                      <a:cubicBezTo>
                        <a:pt x="18057" y="3569"/>
                        <a:pt x="18088" y="3602"/>
                        <a:pt x="18118" y="3636"/>
                      </a:cubicBezTo>
                      <a:cubicBezTo>
                        <a:pt x="18147" y="3669"/>
                        <a:pt x="18175" y="3702"/>
                        <a:pt x="18039" y="3551"/>
                      </a:cubicBezTo>
                      <a:cubicBezTo>
                        <a:pt x="18147" y="3656"/>
                        <a:pt x="18255" y="3762"/>
                        <a:pt x="18360" y="3869"/>
                      </a:cubicBezTo>
                      <a:cubicBezTo>
                        <a:pt x="18466" y="3977"/>
                        <a:pt x="18571" y="4084"/>
                        <a:pt x="18671" y="4195"/>
                      </a:cubicBezTo>
                      <a:cubicBezTo>
                        <a:pt x="18660" y="4182"/>
                        <a:pt x="18648" y="4169"/>
                        <a:pt x="18636" y="4156"/>
                      </a:cubicBezTo>
                      <a:cubicBezTo>
                        <a:pt x="18624" y="4144"/>
                        <a:pt x="18611" y="4131"/>
                        <a:pt x="18598" y="4119"/>
                      </a:cubicBezTo>
                      <a:cubicBezTo>
                        <a:pt x="18633" y="4162"/>
                        <a:pt x="18621" y="4145"/>
                        <a:pt x="18608" y="4128"/>
                      </a:cubicBezTo>
                      <a:cubicBezTo>
                        <a:pt x="18594" y="4112"/>
                        <a:pt x="18581" y="4097"/>
                        <a:pt x="18613" y="4146"/>
                      </a:cubicBezTo>
                      <a:cubicBezTo>
                        <a:pt x="18512" y="4041"/>
                        <a:pt x="18444" y="3974"/>
                        <a:pt x="18380" y="3912"/>
                      </a:cubicBezTo>
                      <a:cubicBezTo>
                        <a:pt x="18317" y="3849"/>
                        <a:pt x="18257" y="3790"/>
                        <a:pt x="18170" y="3701"/>
                      </a:cubicBezTo>
                      <a:cubicBezTo>
                        <a:pt x="18180" y="3713"/>
                        <a:pt x="18190" y="3724"/>
                        <a:pt x="18200" y="3736"/>
                      </a:cubicBezTo>
                      <a:cubicBezTo>
                        <a:pt x="18210" y="3747"/>
                        <a:pt x="18220" y="3759"/>
                        <a:pt x="18231" y="3770"/>
                      </a:cubicBezTo>
                      <a:cubicBezTo>
                        <a:pt x="18090" y="3638"/>
                        <a:pt x="18108" y="3670"/>
                        <a:pt x="18165" y="3738"/>
                      </a:cubicBezTo>
                      <a:cubicBezTo>
                        <a:pt x="18221" y="3806"/>
                        <a:pt x="18315" y="3908"/>
                        <a:pt x="18325" y="3916"/>
                      </a:cubicBezTo>
                      <a:cubicBezTo>
                        <a:pt x="18311" y="3906"/>
                        <a:pt x="18297" y="3896"/>
                        <a:pt x="18284" y="3885"/>
                      </a:cubicBezTo>
                      <a:cubicBezTo>
                        <a:pt x="18271" y="3874"/>
                        <a:pt x="18259" y="3863"/>
                        <a:pt x="18247" y="3852"/>
                      </a:cubicBezTo>
                      <a:cubicBezTo>
                        <a:pt x="18289" y="3899"/>
                        <a:pt x="18335" y="3944"/>
                        <a:pt x="18382" y="3989"/>
                      </a:cubicBezTo>
                      <a:cubicBezTo>
                        <a:pt x="18428" y="4034"/>
                        <a:pt x="18476" y="4079"/>
                        <a:pt x="18521" y="4124"/>
                      </a:cubicBezTo>
                      <a:cubicBezTo>
                        <a:pt x="18480" y="4076"/>
                        <a:pt x="18464" y="4053"/>
                        <a:pt x="18474" y="4058"/>
                      </a:cubicBezTo>
                      <a:cubicBezTo>
                        <a:pt x="18484" y="4062"/>
                        <a:pt x="18521" y="4093"/>
                        <a:pt x="18583" y="4150"/>
                      </a:cubicBezTo>
                      <a:cubicBezTo>
                        <a:pt x="18569" y="4148"/>
                        <a:pt x="18556" y="4144"/>
                        <a:pt x="18544" y="4138"/>
                      </a:cubicBezTo>
                      <a:cubicBezTo>
                        <a:pt x="18532" y="4131"/>
                        <a:pt x="18523" y="4122"/>
                        <a:pt x="18515" y="4111"/>
                      </a:cubicBezTo>
                      <a:cubicBezTo>
                        <a:pt x="18560" y="4154"/>
                        <a:pt x="18602" y="4206"/>
                        <a:pt x="18643" y="4258"/>
                      </a:cubicBezTo>
                      <a:cubicBezTo>
                        <a:pt x="18684" y="4311"/>
                        <a:pt x="18724" y="4364"/>
                        <a:pt x="18765" y="4409"/>
                      </a:cubicBezTo>
                      <a:cubicBezTo>
                        <a:pt x="18735" y="4376"/>
                        <a:pt x="18706" y="4338"/>
                        <a:pt x="18679" y="4304"/>
                      </a:cubicBezTo>
                      <a:cubicBezTo>
                        <a:pt x="18651" y="4269"/>
                        <a:pt x="18624" y="4236"/>
                        <a:pt x="18596" y="4214"/>
                      </a:cubicBezTo>
                      <a:cubicBezTo>
                        <a:pt x="18597" y="4220"/>
                        <a:pt x="18598" y="4227"/>
                        <a:pt x="18599" y="4233"/>
                      </a:cubicBezTo>
                      <a:cubicBezTo>
                        <a:pt x="18600" y="4239"/>
                        <a:pt x="18601" y="4246"/>
                        <a:pt x="18602" y="4252"/>
                      </a:cubicBezTo>
                      <a:cubicBezTo>
                        <a:pt x="18489" y="4154"/>
                        <a:pt x="18329" y="4002"/>
                        <a:pt x="18154" y="3870"/>
                      </a:cubicBezTo>
                      <a:cubicBezTo>
                        <a:pt x="17979" y="3737"/>
                        <a:pt x="17788" y="3623"/>
                        <a:pt x="17614" y="3600"/>
                      </a:cubicBezTo>
                      <a:cubicBezTo>
                        <a:pt x="17680" y="3662"/>
                        <a:pt x="17731" y="3698"/>
                        <a:pt x="17732" y="3699"/>
                      </a:cubicBezTo>
                      <a:cubicBezTo>
                        <a:pt x="17733" y="3700"/>
                        <a:pt x="17684" y="3665"/>
                        <a:pt x="17550" y="3585"/>
                      </a:cubicBezTo>
                      <a:cubicBezTo>
                        <a:pt x="17684" y="3698"/>
                        <a:pt x="17842" y="3791"/>
                        <a:pt x="17996" y="3883"/>
                      </a:cubicBezTo>
                      <a:cubicBezTo>
                        <a:pt x="18150" y="3975"/>
                        <a:pt x="18300" y="4066"/>
                        <a:pt x="18417" y="4178"/>
                      </a:cubicBezTo>
                      <a:cubicBezTo>
                        <a:pt x="18319" y="4150"/>
                        <a:pt x="18402" y="4214"/>
                        <a:pt x="18505" y="4304"/>
                      </a:cubicBezTo>
                      <a:cubicBezTo>
                        <a:pt x="18607" y="4394"/>
                        <a:pt x="18729" y="4510"/>
                        <a:pt x="18708" y="4587"/>
                      </a:cubicBezTo>
                      <a:cubicBezTo>
                        <a:pt x="18654" y="4529"/>
                        <a:pt x="18441" y="4336"/>
                        <a:pt x="18219" y="4174"/>
                      </a:cubicBezTo>
                      <a:cubicBezTo>
                        <a:pt x="17998" y="4013"/>
                        <a:pt x="17768" y="3883"/>
                        <a:pt x="17679" y="3952"/>
                      </a:cubicBezTo>
                      <a:cubicBezTo>
                        <a:pt x="17751" y="4104"/>
                        <a:pt x="17940" y="4457"/>
                        <a:pt x="18083" y="4807"/>
                      </a:cubicBezTo>
                      <a:cubicBezTo>
                        <a:pt x="18226" y="5157"/>
                        <a:pt x="18323" y="5504"/>
                        <a:pt x="18211" y="5644"/>
                      </a:cubicBezTo>
                      <a:cubicBezTo>
                        <a:pt x="18219" y="5662"/>
                        <a:pt x="18272" y="5596"/>
                        <a:pt x="18296" y="5559"/>
                      </a:cubicBezTo>
                      <a:cubicBezTo>
                        <a:pt x="18321" y="5521"/>
                        <a:pt x="18317" y="5512"/>
                        <a:pt x="18211" y="5644"/>
                      </a:cubicBezTo>
                      <a:close/>
                      <a:moveTo>
                        <a:pt x="11486" y="3153"/>
                      </a:moveTo>
                      <a:cubicBezTo>
                        <a:pt x="11467" y="3157"/>
                        <a:pt x="11478" y="3166"/>
                        <a:pt x="11488" y="3169"/>
                      </a:cubicBezTo>
                      <a:cubicBezTo>
                        <a:pt x="11498" y="3173"/>
                        <a:pt x="11507" y="3171"/>
                        <a:pt x="11486" y="3153"/>
                      </a:cubicBezTo>
                      <a:lnTo>
                        <a:pt x="11486" y="3154"/>
                      </a:lnTo>
                      <a:lnTo>
                        <a:pt x="11486" y="3153"/>
                      </a:lnTo>
                      <a:close/>
                      <a:moveTo>
                        <a:pt x="11072" y="1540"/>
                      </a:moveTo>
                      <a:cubicBezTo>
                        <a:pt x="11065" y="1513"/>
                        <a:pt x="11066" y="1513"/>
                        <a:pt x="11068" y="1520"/>
                      </a:cubicBezTo>
                      <a:cubicBezTo>
                        <a:pt x="11070" y="1527"/>
                        <a:pt x="11074" y="1541"/>
                        <a:pt x="11072" y="1540"/>
                      </a:cubicBezTo>
                      <a:cubicBezTo>
                        <a:pt x="11071" y="1537"/>
                        <a:pt x="11072" y="1538"/>
                        <a:pt x="11073" y="1538"/>
                      </a:cubicBezTo>
                      <a:cubicBezTo>
                        <a:pt x="11074" y="1539"/>
                        <a:pt x="11073" y="1540"/>
                        <a:pt x="11072" y="1540"/>
                      </a:cubicBezTo>
                      <a:close/>
                      <a:moveTo>
                        <a:pt x="10200" y="946"/>
                      </a:moveTo>
                      <a:cubicBezTo>
                        <a:pt x="10216" y="945"/>
                        <a:pt x="10208" y="942"/>
                        <a:pt x="10200" y="940"/>
                      </a:cubicBezTo>
                      <a:cubicBezTo>
                        <a:pt x="10192" y="939"/>
                        <a:pt x="10184" y="940"/>
                        <a:pt x="10200" y="946"/>
                      </a:cubicBezTo>
                      <a:lnTo>
                        <a:pt x="10200" y="946"/>
                      </a:lnTo>
                      <a:lnTo>
                        <a:pt x="10200" y="946"/>
                      </a:lnTo>
                      <a:close/>
                      <a:moveTo>
                        <a:pt x="10126" y="928"/>
                      </a:moveTo>
                      <a:cubicBezTo>
                        <a:pt x="10135" y="925"/>
                        <a:pt x="10093" y="934"/>
                        <a:pt x="10070" y="939"/>
                      </a:cubicBezTo>
                      <a:cubicBezTo>
                        <a:pt x="10047" y="944"/>
                        <a:pt x="10043" y="946"/>
                        <a:pt x="10126" y="928"/>
                      </a:cubicBezTo>
                      <a:lnTo>
                        <a:pt x="10126" y="928"/>
                      </a:lnTo>
                      <a:close/>
                      <a:moveTo>
                        <a:pt x="8590" y="488"/>
                      </a:moveTo>
                      <a:lnTo>
                        <a:pt x="8590" y="488"/>
                      </a:lnTo>
                      <a:lnTo>
                        <a:pt x="8590" y="488"/>
                      </a:lnTo>
                      <a:close/>
                      <a:moveTo>
                        <a:pt x="8466" y="438"/>
                      </a:moveTo>
                      <a:cubicBezTo>
                        <a:pt x="8487" y="444"/>
                        <a:pt x="8489" y="445"/>
                        <a:pt x="8485" y="443"/>
                      </a:cubicBezTo>
                      <a:cubicBezTo>
                        <a:pt x="8481" y="442"/>
                        <a:pt x="8470" y="439"/>
                        <a:pt x="8466" y="438"/>
                      </a:cubicBezTo>
                      <a:cubicBezTo>
                        <a:pt x="8469" y="439"/>
                        <a:pt x="8469" y="439"/>
                        <a:pt x="8468" y="439"/>
                      </a:cubicBezTo>
                      <a:lnTo>
                        <a:pt x="8466" y="438"/>
                      </a:lnTo>
                      <a:close/>
                      <a:moveTo>
                        <a:pt x="7888" y="324"/>
                      </a:moveTo>
                      <a:cubicBezTo>
                        <a:pt x="7886" y="325"/>
                        <a:pt x="7861" y="317"/>
                        <a:pt x="7849" y="314"/>
                      </a:cubicBezTo>
                      <a:cubicBezTo>
                        <a:pt x="7837" y="310"/>
                        <a:pt x="7838" y="310"/>
                        <a:pt x="7888" y="324"/>
                      </a:cubicBezTo>
                      <a:lnTo>
                        <a:pt x="7888" y="324"/>
                      </a:lnTo>
                      <a:lnTo>
                        <a:pt x="7888" y="324"/>
                      </a:lnTo>
                      <a:close/>
                      <a:moveTo>
                        <a:pt x="7752" y="283"/>
                      </a:moveTo>
                      <a:cubicBezTo>
                        <a:pt x="7772" y="288"/>
                        <a:pt x="7792" y="293"/>
                        <a:pt x="7812" y="299"/>
                      </a:cubicBezTo>
                      <a:cubicBezTo>
                        <a:pt x="7832" y="304"/>
                        <a:pt x="7852" y="309"/>
                        <a:pt x="7871" y="314"/>
                      </a:cubicBezTo>
                      <a:cubicBezTo>
                        <a:pt x="7873" y="313"/>
                        <a:pt x="7843" y="307"/>
                        <a:pt x="7813" y="301"/>
                      </a:cubicBezTo>
                      <a:cubicBezTo>
                        <a:pt x="7783" y="294"/>
                        <a:pt x="7752" y="286"/>
                        <a:pt x="7752" y="283"/>
                      </a:cubicBezTo>
                      <a:cubicBezTo>
                        <a:pt x="7766" y="287"/>
                        <a:pt x="7766" y="289"/>
                        <a:pt x="7763" y="290"/>
                      </a:cubicBezTo>
                      <a:cubicBezTo>
                        <a:pt x="7759" y="290"/>
                        <a:pt x="7752" y="289"/>
                        <a:pt x="7752" y="283"/>
                      </a:cubicBezTo>
                      <a:close/>
                      <a:moveTo>
                        <a:pt x="7816" y="289"/>
                      </a:moveTo>
                      <a:cubicBezTo>
                        <a:pt x="7794" y="290"/>
                        <a:pt x="7824" y="297"/>
                        <a:pt x="7844" y="300"/>
                      </a:cubicBezTo>
                      <a:cubicBezTo>
                        <a:pt x="7865" y="303"/>
                        <a:pt x="7876" y="302"/>
                        <a:pt x="7816" y="289"/>
                      </a:cubicBezTo>
                      <a:lnTo>
                        <a:pt x="7815" y="290"/>
                      </a:lnTo>
                      <a:lnTo>
                        <a:pt x="7816" y="289"/>
                      </a:lnTo>
                      <a:close/>
                      <a:moveTo>
                        <a:pt x="11423" y="1565"/>
                      </a:moveTo>
                      <a:cubicBezTo>
                        <a:pt x="11495" y="1604"/>
                        <a:pt x="11472" y="1670"/>
                        <a:pt x="11430" y="1728"/>
                      </a:cubicBezTo>
                      <a:cubicBezTo>
                        <a:pt x="11388" y="1785"/>
                        <a:pt x="11327" y="1832"/>
                        <a:pt x="11324" y="1834"/>
                      </a:cubicBezTo>
                      <a:cubicBezTo>
                        <a:pt x="11339" y="1839"/>
                        <a:pt x="11350" y="1846"/>
                        <a:pt x="11356" y="1854"/>
                      </a:cubicBezTo>
                      <a:cubicBezTo>
                        <a:pt x="11363" y="1863"/>
                        <a:pt x="11365" y="1873"/>
                        <a:pt x="11364" y="1885"/>
                      </a:cubicBezTo>
                      <a:cubicBezTo>
                        <a:pt x="11329" y="1878"/>
                        <a:pt x="11295" y="1872"/>
                        <a:pt x="11260" y="1865"/>
                      </a:cubicBezTo>
                      <a:cubicBezTo>
                        <a:pt x="11226" y="1858"/>
                        <a:pt x="11192" y="1851"/>
                        <a:pt x="11157" y="1843"/>
                      </a:cubicBezTo>
                      <a:cubicBezTo>
                        <a:pt x="11245" y="1903"/>
                        <a:pt x="11294" y="1976"/>
                        <a:pt x="11337" y="2052"/>
                      </a:cubicBezTo>
                      <a:cubicBezTo>
                        <a:pt x="11380" y="2128"/>
                        <a:pt x="11419" y="2207"/>
                        <a:pt x="11488" y="2277"/>
                      </a:cubicBezTo>
                      <a:cubicBezTo>
                        <a:pt x="11451" y="2285"/>
                        <a:pt x="11431" y="2276"/>
                        <a:pt x="11426" y="2278"/>
                      </a:cubicBezTo>
                      <a:cubicBezTo>
                        <a:pt x="11421" y="2279"/>
                        <a:pt x="11430" y="2290"/>
                        <a:pt x="11451" y="2336"/>
                      </a:cubicBezTo>
                      <a:cubicBezTo>
                        <a:pt x="11434" y="2330"/>
                        <a:pt x="11416" y="2324"/>
                        <a:pt x="11400" y="2316"/>
                      </a:cubicBezTo>
                      <a:cubicBezTo>
                        <a:pt x="11383" y="2308"/>
                        <a:pt x="11367" y="2300"/>
                        <a:pt x="11352" y="2291"/>
                      </a:cubicBezTo>
                      <a:cubicBezTo>
                        <a:pt x="11341" y="2324"/>
                        <a:pt x="11352" y="2392"/>
                        <a:pt x="11358" y="2453"/>
                      </a:cubicBezTo>
                      <a:cubicBezTo>
                        <a:pt x="11365" y="2514"/>
                        <a:pt x="11366" y="2568"/>
                        <a:pt x="11336" y="2575"/>
                      </a:cubicBezTo>
                      <a:cubicBezTo>
                        <a:pt x="11403" y="2639"/>
                        <a:pt x="11423" y="2669"/>
                        <a:pt x="11444" y="2694"/>
                      </a:cubicBezTo>
                      <a:cubicBezTo>
                        <a:pt x="11464" y="2719"/>
                        <a:pt x="11486" y="2740"/>
                        <a:pt x="11558" y="2787"/>
                      </a:cubicBezTo>
                      <a:cubicBezTo>
                        <a:pt x="11547" y="2780"/>
                        <a:pt x="11536" y="2775"/>
                        <a:pt x="11525" y="2774"/>
                      </a:cubicBezTo>
                      <a:cubicBezTo>
                        <a:pt x="11514" y="2772"/>
                        <a:pt x="11503" y="2773"/>
                        <a:pt x="11492" y="2777"/>
                      </a:cubicBezTo>
                      <a:cubicBezTo>
                        <a:pt x="11517" y="2772"/>
                        <a:pt x="11577" y="2881"/>
                        <a:pt x="11643" y="2998"/>
                      </a:cubicBezTo>
                      <a:cubicBezTo>
                        <a:pt x="11708" y="3114"/>
                        <a:pt x="11779" y="3237"/>
                        <a:pt x="11826" y="3261"/>
                      </a:cubicBezTo>
                      <a:cubicBezTo>
                        <a:pt x="11763" y="3313"/>
                        <a:pt x="11748" y="3295"/>
                        <a:pt x="11737" y="3266"/>
                      </a:cubicBezTo>
                      <a:cubicBezTo>
                        <a:pt x="11727" y="3237"/>
                        <a:pt x="11721" y="3198"/>
                        <a:pt x="11675" y="3207"/>
                      </a:cubicBezTo>
                      <a:cubicBezTo>
                        <a:pt x="11699" y="3236"/>
                        <a:pt x="11695" y="3238"/>
                        <a:pt x="11680" y="3239"/>
                      </a:cubicBezTo>
                      <a:cubicBezTo>
                        <a:pt x="11665" y="3241"/>
                        <a:pt x="11640" y="3242"/>
                        <a:pt x="11623" y="3269"/>
                      </a:cubicBezTo>
                      <a:cubicBezTo>
                        <a:pt x="11607" y="3250"/>
                        <a:pt x="11566" y="3215"/>
                        <a:pt x="11519" y="3183"/>
                      </a:cubicBezTo>
                      <a:cubicBezTo>
                        <a:pt x="11472" y="3152"/>
                        <a:pt x="11419" y="3124"/>
                        <a:pt x="11381" y="3122"/>
                      </a:cubicBezTo>
                      <a:cubicBezTo>
                        <a:pt x="11375" y="3139"/>
                        <a:pt x="11368" y="3168"/>
                        <a:pt x="11356" y="3194"/>
                      </a:cubicBezTo>
                      <a:cubicBezTo>
                        <a:pt x="11344" y="3220"/>
                        <a:pt x="11329" y="3243"/>
                        <a:pt x="11306" y="3247"/>
                      </a:cubicBezTo>
                      <a:cubicBezTo>
                        <a:pt x="11267" y="3195"/>
                        <a:pt x="11044" y="3063"/>
                        <a:pt x="10856" y="2945"/>
                      </a:cubicBezTo>
                      <a:cubicBezTo>
                        <a:pt x="10669" y="2826"/>
                        <a:pt x="10517" y="2721"/>
                        <a:pt x="10623" y="2722"/>
                      </a:cubicBezTo>
                      <a:cubicBezTo>
                        <a:pt x="10599" y="2697"/>
                        <a:pt x="10286" y="2624"/>
                        <a:pt x="10152" y="2454"/>
                      </a:cubicBezTo>
                      <a:cubicBezTo>
                        <a:pt x="10037" y="2309"/>
                        <a:pt x="10272" y="2373"/>
                        <a:pt x="10186" y="2230"/>
                      </a:cubicBezTo>
                      <a:cubicBezTo>
                        <a:pt x="10183" y="2232"/>
                        <a:pt x="10151" y="2250"/>
                        <a:pt x="10117" y="2272"/>
                      </a:cubicBezTo>
                      <a:cubicBezTo>
                        <a:pt x="10082" y="2293"/>
                        <a:pt x="10045" y="2319"/>
                        <a:pt x="10031" y="2338"/>
                      </a:cubicBezTo>
                      <a:cubicBezTo>
                        <a:pt x="10013" y="2315"/>
                        <a:pt x="10001" y="2282"/>
                        <a:pt x="10006" y="2259"/>
                      </a:cubicBezTo>
                      <a:cubicBezTo>
                        <a:pt x="10011" y="2237"/>
                        <a:pt x="10034" y="2226"/>
                        <a:pt x="10089" y="2247"/>
                      </a:cubicBezTo>
                      <a:cubicBezTo>
                        <a:pt x="10071" y="2248"/>
                        <a:pt x="10055" y="2246"/>
                        <a:pt x="10039" y="2240"/>
                      </a:cubicBezTo>
                      <a:cubicBezTo>
                        <a:pt x="10024" y="2234"/>
                        <a:pt x="10010" y="2226"/>
                        <a:pt x="10000" y="2214"/>
                      </a:cubicBezTo>
                      <a:cubicBezTo>
                        <a:pt x="10027" y="2212"/>
                        <a:pt x="10054" y="2210"/>
                        <a:pt x="10080" y="2208"/>
                      </a:cubicBezTo>
                      <a:cubicBezTo>
                        <a:pt x="10107" y="2205"/>
                        <a:pt x="10134" y="2203"/>
                        <a:pt x="10161" y="2200"/>
                      </a:cubicBezTo>
                      <a:cubicBezTo>
                        <a:pt x="10128" y="2170"/>
                        <a:pt x="10089" y="2179"/>
                        <a:pt x="10055" y="2189"/>
                      </a:cubicBezTo>
                      <a:cubicBezTo>
                        <a:pt x="10020" y="2200"/>
                        <a:pt x="9990" y="2212"/>
                        <a:pt x="9973" y="2190"/>
                      </a:cubicBezTo>
                      <a:cubicBezTo>
                        <a:pt x="9983" y="2173"/>
                        <a:pt x="9998" y="2159"/>
                        <a:pt x="10016" y="2148"/>
                      </a:cubicBezTo>
                      <a:cubicBezTo>
                        <a:pt x="10034" y="2137"/>
                        <a:pt x="10054" y="2131"/>
                        <a:pt x="10077" y="2128"/>
                      </a:cubicBezTo>
                      <a:cubicBezTo>
                        <a:pt x="10068" y="2118"/>
                        <a:pt x="10030" y="2063"/>
                        <a:pt x="9990" y="2011"/>
                      </a:cubicBezTo>
                      <a:cubicBezTo>
                        <a:pt x="9951" y="1958"/>
                        <a:pt x="9910" y="1909"/>
                        <a:pt x="9897" y="1911"/>
                      </a:cubicBezTo>
                      <a:cubicBezTo>
                        <a:pt x="9849" y="1903"/>
                        <a:pt x="9801" y="1894"/>
                        <a:pt x="9754" y="1883"/>
                      </a:cubicBezTo>
                      <a:cubicBezTo>
                        <a:pt x="9706" y="1873"/>
                        <a:pt x="9659" y="1861"/>
                        <a:pt x="9612" y="1848"/>
                      </a:cubicBezTo>
                      <a:cubicBezTo>
                        <a:pt x="9623" y="1847"/>
                        <a:pt x="9701" y="1865"/>
                        <a:pt x="9767" y="1895"/>
                      </a:cubicBezTo>
                      <a:cubicBezTo>
                        <a:pt x="9834" y="1925"/>
                        <a:pt x="9889" y="1966"/>
                        <a:pt x="9857" y="2011"/>
                      </a:cubicBezTo>
                      <a:cubicBezTo>
                        <a:pt x="9831" y="2035"/>
                        <a:pt x="9805" y="2049"/>
                        <a:pt x="9776" y="2053"/>
                      </a:cubicBezTo>
                      <a:cubicBezTo>
                        <a:pt x="9747" y="2057"/>
                        <a:pt x="9716" y="2051"/>
                        <a:pt x="9683" y="2036"/>
                      </a:cubicBezTo>
                      <a:cubicBezTo>
                        <a:pt x="9742" y="2027"/>
                        <a:pt x="9747" y="2015"/>
                        <a:pt x="9739" y="2008"/>
                      </a:cubicBezTo>
                      <a:cubicBezTo>
                        <a:pt x="9731" y="2001"/>
                        <a:pt x="9711" y="1999"/>
                        <a:pt x="9719" y="2010"/>
                      </a:cubicBezTo>
                      <a:cubicBezTo>
                        <a:pt x="9663" y="2018"/>
                        <a:pt x="9619" y="1974"/>
                        <a:pt x="9582" y="1921"/>
                      </a:cubicBezTo>
                      <a:cubicBezTo>
                        <a:pt x="9545" y="1867"/>
                        <a:pt x="9515" y="1805"/>
                        <a:pt x="9487" y="1774"/>
                      </a:cubicBezTo>
                      <a:cubicBezTo>
                        <a:pt x="9540" y="1779"/>
                        <a:pt x="9592" y="1785"/>
                        <a:pt x="9644" y="1792"/>
                      </a:cubicBezTo>
                      <a:cubicBezTo>
                        <a:pt x="9697" y="1800"/>
                        <a:pt x="9749" y="1808"/>
                        <a:pt x="9800" y="1818"/>
                      </a:cubicBezTo>
                      <a:cubicBezTo>
                        <a:pt x="9747" y="1768"/>
                        <a:pt x="9686" y="1710"/>
                        <a:pt x="9615" y="1668"/>
                      </a:cubicBezTo>
                      <a:cubicBezTo>
                        <a:pt x="9544" y="1626"/>
                        <a:pt x="9463" y="1601"/>
                        <a:pt x="9368" y="1616"/>
                      </a:cubicBezTo>
                      <a:cubicBezTo>
                        <a:pt x="9510" y="1800"/>
                        <a:pt x="9155" y="1477"/>
                        <a:pt x="9126" y="1453"/>
                      </a:cubicBezTo>
                      <a:cubicBezTo>
                        <a:pt x="8953" y="1311"/>
                        <a:pt x="8750" y="1136"/>
                        <a:pt x="8522" y="1060"/>
                      </a:cubicBezTo>
                      <a:cubicBezTo>
                        <a:pt x="8278" y="978"/>
                        <a:pt x="8095" y="685"/>
                        <a:pt x="7914" y="514"/>
                      </a:cubicBezTo>
                      <a:cubicBezTo>
                        <a:pt x="7934" y="514"/>
                        <a:pt x="7876" y="500"/>
                        <a:pt x="7959" y="520"/>
                      </a:cubicBezTo>
                      <a:cubicBezTo>
                        <a:pt x="7982" y="525"/>
                        <a:pt x="7889" y="466"/>
                        <a:pt x="7866" y="440"/>
                      </a:cubicBezTo>
                      <a:cubicBezTo>
                        <a:pt x="7879" y="452"/>
                        <a:pt x="7894" y="464"/>
                        <a:pt x="7909" y="474"/>
                      </a:cubicBezTo>
                      <a:cubicBezTo>
                        <a:pt x="7925" y="484"/>
                        <a:pt x="7942" y="493"/>
                        <a:pt x="7960" y="500"/>
                      </a:cubicBezTo>
                      <a:cubicBezTo>
                        <a:pt x="7963" y="503"/>
                        <a:pt x="7939" y="476"/>
                        <a:pt x="7914" y="449"/>
                      </a:cubicBezTo>
                      <a:cubicBezTo>
                        <a:pt x="7890" y="423"/>
                        <a:pt x="7866" y="396"/>
                        <a:pt x="7869" y="398"/>
                      </a:cubicBezTo>
                      <a:cubicBezTo>
                        <a:pt x="7893" y="411"/>
                        <a:pt x="7904" y="416"/>
                        <a:pt x="7902" y="414"/>
                      </a:cubicBezTo>
                      <a:cubicBezTo>
                        <a:pt x="7900" y="411"/>
                        <a:pt x="7886" y="401"/>
                        <a:pt x="7860" y="383"/>
                      </a:cubicBezTo>
                      <a:cubicBezTo>
                        <a:pt x="7857" y="381"/>
                        <a:pt x="7896" y="405"/>
                        <a:pt x="7937" y="429"/>
                      </a:cubicBezTo>
                      <a:cubicBezTo>
                        <a:pt x="7978" y="453"/>
                        <a:pt x="8021" y="478"/>
                        <a:pt x="8027" y="478"/>
                      </a:cubicBezTo>
                      <a:cubicBezTo>
                        <a:pt x="8024" y="479"/>
                        <a:pt x="8011" y="470"/>
                        <a:pt x="7998" y="460"/>
                      </a:cubicBezTo>
                      <a:cubicBezTo>
                        <a:pt x="7984" y="449"/>
                        <a:pt x="7969" y="437"/>
                        <a:pt x="7961" y="432"/>
                      </a:cubicBezTo>
                      <a:cubicBezTo>
                        <a:pt x="7965" y="436"/>
                        <a:pt x="7970" y="439"/>
                        <a:pt x="7976" y="441"/>
                      </a:cubicBezTo>
                      <a:cubicBezTo>
                        <a:pt x="7981" y="443"/>
                        <a:pt x="7986" y="443"/>
                        <a:pt x="7992" y="442"/>
                      </a:cubicBezTo>
                      <a:cubicBezTo>
                        <a:pt x="7977" y="434"/>
                        <a:pt x="7976" y="432"/>
                        <a:pt x="7989" y="437"/>
                      </a:cubicBezTo>
                      <a:cubicBezTo>
                        <a:pt x="8002" y="442"/>
                        <a:pt x="8029" y="453"/>
                        <a:pt x="8069" y="471"/>
                      </a:cubicBezTo>
                      <a:cubicBezTo>
                        <a:pt x="7816" y="331"/>
                        <a:pt x="7808" y="323"/>
                        <a:pt x="7879" y="355"/>
                      </a:cubicBezTo>
                      <a:cubicBezTo>
                        <a:pt x="7949" y="387"/>
                        <a:pt x="8096" y="457"/>
                        <a:pt x="8154" y="474"/>
                      </a:cubicBezTo>
                      <a:cubicBezTo>
                        <a:pt x="8133" y="459"/>
                        <a:pt x="8124" y="452"/>
                        <a:pt x="8128" y="451"/>
                      </a:cubicBezTo>
                      <a:cubicBezTo>
                        <a:pt x="8132" y="450"/>
                        <a:pt x="8149" y="456"/>
                        <a:pt x="8179" y="468"/>
                      </a:cubicBezTo>
                      <a:cubicBezTo>
                        <a:pt x="7572" y="206"/>
                        <a:pt x="7525" y="194"/>
                        <a:pt x="7624" y="241"/>
                      </a:cubicBezTo>
                      <a:cubicBezTo>
                        <a:pt x="7723" y="289"/>
                        <a:pt x="7967" y="396"/>
                        <a:pt x="7943" y="372"/>
                      </a:cubicBezTo>
                      <a:cubicBezTo>
                        <a:pt x="7926" y="366"/>
                        <a:pt x="7910" y="359"/>
                        <a:pt x="7894" y="353"/>
                      </a:cubicBezTo>
                      <a:cubicBezTo>
                        <a:pt x="7877" y="347"/>
                        <a:pt x="7861" y="340"/>
                        <a:pt x="7844" y="334"/>
                      </a:cubicBezTo>
                      <a:cubicBezTo>
                        <a:pt x="7864" y="329"/>
                        <a:pt x="7960" y="367"/>
                        <a:pt x="7969" y="370"/>
                      </a:cubicBezTo>
                      <a:cubicBezTo>
                        <a:pt x="7987" y="376"/>
                        <a:pt x="7462" y="210"/>
                        <a:pt x="7832" y="319"/>
                      </a:cubicBezTo>
                      <a:cubicBezTo>
                        <a:pt x="7821" y="314"/>
                        <a:pt x="7809" y="310"/>
                        <a:pt x="7797" y="306"/>
                      </a:cubicBezTo>
                      <a:cubicBezTo>
                        <a:pt x="7785" y="302"/>
                        <a:pt x="7773" y="298"/>
                        <a:pt x="7761" y="295"/>
                      </a:cubicBezTo>
                      <a:cubicBezTo>
                        <a:pt x="7771" y="297"/>
                        <a:pt x="7780" y="299"/>
                        <a:pt x="7789" y="301"/>
                      </a:cubicBezTo>
                      <a:cubicBezTo>
                        <a:pt x="7799" y="304"/>
                        <a:pt x="7808" y="307"/>
                        <a:pt x="7817" y="311"/>
                      </a:cubicBezTo>
                      <a:cubicBezTo>
                        <a:pt x="7383" y="177"/>
                        <a:pt x="7384" y="175"/>
                        <a:pt x="7466" y="200"/>
                      </a:cubicBezTo>
                      <a:cubicBezTo>
                        <a:pt x="7549" y="224"/>
                        <a:pt x="7715" y="275"/>
                        <a:pt x="7613" y="248"/>
                      </a:cubicBezTo>
                      <a:cubicBezTo>
                        <a:pt x="7627" y="251"/>
                        <a:pt x="7634" y="253"/>
                        <a:pt x="7634" y="253"/>
                      </a:cubicBezTo>
                      <a:cubicBezTo>
                        <a:pt x="7635" y="253"/>
                        <a:pt x="7628" y="252"/>
                        <a:pt x="7615" y="248"/>
                      </a:cubicBezTo>
                      <a:cubicBezTo>
                        <a:pt x="7665" y="260"/>
                        <a:pt x="7717" y="269"/>
                        <a:pt x="7768" y="280"/>
                      </a:cubicBezTo>
                      <a:cubicBezTo>
                        <a:pt x="7819" y="290"/>
                        <a:pt x="7870" y="300"/>
                        <a:pt x="7920" y="312"/>
                      </a:cubicBezTo>
                      <a:cubicBezTo>
                        <a:pt x="7863" y="298"/>
                        <a:pt x="7842" y="292"/>
                        <a:pt x="7823" y="288"/>
                      </a:cubicBezTo>
                      <a:cubicBezTo>
                        <a:pt x="7804" y="284"/>
                        <a:pt x="7789" y="281"/>
                        <a:pt x="7744" y="272"/>
                      </a:cubicBezTo>
                      <a:cubicBezTo>
                        <a:pt x="7836" y="288"/>
                        <a:pt x="7863" y="293"/>
                        <a:pt x="7875" y="296"/>
                      </a:cubicBezTo>
                      <a:cubicBezTo>
                        <a:pt x="7887" y="299"/>
                        <a:pt x="7886" y="300"/>
                        <a:pt x="7922" y="307"/>
                      </a:cubicBezTo>
                      <a:cubicBezTo>
                        <a:pt x="7913" y="306"/>
                        <a:pt x="7905" y="302"/>
                        <a:pt x="7896" y="299"/>
                      </a:cubicBezTo>
                      <a:cubicBezTo>
                        <a:pt x="7888" y="297"/>
                        <a:pt x="7879" y="294"/>
                        <a:pt x="7867" y="294"/>
                      </a:cubicBezTo>
                      <a:cubicBezTo>
                        <a:pt x="7867" y="293"/>
                        <a:pt x="7894" y="297"/>
                        <a:pt x="7911" y="302"/>
                      </a:cubicBezTo>
                      <a:lnTo>
                        <a:pt x="7909" y="302"/>
                      </a:lnTo>
                      <a:cubicBezTo>
                        <a:pt x="7903" y="307"/>
                        <a:pt x="7771" y="389"/>
                        <a:pt x="7804" y="409"/>
                      </a:cubicBezTo>
                      <a:cubicBezTo>
                        <a:pt x="7878" y="455"/>
                        <a:pt x="8020" y="319"/>
                        <a:pt x="8128" y="340"/>
                      </a:cubicBezTo>
                      <a:cubicBezTo>
                        <a:pt x="8123" y="342"/>
                        <a:pt x="8112" y="346"/>
                        <a:pt x="8100" y="350"/>
                      </a:cubicBezTo>
                      <a:cubicBezTo>
                        <a:pt x="8088" y="353"/>
                        <a:pt x="8074" y="357"/>
                        <a:pt x="8064" y="356"/>
                      </a:cubicBezTo>
                      <a:cubicBezTo>
                        <a:pt x="8096" y="364"/>
                        <a:pt x="8125" y="376"/>
                        <a:pt x="8155" y="389"/>
                      </a:cubicBezTo>
                      <a:cubicBezTo>
                        <a:pt x="8184" y="401"/>
                        <a:pt x="8214" y="413"/>
                        <a:pt x="8246" y="421"/>
                      </a:cubicBezTo>
                      <a:cubicBezTo>
                        <a:pt x="8130" y="393"/>
                        <a:pt x="8146" y="403"/>
                        <a:pt x="8175" y="407"/>
                      </a:cubicBezTo>
                      <a:cubicBezTo>
                        <a:pt x="8203" y="411"/>
                        <a:pt x="8244" y="408"/>
                        <a:pt x="8178" y="352"/>
                      </a:cubicBezTo>
                      <a:cubicBezTo>
                        <a:pt x="8227" y="361"/>
                        <a:pt x="8275" y="372"/>
                        <a:pt x="8322" y="385"/>
                      </a:cubicBezTo>
                      <a:cubicBezTo>
                        <a:pt x="8370" y="397"/>
                        <a:pt x="8417" y="411"/>
                        <a:pt x="8464" y="426"/>
                      </a:cubicBezTo>
                      <a:cubicBezTo>
                        <a:pt x="8151" y="348"/>
                        <a:pt x="8173" y="347"/>
                        <a:pt x="8245" y="359"/>
                      </a:cubicBezTo>
                      <a:cubicBezTo>
                        <a:pt x="8317" y="372"/>
                        <a:pt x="8440" y="398"/>
                        <a:pt x="8328" y="374"/>
                      </a:cubicBezTo>
                      <a:cubicBezTo>
                        <a:pt x="8375" y="380"/>
                        <a:pt x="8393" y="381"/>
                        <a:pt x="8383" y="378"/>
                      </a:cubicBezTo>
                      <a:cubicBezTo>
                        <a:pt x="8374" y="374"/>
                        <a:pt x="8336" y="366"/>
                        <a:pt x="8271" y="353"/>
                      </a:cubicBezTo>
                      <a:cubicBezTo>
                        <a:pt x="8368" y="324"/>
                        <a:pt x="8454" y="338"/>
                        <a:pt x="8536" y="364"/>
                      </a:cubicBezTo>
                      <a:cubicBezTo>
                        <a:pt x="8619" y="390"/>
                        <a:pt x="8699" y="429"/>
                        <a:pt x="8786" y="451"/>
                      </a:cubicBezTo>
                      <a:cubicBezTo>
                        <a:pt x="8812" y="440"/>
                        <a:pt x="8788" y="444"/>
                        <a:pt x="8758" y="449"/>
                      </a:cubicBezTo>
                      <a:cubicBezTo>
                        <a:pt x="8728" y="455"/>
                        <a:pt x="8692" y="462"/>
                        <a:pt x="8695" y="455"/>
                      </a:cubicBezTo>
                      <a:cubicBezTo>
                        <a:pt x="8720" y="463"/>
                        <a:pt x="8745" y="470"/>
                        <a:pt x="8770" y="476"/>
                      </a:cubicBezTo>
                      <a:cubicBezTo>
                        <a:pt x="8796" y="483"/>
                        <a:pt x="8821" y="488"/>
                        <a:pt x="8847" y="493"/>
                      </a:cubicBezTo>
                      <a:cubicBezTo>
                        <a:pt x="8837" y="490"/>
                        <a:pt x="8824" y="487"/>
                        <a:pt x="8811" y="482"/>
                      </a:cubicBezTo>
                      <a:cubicBezTo>
                        <a:pt x="8798" y="477"/>
                        <a:pt x="8787" y="471"/>
                        <a:pt x="8782" y="464"/>
                      </a:cubicBezTo>
                      <a:cubicBezTo>
                        <a:pt x="8879" y="466"/>
                        <a:pt x="8974" y="492"/>
                        <a:pt x="9066" y="524"/>
                      </a:cubicBezTo>
                      <a:cubicBezTo>
                        <a:pt x="9158" y="557"/>
                        <a:pt x="9247" y="597"/>
                        <a:pt x="9334" y="628"/>
                      </a:cubicBezTo>
                      <a:cubicBezTo>
                        <a:pt x="9315" y="616"/>
                        <a:pt x="9300" y="611"/>
                        <a:pt x="9288" y="612"/>
                      </a:cubicBezTo>
                      <a:cubicBezTo>
                        <a:pt x="9275" y="612"/>
                        <a:pt x="9266" y="620"/>
                        <a:pt x="9261" y="633"/>
                      </a:cubicBezTo>
                      <a:cubicBezTo>
                        <a:pt x="9329" y="660"/>
                        <a:pt x="9414" y="672"/>
                        <a:pt x="9502" y="684"/>
                      </a:cubicBezTo>
                      <a:cubicBezTo>
                        <a:pt x="9590" y="695"/>
                        <a:pt x="9681" y="706"/>
                        <a:pt x="9762" y="732"/>
                      </a:cubicBezTo>
                      <a:cubicBezTo>
                        <a:pt x="9621" y="802"/>
                        <a:pt x="9755" y="805"/>
                        <a:pt x="9892" y="809"/>
                      </a:cubicBezTo>
                      <a:cubicBezTo>
                        <a:pt x="10029" y="812"/>
                        <a:pt x="10169" y="817"/>
                        <a:pt x="10038" y="889"/>
                      </a:cubicBezTo>
                      <a:cubicBezTo>
                        <a:pt x="10084" y="898"/>
                        <a:pt x="10234" y="927"/>
                        <a:pt x="10322" y="949"/>
                      </a:cubicBezTo>
                      <a:cubicBezTo>
                        <a:pt x="10409" y="971"/>
                        <a:pt x="10434" y="987"/>
                        <a:pt x="10227" y="967"/>
                      </a:cubicBezTo>
                      <a:cubicBezTo>
                        <a:pt x="10246" y="975"/>
                        <a:pt x="10310" y="996"/>
                        <a:pt x="10362" y="1012"/>
                      </a:cubicBezTo>
                      <a:cubicBezTo>
                        <a:pt x="10414" y="1028"/>
                        <a:pt x="10453" y="1041"/>
                        <a:pt x="10421" y="1033"/>
                      </a:cubicBezTo>
                      <a:cubicBezTo>
                        <a:pt x="10444" y="1038"/>
                        <a:pt x="10481" y="1045"/>
                        <a:pt x="10511" y="1056"/>
                      </a:cubicBezTo>
                      <a:cubicBezTo>
                        <a:pt x="10541" y="1068"/>
                        <a:pt x="10564" y="1084"/>
                        <a:pt x="10560" y="1109"/>
                      </a:cubicBezTo>
                      <a:cubicBezTo>
                        <a:pt x="10527" y="1107"/>
                        <a:pt x="10493" y="1104"/>
                        <a:pt x="10460" y="1099"/>
                      </a:cubicBezTo>
                      <a:cubicBezTo>
                        <a:pt x="10427" y="1094"/>
                        <a:pt x="10395" y="1088"/>
                        <a:pt x="10362" y="1081"/>
                      </a:cubicBezTo>
                      <a:cubicBezTo>
                        <a:pt x="10362" y="1081"/>
                        <a:pt x="10451" y="1152"/>
                        <a:pt x="10525" y="1203"/>
                      </a:cubicBezTo>
                      <a:cubicBezTo>
                        <a:pt x="10600" y="1255"/>
                        <a:pt x="10659" y="1287"/>
                        <a:pt x="10601" y="1207"/>
                      </a:cubicBezTo>
                      <a:cubicBezTo>
                        <a:pt x="10690" y="1248"/>
                        <a:pt x="10827" y="1265"/>
                        <a:pt x="10959" y="1290"/>
                      </a:cubicBezTo>
                      <a:cubicBezTo>
                        <a:pt x="11092" y="1316"/>
                        <a:pt x="11218" y="1350"/>
                        <a:pt x="11286" y="1426"/>
                      </a:cubicBezTo>
                      <a:cubicBezTo>
                        <a:pt x="11182" y="1434"/>
                        <a:pt x="11078" y="1394"/>
                        <a:pt x="10973" y="1360"/>
                      </a:cubicBezTo>
                      <a:cubicBezTo>
                        <a:pt x="10868" y="1327"/>
                        <a:pt x="10763" y="1300"/>
                        <a:pt x="10657" y="1337"/>
                      </a:cubicBezTo>
                      <a:cubicBezTo>
                        <a:pt x="10711" y="1366"/>
                        <a:pt x="10755" y="1365"/>
                        <a:pt x="10800" y="1363"/>
                      </a:cubicBezTo>
                      <a:cubicBezTo>
                        <a:pt x="10845" y="1361"/>
                        <a:pt x="10891" y="1359"/>
                        <a:pt x="10951" y="1387"/>
                      </a:cubicBezTo>
                      <a:cubicBezTo>
                        <a:pt x="10946" y="1409"/>
                        <a:pt x="10935" y="1423"/>
                        <a:pt x="10917" y="1429"/>
                      </a:cubicBezTo>
                      <a:cubicBezTo>
                        <a:pt x="10899" y="1435"/>
                        <a:pt x="10874" y="1434"/>
                        <a:pt x="10842" y="1425"/>
                      </a:cubicBezTo>
                      <a:cubicBezTo>
                        <a:pt x="10953" y="1487"/>
                        <a:pt x="11050" y="1472"/>
                        <a:pt x="11143" y="1466"/>
                      </a:cubicBezTo>
                      <a:cubicBezTo>
                        <a:pt x="11237" y="1461"/>
                        <a:pt x="11327" y="1465"/>
                        <a:pt x="11423" y="1565"/>
                      </a:cubicBezTo>
                      <a:cubicBezTo>
                        <a:pt x="11425" y="1566"/>
                        <a:pt x="11370" y="1509"/>
                        <a:pt x="11342" y="1480"/>
                      </a:cubicBezTo>
                      <a:cubicBezTo>
                        <a:pt x="11314" y="1451"/>
                        <a:pt x="11313" y="1451"/>
                        <a:pt x="11423" y="1565"/>
                      </a:cubicBezTo>
                      <a:close/>
                      <a:moveTo>
                        <a:pt x="19710" y="5526"/>
                      </a:moveTo>
                      <a:cubicBezTo>
                        <a:pt x="19645" y="5434"/>
                        <a:pt x="19579" y="5341"/>
                        <a:pt x="19513" y="5249"/>
                      </a:cubicBezTo>
                      <a:cubicBezTo>
                        <a:pt x="19448" y="5156"/>
                        <a:pt x="19382" y="5064"/>
                        <a:pt x="19316" y="4971"/>
                      </a:cubicBezTo>
                      <a:cubicBezTo>
                        <a:pt x="19323" y="5013"/>
                        <a:pt x="19303" y="4987"/>
                        <a:pt x="19293" y="4971"/>
                      </a:cubicBezTo>
                      <a:cubicBezTo>
                        <a:pt x="19282" y="4955"/>
                        <a:pt x="19281" y="4948"/>
                        <a:pt x="19326" y="5028"/>
                      </a:cubicBezTo>
                      <a:cubicBezTo>
                        <a:pt x="19317" y="5020"/>
                        <a:pt x="19309" y="5012"/>
                        <a:pt x="19302" y="5003"/>
                      </a:cubicBezTo>
                      <a:cubicBezTo>
                        <a:pt x="19294" y="4995"/>
                        <a:pt x="19287" y="4986"/>
                        <a:pt x="19281" y="4977"/>
                      </a:cubicBezTo>
                      <a:cubicBezTo>
                        <a:pt x="19311" y="5057"/>
                        <a:pt x="19370" y="5141"/>
                        <a:pt x="19424" y="5228"/>
                      </a:cubicBezTo>
                      <a:cubicBezTo>
                        <a:pt x="19477" y="5316"/>
                        <a:pt x="19526" y="5407"/>
                        <a:pt x="19536" y="5502"/>
                      </a:cubicBezTo>
                      <a:cubicBezTo>
                        <a:pt x="19381" y="5340"/>
                        <a:pt x="19381" y="5518"/>
                        <a:pt x="19225" y="5412"/>
                      </a:cubicBezTo>
                      <a:cubicBezTo>
                        <a:pt x="18994" y="5254"/>
                        <a:pt x="18960" y="5096"/>
                        <a:pt x="18791" y="4891"/>
                      </a:cubicBezTo>
                      <a:cubicBezTo>
                        <a:pt x="18790" y="4897"/>
                        <a:pt x="18681" y="5258"/>
                        <a:pt x="18642" y="5408"/>
                      </a:cubicBezTo>
                      <a:cubicBezTo>
                        <a:pt x="18631" y="5450"/>
                        <a:pt x="18577" y="5816"/>
                        <a:pt x="18492" y="5786"/>
                      </a:cubicBezTo>
                      <a:cubicBezTo>
                        <a:pt x="18505" y="5791"/>
                        <a:pt x="18245" y="5839"/>
                        <a:pt x="18241" y="5865"/>
                      </a:cubicBezTo>
                      <a:cubicBezTo>
                        <a:pt x="18185" y="6181"/>
                        <a:pt x="18658" y="6675"/>
                        <a:pt x="18598" y="6992"/>
                      </a:cubicBezTo>
                      <a:cubicBezTo>
                        <a:pt x="18549" y="7246"/>
                        <a:pt x="18602" y="7536"/>
                        <a:pt x="18610" y="7792"/>
                      </a:cubicBezTo>
                      <a:cubicBezTo>
                        <a:pt x="18625" y="8289"/>
                        <a:pt x="18793" y="8745"/>
                        <a:pt x="18906" y="9168"/>
                      </a:cubicBezTo>
                      <a:cubicBezTo>
                        <a:pt x="19078" y="9811"/>
                        <a:pt x="19240" y="10130"/>
                        <a:pt x="19675" y="10622"/>
                      </a:cubicBezTo>
                      <a:cubicBezTo>
                        <a:pt x="19846" y="10815"/>
                        <a:pt x="20183" y="11206"/>
                        <a:pt x="20463" y="10969"/>
                      </a:cubicBezTo>
                      <a:cubicBezTo>
                        <a:pt x="20642" y="10819"/>
                        <a:pt x="20848" y="10631"/>
                        <a:pt x="20920" y="10419"/>
                      </a:cubicBezTo>
                      <a:cubicBezTo>
                        <a:pt x="20954" y="10318"/>
                        <a:pt x="20952" y="10165"/>
                        <a:pt x="20995" y="10305"/>
                      </a:cubicBezTo>
                      <a:cubicBezTo>
                        <a:pt x="21001" y="10256"/>
                        <a:pt x="21012" y="10208"/>
                        <a:pt x="21027" y="10161"/>
                      </a:cubicBezTo>
                      <a:cubicBezTo>
                        <a:pt x="21042" y="10113"/>
                        <a:pt x="21061" y="10067"/>
                        <a:pt x="21084" y="10022"/>
                      </a:cubicBezTo>
                      <a:cubicBezTo>
                        <a:pt x="21080" y="10053"/>
                        <a:pt x="21081" y="10067"/>
                        <a:pt x="21089" y="10063"/>
                      </a:cubicBezTo>
                      <a:cubicBezTo>
                        <a:pt x="21097" y="10060"/>
                        <a:pt x="21111" y="10039"/>
                        <a:pt x="21131" y="10000"/>
                      </a:cubicBezTo>
                      <a:cubicBezTo>
                        <a:pt x="21160" y="10042"/>
                        <a:pt x="21186" y="10085"/>
                        <a:pt x="21208" y="10130"/>
                      </a:cubicBezTo>
                      <a:cubicBezTo>
                        <a:pt x="21229" y="10175"/>
                        <a:pt x="21247" y="10222"/>
                        <a:pt x="21260" y="10269"/>
                      </a:cubicBezTo>
                      <a:cubicBezTo>
                        <a:pt x="21332" y="10111"/>
                        <a:pt x="21341" y="10090"/>
                        <a:pt x="21337" y="10089"/>
                      </a:cubicBezTo>
                      <a:cubicBezTo>
                        <a:pt x="21334" y="10088"/>
                        <a:pt x="21317" y="10107"/>
                        <a:pt x="21337" y="10029"/>
                      </a:cubicBezTo>
                      <a:cubicBezTo>
                        <a:pt x="21334" y="10049"/>
                        <a:pt x="21336" y="10062"/>
                        <a:pt x="21341" y="10067"/>
                      </a:cubicBezTo>
                      <a:cubicBezTo>
                        <a:pt x="21346" y="10072"/>
                        <a:pt x="21355" y="10069"/>
                        <a:pt x="21367" y="10058"/>
                      </a:cubicBezTo>
                      <a:cubicBezTo>
                        <a:pt x="21406" y="10311"/>
                        <a:pt x="21443" y="10564"/>
                        <a:pt x="21471" y="10819"/>
                      </a:cubicBezTo>
                      <a:cubicBezTo>
                        <a:pt x="21499" y="11073"/>
                        <a:pt x="21523" y="11328"/>
                        <a:pt x="21536" y="11583"/>
                      </a:cubicBezTo>
                      <a:cubicBezTo>
                        <a:pt x="21600" y="10528"/>
                        <a:pt x="21479" y="9461"/>
                        <a:pt x="21174" y="8434"/>
                      </a:cubicBezTo>
                      <a:cubicBezTo>
                        <a:pt x="20869" y="7405"/>
                        <a:pt x="20379" y="6418"/>
                        <a:pt x="19710" y="5526"/>
                      </a:cubicBezTo>
                      <a:cubicBezTo>
                        <a:pt x="19711" y="5407"/>
                        <a:pt x="20114" y="5864"/>
                        <a:pt x="20225" y="6112"/>
                      </a:cubicBezTo>
                      <a:cubicBezTo>
                        <a:pt x="20335" y="6359"/>
                        <a:pt x="20291" y="6308"/>
                        <a:pt x="19710" y="5526"/>
                      </a:cubicBezTo>
                      <a:close/>
                      <a:moveTo>
                        <a:pt x="6320" y="2107"/>
                      </a:moveTo>
                      <a:cubicBezTo>
                        <a:pt x="6338" y="2059"/>
                        <a:pt x="6303" y="2031"/>
                        <a:pt x="6261" y="2015"/>
                      </a:cubicBezTo>
                      <a:cubicBezTo>
                        <a:pt x="6218" y="1999"/>
                        <a:pt x="6168" y="1994"/>
                        <a:pt x="6156" y="1993"/>
                      </a:cubicBezTo>
                      <a:cubicBezTo>
                        <a:pt x="6155" y="1948"/>
                        <a:pt x="6160" y="1903"/>
                        <a:pt x="6169" y="1859"/>
                      </a:cubicBezTo>
                      <a:cubicBezTo>
                        <a:pt x="6179" y="1815"/>
                        <a:pt x="6193" y="1772"/>
                        <a:pt x="6213" y="1730"/>
                      </a:cubicBezTo>
                      <a:cubicBezTo>
                        <a:pt x="6168" y="1726"/>
                        <a:pt x="6125" y="1729"/>
                        <a:pt x="6085" y="1740"/>
                      </a:cubicBezTo>
                      <a:cubicBezTo>
                        <a:pt x="6046" y="1752"/>
                        <a:pt x="6009" y="1771"/>
                        <a:pt x="5974" y="1799"/>
                      </a:cubicBezTo>
                      <a:cubicBezTo>
                        <a:pt x="6004" y="1776"/>
                        <a:pt x="6027" y="1740"/>
                        <a:pt x="6049" y="1703"/>
                      </a:cubicBezTo>
                      <a:cubicBezTo>
                        <a:pt x="6070" y="1666"/>
                        <a:pt x="6091" y="1627"/>
                        <a:pt x="6114" y="1598"/>
                      </a:cubicBezTo>
                      <a:cubicBezTo>
                        <a:pt x="6083" y="1607"/>
                        <a:pt x="6069" y="1602"/>
                        <a:pt x="6054" y="1604"/>
                      </a:cubicBezTo>
                      <a:cubicBezTo>
                        <a:pt x="6039" y="1606"/>
                        <a:pt x="6024" y="1616"/>
                        <a:pt x="5990" y="1655"/>
                      </a:cubicBezTo>
                      <a:cubicBezTo>
                        <a:pt x="5980" y="1638"/>
                        <a:pt x="5975" y="1623"/>
                        <a:pt x="5975" y="1605"/>
                      </a:cubicBezTo>
                      <a:cubicBezTo>
                        <a:pt x="5975" y="1588"/>
                        <a:pt x="5979" y="1572"/>
                        <a:pt x="5988" y="1555"/>
                      </a:cubicBezTo>
                      <a:cubicBezTo>
                        <a:pt x="5953" y="1575"/>
                        <a:pt x="5921" y="1597"/>
                        <a:pt x="5892" y="1622"/>
                      </a:cubicBezTo>
                      <a:cubicBezTo>
                        <a:pt x="5863" y="1648"/>
                        <a:pt x="5837" y="1676"/>
                        <a:pt x="5814" y="1706"/>
                      </a:cubicBezTo>
                      <a:cubicBezTo>
                        <a:pt x="5791" y="1668"/>
                        <a:pt x="5788" y="1632"/>
                        <a:pt x="5807" y="1598"/>
                      </a:cubicBezTo>
                      <a:cubicBezTo>
                        <a:pt x="5826" y="1565"/>
                        <a:pt x="5866" y="1534"/>
                        <a:pt x="5928" y="1505"/>
                      </a:cubicBezTo>
                      <a:cubicBezTo>
                        <a:pt x="5826" y="1501"/>
                        <a:pt x="5729" y="1570"/>
                        <a:pt x="5633" y="1636"/>
                      </a:cubicBezTo>
                      <a:cubicBezTo>
                        <a:pt x="5537" y="1702"/>
                        <a:pt x="5443" y="1765"/>
                        <a:pt x="5347" y="1751"/>
                      </a:cubicBezTo>
                      <a:cubicBezTo>
                        <a:pt x="5361" y="1760"/>
                        <a:pt x="5374" y="1763"/>
                        <a:pt x="5390" y="1762"/>
                      </a:cubicBezTo>
                      <a:cubicBezTo>
                        <a:pt x="5405" y="1762"/>
                        <a:pt x="5420" y="1755"/>
                        <a:pt x="5437" y="1743"/>
                      </a:cubicBezTo>
                      <a:cubicBezTo>
                        <a:pt x="5423" y="1752"/>
                        <a:pt x="5409" y="1761"/>
                        <a:pt x="5395" y="1770"/>
                      </a:cubicBezTo>
                      <a:cubicBezTo>
                        <a:pt x="5381" y="1779"/>
                        <a:pt x="5367" y="1789"/>
                        <a:pt x="5354" y="1798"/>
                      </a:cubicBezTo>
                      <a:cubicBezTo>
                        <a:pt x="5393" y="1796"/>
                        <a:pt x="5432" y="1794"/>
                        <a:pt x="5471" y="1791"/>
                      </a:cubicBezTo>
                      <a:cubicBezTo>
                        <a:pt x="5510" y="1789"/>
                        <a:pt x="5549" y="1786"/>
                        <a:pt x="5588" y="1783"/>
                      </a:cubicBezTo>
                      <a:cubicBezTo>
                        <a:pt x="5554" y="1819"/>
                        <a:pt x="5508" y="1820"/>
                        <a:pt x="5458" y="1824"/>
                      </a:cubicBezTo>
                      <a:cubicBezTo>
                        <a:pt x="5408" y="1828"/>
                        <a:pt x="5355" y="1834"/>
                        <a:pt x="5307" y="1880"/>
                      </a:cubicBezTo>
                      <a:cubicBezTo>
                        <a:pt x="5326" y="1882"/>
                        <a:pt x="5425" y="1886"/>
                        <a:pt x="5515" y="1895"/>
                      </a:cubicBezTo>
                      <a:cubicBezTo>
                        <a:pt x="5604" y="1903"/>
                        <a:pt x="5685" y="1916"/>
                        <a:pt x="5669" y="1938"/>
                      </a:cubicBezTo>
                      <a:cubicBezTo>
                        <a:pt x="5451" y="1915"/>
                        <a:pt x="5387" y="1940"/>
                        <a:pt x="5356" y="1996"/>
                      </a:cubicBezTo>
                      <a:cubicBezTo>
                        <a:pt x="5325" y="2052"/>
                        <a:pt x="5326" y="2139"/>
                        <a:pt x="5239" y="2240"/>
                      </a:cubicBezTo>
                      <a:cubicBezTo>
                        <a:pt x="5357" y="2231"/>
                        <a:pt x="5473" y="2195"/>
                        <a:pt x="5589" y="2162"/>
                      </a:cubicBezTo>
                      <a:cubicBezTo>
                        <a:pt x="5705" y="2130"/>
                        <a:pt x="5822" y="2101"/>
                        <a:pt x="5942" y="2109"/>
                      </a:cubicBezTo>
                      <a:cubicBezTo>
                        <a:pt x="5887" y="2187"/>
                        <a:pt x="5935" y="2241"/>
                        <a:pt x="6005" y="2260"/>
                      </a:cubicBezTo>
                      <a:cubicBezTo>
                        <a:pt x="6075" y="2278"/>
                        <a:pt x="6166" y="2262"/>
                        <a:pt x="6198" y="2200"/>
                      </a:cubicBezTo>
                      <a:cubicBezTo>
                        <a:pt x="6193" y="2199"/>
                        <a:pt x="6170" y="2186"/>
                        <a:pt x="6147" y="2172"/>
                      </a:cubicBezTo>
                      <a:cubicBezTo>
                        <a:pt x="6123" y="2158"/>
                        <a:pt x="6099" y="2144"/>
                        <a:pt x="6092" y="2140"/>
                      </a:cubicBezTo>
                      <a:cubicBezTo>
                        <a:pt x="6111" y="2112"/>
                        <a:pt x="6135" y="2128"/>
                        <a:pt x="6159" y="2142"/>
                      </a:cubicBezTo>
                      <a:cubicBezTo>
                        <a:pt x="6183" y="2157"/>
                        <a:pt x="6206" y="2171"/>
                        <a:pt x="6223" y="2141"/>
                      </a:cubicBezTo>
                      <a:cubicBezTo>
                        <a:pt x="6206" y="2141"/>
                        <a:pt x="6197" y="2140"/>
                        <a:pt x="6194" y="2137"/>
                      </a:cubicBezTo>
                      <a:cubicBezTo>
                        <a:pt x="6192" y="2133"/>
                        <a:pt x="6196" y="2127"/>
                        <a:pt x="6203" y="2114"/>
                      </a:cubicBezTo>
                      <a:cubicBezTo>
                        <a:pt x="6235" y="2113"/>
                        <a:pt x="6259" y="2113"/>
                        <a:pt x="6278" y="2113"/>
                      </a:cubicBezTo>
                      <a:cubicBezTo>
                        <a:pt x="6296" y="2113"/>
                        <a:pt x="6310" y="2111"/>
                        <a:pt x="6320" y="2107"/>
                      </a:cubicBezTo>
                      <a:cubicBezTo>
                        <a:pt x="6310" y="2135"/>
                        <a:pt x="6306" y="2137"/>
                        <a:pt x="6306" y="2131"/>
                      </a:cubicBezTo>
                      <a:cubicBezTo>
                        <a:pt x="6307" y="2124"/>
                        <a:pt x="6312" y="2110"/>
                        <a:pt x="6320" y="2107"/>
                      </a:cubicBezTo>
                      <a:close/>
                      <a:moveTo>
                        <a:pt x="6541" y="1043"/>
                      </a:moveTo>
                      <a:cubicBezTo>
                        <a:pt x="6428" y="1122"/>
                        <a:pt x="6349" y="1118"/>
                        <a:pt x="6280" y="1115"/>
                      </a:cubicBezTo>
                      <a:cubicBezTo>
                        <a:pt x="6210" y="1111"/>
                        <a:pt x="6150" y="1106"/>
                        <a:pt x="6073" y="1183"/>
                      </a:cubicBezTo>
                      <a:cubicBezTo>
                        <a:pt x="6122" y="1190"/>
                        <a:pt x="6118" y="1194"/>
                        <a:pt x="6095" y="1201"/>
                      </a:cubicBezTo>
                      <a:cubicBezTo>
                        <a:pt x="6072" y="1208"/>
                        <a:pt x="6031" y="1219"/>
                        <a:pt x="6007" y="1239"/>
                      </a:cubicBezTo>
                      <a:cubicBezTo>
                        <a:pt x="6054" y="1244"/>
                        <a:pt x="6047" y="1236"/>
                        <a:pt x="6042" y="1230"/>
                      </a:cubicBezTo>
                      <a:cubicBezTo>
                        <a:pt x="6038" y="1223"/>
                        <a:pt x="6035" y="1217"/>
                        <a:pt x="6094" y="1226"/>
                      </a:cubicBezTo>
                      <a:cubicBezTo>
                        <a:pt x="6024" y="1278"/>
                        <a:pt x="6051" y="1266"/>
                        <a:pt x="6094" y="1241"/>
                      </a:cubicBezTo>
                      <a:cubicBezTo>
                        <a:pt x="6137" y="1215"/>
                        <a:pt x="6197" y="1176"/>
                        <a:pt x="6196" y="1174"/>
                      </a:cubicBezTo>
                      <a:cubicBezTo>
                        <a:pt x="6078" y="1288"/>
                        <a:pt x="6067" y="1293"/>
                        <a:pt x="6105" y="1271"/>
                      </a:cubicBezTo>
                      <a:cubicBezTo>
                        <a:pt x="6143" y="1250"/>
                        <a:pt x="6230" y="1202"/>
                        <a:pt x="6309" y="1211"/>
                      </a:cubicBezTo>
                      <a:cubicBezTo>
                        <a:pt x="6328" y="1193"/>
                        <a:pt x="6239" y="1239"/>
                        <a:pt x="6152" y="1286"/>
                      </a:cubicBezTo>
                      <a:cubicBezTo>
                        <a:pt x="6065" y="1333"/>
                        <a:pt x="5981" y="1380"/>
                        <a:pt x="6009" y="1366"/>
                      </a:cubicBezTo>
                      <a:cubicBezTo>
                        <a:pt x="6103" y="1375"/>
                        <a:pt x="6225" y="1343"/>
                        <a:pt x="6334" y="1294"/>
                      </a:cubicBezTo>
                      <a:cubicBezTo>
                        <a:pt x="6444" y="1245"/>
                        <a:pt x="6542" y="1179"/>
                        <a:pt x="6586" y="1119"/>
                      </a:cubicBezTo>
                      <a:cubicBezTo>
                        <a:pt x="6575" y="1110"/>
                        <a:pt x="6552" y="1129"/>
                        <a:pt x="6531" y="1152"/>
                      </a:cubicBezTo>
                      <a:cubicBezTo>
                        <a:pt x="6510" y="1174"/>
                        <a:pt x="6490" y="1200"/>
                        <a:pt x="6483" y="1204"/>
                      </a:cubicBezTo>
                      <a:cubicBezTo>
                        <a:pt x="6526" y="1145"/>
                        <a:pt x="6532" y="1139"/>
                        <a:pt x="6522" y="1148"/>
                      </a:cubicBezTo>
                      <a:cubicBezTo>
                        <a:pt x="6513" y="1157"/>
                        <a:pt x="6488" y="1181"/>
                        <a:pt x="6470" y="1181"/>
                      </a:cubicBezTo>
                      <a:cubicBezTo>
                        <a:pt x="6538" y="1104"/>
                        <a:pt x="6489" y="1079"/>
                        <a:pt x="6541" y="1043"/>
                      </a:cubicBezTo>
                      <a:lnTo>
                        <a:pt x="6541" y="1043"/>
                      </a:lnTo>
                      <a:close/>
                      <a:moveTo>
                        <a:pt x="7177" y="1396"/>
                      </a:moveTo>
                      <a:cubicBezTo>
                        <a:pt x="7198" y="1307"/>
                        <a:pt x="7556" y="1387"/>
                        <a:pt x="7615" y="1385"/>
                      </a:cubicBezTo>
                      <a:cubicBezTo>
                        <a:pt x="7890" y="1376"/>
                        <a:pt x="7491" y="1089"/>
                        <a:pt x="7234" y="1211"/>
                      </a:cubicBezTo>
                      <a:cubicBezTo>
                        <a:pt x="7299" y="1165"/>
                        <a:pt x="7265" y="1135"/>
                        <a:pt x="7214" y="1110"/>
                      </a:cubicBezTo>
                      <a:cubicBezTo>
                        <a:pt x="7163" y="1085"/>
                        <a:pt x="7096" y="1064"/>
                        <a:pt x="7096" y="1034"/>
                      </a:cubicBezTo>
                      <a:cubicBezTo>
                        <a:pt x="7102" y="1035"/>
                        <a:pt x="7125" y="1117"/>
                        <a:pt x="7145" y="1203"/>
                      </a:cubicBezTo>
                      <a:cubicBezTo>
                        <a:pt x="7165" y="1289"/>
                        <a:pt x="7182" y="1379"/>
                        <a:pt x="7177" y="1396"/>
                      </a:cubicBezTo>
                      <a:cubicBezTo>
                        <a:pt x="7170" y="1426"/>
                        <a:pt x="7173" y="1416"/>
                        <a:pt x="7176" y="1403"/>
                      </a:cubicBezTo>
                      <a:cubicBezTo>
                        <a:pt x="7180" y="1391"/>
                        <a:pt x="7183" y="1376"/>
                        <a:pt x="7177" y="1396"/>
                      </a:cubicBezTo>
                      <a:close/>
                      <a:moveTo>
                        <a:pt x="7394" y="688"/>
                      </a:moveTo>
                      <a:lnTo>
                        <a:pt x="7394" y="689"/>
                      </a:lnTo>
                      <a:lnTo>
                        <a:pt x="7394" y="688"/>
                      </a:lnTo>
                      <a:lnTo>
                        <a:pt x="7393" y="688"/>
                      </a:lnTo>
                      <a:lnTo>
                        <a:pt x="7394" y="688"/>
                      </a:lnTo>
                      <a:close/>
                      <a:moveTo>
                        <a:pt x="7396" y="875"/>
                      </a:moveTo>
                      <a:cubicBezTo>
                        <a:pt x="7396" y="872"/>
                        <a:pt x="7398" y="867"/>
                        <a:pt x="7399" y="865"/>
                      </a:cubicBezTo>
                      <a:cubicBezTo>
                        <a:pt x="7400" y="863"/>
                        <a:pt x="7400" y="865"/>
                        <a:pt x="7396" y="875"/>
                      </a:cubicBezTo>
                      <a:lnTo>
                        <a:pt x="7396" y="875"/>
                      </a:lnTo>
                      <a:close/>
                      <a:moveTo>
                        <a:pt x="7410" y="639"/>
                      </a:moveTo>
                      <a:cubicBezTo>
                        <a:pt x="7398" y="657"/>
                        <a:pt x="7399" y="658"/>
                        <a:pt x="7403" y="654"/>
                      </a:cubicBezTo>
                      <a:cubicBezTo>
                        <a:pt x="7407" y="651"/>
                        <a:pt x="7413" y="641"/>
                        <a:pt x="7410" y="639"/>
                      </a:cubicBezTo>
                      <a:cubicBezTo>
                        <a:pt x="7408" y="641"/>
                        <a:pt x="7408" y="642"/>
                        <a:pt x="7409" y="641"/>
                      </a:cubicBezTo>
                      <a:lnTo>
                        <a:pt x="7410" y="639"/>
                      </a:lnTo>
                      <a:close/>
                      <a:moveTo>
                        <a:pt x="7606" y="469"/>
                      </a:moveTo>
                      <a:cubicBezTo>
                        <a:pt x="7607" y="460"/>
                        <a:pt x="7605" y="460"/>
                        <a:pt x="7605" y="462"/>
                      </a:cubicBezTo>
                      <a:cubicBezTo>
                        <a:pt x="7604" y="464"/>
                        <a:pt x="7604" y="469"/>
                        <a:pt x="7606" y="469"/>
                      </a:cubicBezTo>
                      <a:lnTo>
                        <a:pt x="7606" y="468"/>
                      </a:lnTo>
                      <a:lnTo>
                        <a:pt x="7606" y="469"/>
                      </a:lnTo>
                      <a:close/>
                      <a:moveTo>
                        <a:pt x="7736" y="542"/>
                      </a:moveTo>
                      <a:lnTo>
                        <a:pt x="7736" y="542"/>
                      </a:lnTo>
                      <a:lnTo>
                        <a:pt x="7736" y="542"/>
                      </a:lnTo>
                      <a:close/>
                      <a:moveTo>
                        <a:pt x="7738" y="578"/>
                      </a:moveTo>
                      <a:cubicBezTo>
                        <a:pt x="7740" y="578"/>
                        <a:pt x="7736" y="576"/>
                        <a:pt x="7734" y="574"/>
                      </a:cubicBezTo>
                      <a:cubicBezTo>
                        <a:pt x="7732" y="573"/>
                        <a:pt x="7731" y="573"/>
                        <a:pt x="7738" y="578"/>
                      </a:cubicBezTo>
                      <a:lnTo>
                        <a:pt x="7737" y="577"/>
                      </a:lnTo>
                      <a:lnTo>
                        <a:pt x="7738" y="578"/>
                      </a:lnTo>
                      <a:close/>
                      <a:moveTo>
                        <a:pt x="7744" y="536"/>
                      </a:moveTo>
                      <a:cubicBezTo>
                        <a:pt x="7750" y="536"/>
                        <a:pt x="7752" y="536"/>
                        <a:pt x="7752" y="536"/>
                      </a:cubicBezTo>
                      <a:cubicBezTo>
                        <a:pt x="7752" y="536"/>
                        <a:pt x="7749" y="536"/>
                        <a:pt x="7744" y="536"/>
                      </a:cubicBezTo>
                      <a:lnTo>
                        <a:pt x="7744" y="536"/>
                      </a:lnTo>
                      <a:close/>
                      <a:moveTo>
                        <a:pt x="7837" y="463"/>
                      </a:moveTo>
                      <a:cubicBezTo>
                        <a:pt x="7826" y="457"/>
                        <a:pt x="7830" y="460"/>
                        <a:pt x="7834" y="464"/>
                      </a:cubicBezTo>
                      <a:cubicBezTo>
                        <a:pt x="7838" y="467"/>
                        <a:pt x="7844" y="470"/>
                        <a:pt x="7837" y="463"/>
                      </a:cubicBezTo>
                      <a:lnTo>
                        <a:pt x="7837" y="463"/>
                      </a:lnTo>
                      <a:lnTo>
                        <a:pt x="7837" y="463"/>
                      </a:lnTo>
                      <a:close/>
                      <a:moveTo>
                        <a:pt x="7363" y="753"/>
                      </a:moveTo>
                      <a:cubicBezTo>
                        <a:pt x="7356" y="737"/>
                        <a:pt x="7353" y="721"/>
                        <a:pt x="7354" y="704"/>
                      </a:cubicBezTo>
                      <a:cubicBezTo>
                        <a:pt x="7355" y="688"/>
                        <a:pt x="7361" y="671"/>
                        <a:pt x="7371" y="654"/>
                      </a:cubicBezTo>
                      <a:cubicBezTo>
                        <a:pt x="7367" y="666"/>
                        <a:pt x="7369" y="667"/>
                        <a:pt x="7373" y="663"/>
                      </a:cubicBezTo>
                      <a:cubicBezTo>
                        <a:pt x="7377" y="660"/>
                        <a:pt x="7383" y="652"/>
                        <a:pt x="7386" y="647"/>
                      </a:cubicBezTo>
                      <a:cubicBezTo>
                        <a:pt x="7361" y="645"/>
                        <a:pt x="7336" y="659"/>
                        <a:pt x="7335" y="656"/>
                      </a:cubicBezTo>
                      <a:cubicBezTo>
                        <a:pt x="7335" y="653"/>
                        <a:pt x="7359" y="633"/>
                        <a:pt x="7434" y="562"/>
                      </a:cubicBezTo>
                      <a:cubicBezTo>
                        <a:pt x="7429" y="570"/>
                        <a:pt x="7423" y="576"/>
                        <a:pt x="7416" y="578"/>
                      </a:cubicBezTo>
                      <a:cubicBezTo>
                        <a:pt x="7408" y="581"/>
                        <a:pt x="7401" y="581"/>
                        <a:pt x="7391" y="578"/>
                      </a:cubicBezTo>
                      <a:cubicBezTo>
                        <a:pt x="7394" y="574"/>
                        <a:pt x="7407" y="553"/>
                        <a:pt x="7420" y="533"/>
                      </a:cubicBezTo>
                      <a:cubicBezTo>
                        <a:pt x="7432" y="512"/>
                        <a:pt x="7445" y="493"/>
                        <a:pt x="7447" y="492"/>
                      </a:cubicBezTo>
                      <a:cubicBezTo>
                        <a:pt x="7447" y="493"/>
                        <a:pt x="7470" y="543"/>
                        <a:pt x="7492" y="594"/>
                      </a:cubicBezTo>
                      <a:cubicBezTo>
                        <a:pt x="7515" y="644"/>
                        <a:pt x="7538" y="695"/>
                        <a:pt x="7537" y="694"/>
                      </a:cubicBezTo>
                      <a:cubicBezTo>
                        <a:pt x="7571" y="582"/>
                        <a:pt x="7595" y="582"/>
                        <a:pt x="7616" y="611"/>
                      </a:cubicBezTo>
                      <a:cubicBezTo>
                        <a:pt x="7638" y="641"/>
                        <a:pt x="7656" y="702"/>
                        <a:pt x="7679" y="710"/>
                      </a:cubicBezTo>
                      <a:cubicBezTo>
                        <a:pt x="7673" y="670"/>
                        <a:pt x="7687" y="637"/>
                        <a:pt x="7701" y="605"/>
                      </a:cubicBezTo>
                      <a:cubicBezTo>
                        <a:pt x="7714" y="573"/>
                        <a:pt x="7727" y="542"/>
                        <a:pt x="7719" y="506"/>
                      </a:cubicBezTo>
                      <a:cubicBezTo>
                        <a:pt x="7664" y="546"/>
                        <a:pt x="7633" y="565"/>
                        <a:pt x="7601" y="574"/>
                      </a:cubicBezTo>
                      <a:cubicBezTo>
                        <a:pt x="7570" y="583"/>
                        <a:pt x="7539" y="583"/>
                        <a:pt x="7486" y="582"/>
                      </a:cubicBezTo>
                      <a:cubicBezTo>
                        <a:pt x="7493" y="570"/>
                        <a:pt x="7502" y="558"/>
                        <a:pt x="7511" y="547"/>
                      </a:cubicBezTo>
                      <a:cubicBezTo>
                        <a:pt x="7521" y="535"/>
                        <a:pt x="7531" y="525"/>
                        <a:pt x="7542" y="514"/>
                      </a:cubicBezTo>
                      <a:cubicBezTo>
                        <a:pt x="7531" y="518"/>
                        <a:pt x="7520" y="524"/>
                        <a:pt x="7510" y="531"/>
                      </a:cubicBezTo>
                      <a:cubicBezTo>
                        <a:pt x="7500" y="537"/>
                        <a:pt x="7492" y="545"/>
                        <a:pt x="7485" y="554"/>
                      </a:cubicBezTo>
                      <a:cubicBezTo>
                        <a:pt x="7504" y="493"/>
                        <a:pt x="7516" y="478"/>
                        <a:pt x="7530" y="479"/>
                      </a:cubicBezTo>
                      <a:cubicBezTo>
                        <a:pt x="7543" y="480"/>
                        <a:pt x="7558" y="497"/>
                        <a:pt x="7584" y="497"/>
                      </a:cubicBezTo>
                      <a:cubicBezTo>
                        <a:pt x="7591" y="456"/>
                        <a:pt x="7592" y="438"/>
                        <a:pt x="7593" y="425"/>
                      </a:cubicBezTo>
                      <a:cubicBezTo>
                        <a:pt x="7593" y="411"/>
                        <a:pt x="7593" y="400"/>
                        <a:pt x="7597" y="373"/>
                      </a:cubicBezTo>
                      <a:cubicBezTo>
                        <a:pt x="7606" y="384"/>
                        <a:pt x="7613" y="396"/>
                        <a:pt x="7618" y="409"/>
                      </a:cubicBezTo>
                      <a:cubicBezTo>
                        <a:pt x="7623" y="422"/>
                        <a:pt x="7627" y="435"/>
                        <a:pt x="7628" y="449"/>
                      </a:cubicBezTo>
                      <a:cubicBezTo>
                        <a:pt x="7628" y="447"/>
                        <a:pt x="7619" y="448"/>
                        <a:pt x="7615" y="440"/>
                      </a:cubicBezTo>
                      <a:cubicBezTo>
                        <a:pt x="7612" y="433"/>
                        <a:pt x="7612" y="417"/>
                        <a:pt x="7631" y="385"/>
                      </a:cubicBezTo>
                      <a:cubicBezTo>
                        <a:pt x="7652" y="461"/>
                        <a:pt x="7658" y="455"/>
                        <a:pt x="7658" y="431"/>
                      </a:cubicBezTo>
                      <a:cubicBezTo>
                        <a:pt x="7658" y="407"/>
                        <a:pt x="7652" y="364"/>
                        <a:pt x="7647" y="364"/>
                      </a:cubicBezTo>
                      <a:cubicBezTo>
                        <a:pt x="7656" y="399"/>
                        <a:pt x="7667" y="398"/>
                        <a:pt x="7672" y="381"/>
                      </a:cubicBezTo>
                      <a:cubicBezTo>
                        <a:pt x="7677" y="364"/>
                        <a:pt x="7676" y="332"/>
                        <a:pt x="7661" y="305"/>
                      </a:cubicBezTo>
                      <a:cubicBezTo>
                        <a:pt x="7717" y="348"/>
                        <a:pt x="7662" y="310"/>
                        <a:pt x="7630" y="291"/>
                      </a:cubicBezTo>
                      <a:cubicBezTo>
                        <a:pt x="7599" y="272"/>
                        <a:pt x="7591" y="272"/>
                        <a:pt x="7740" y="392"/>
                      </a:cubicBezTo>
                      <a:cubicBezTo>
                        <a:pt x="7732" y="383"/>
                        <a:pt x="7728" y="367"/>
                        <a:pt x="7723" y="351"/>
                      </a:cubicBezTo>
                      <a:cubicBezTo>
                        <a:pt x="7717" y="336"/>
                        <a:pt x="7709" y="321"/>
                        <a:pt x="7695" y="317"/>
                      </a:cubicBezTo>
                      <a:cubicBezTo>
                        <a:pt x="7738" y="347"/>
                        <a:pt x="7783" y="376"/>
                        <a:pt x="7817" y="404"/>
                      </a:cubicBezTo>
                      <a:cubicBezTo>
                        <a:pt x="7850" y="431"/>
                        <a:pt x="7872" y="458"/>
                        <a:pt x="7869" y="484"/>
                      </a:cubicBezTo>
                      <a:cubicBezTo>
                        <a:pt x="7870" y="471"/>
                        <a:pt x="7881" y="517"/>
                        <a:pt x="7883" y="573"/>
                      </a:cubicBezTo>
                      <a:cubicBezTo>
                        <a:pt x="7884" y="629"/>
                        <a:pt x="7876" y="695"/>
                        <a:pt x="7840" y="724"/>
                      </a:cubicBezTo>
                      <a:cubicBezTo>
                        <a:pt x="7833" y="713"/>
                        <a:pt x="7825" y="704"/>
                        <a:pt x="7815" y="699"/>
                      </a:cubicBezTo>
                      <a:cubicBezTo>
                        <a:pt x="7806" y="694"/>
                        <a:pt x="7795" y="692"/>
                        <a:pt x="7784" y="692"/>
                      </a:cubicBezTo>
                      <a:cubicBezTo>
                        <a:pt x="7787" y="698"/>
                        <a:pt x="7786" y="702"/>
                        <a:pt x="7783" y="704"/>
                      </a:cubicBezTo>
                      <a:cubicBezTo>
                        <a:pt x="7780" y="705"/>
                        <a:pt x="7774" y="705"/>
                        <a:pt x="7765" y="702"/>
                      </a:cubicBezTo>
                      <a:cubicBezTo>
                        <a:pt x="7778" y="706"/>
                        <a:pt x="7790" y="712"/>
                        <a:pt x="7799" y="720"/>
                      </a:cubicBezTo>
                      <a:cubicBezTo>
                        <a:pt x="7808" y="729"/>
                        <a:pt x="7815" y="738"/>
                        <a:pt x="7819" y="749"/>
                      </a:cubicBezTo>
                      <a:cubicBezTo>
                        <a:pt x="7820" y="749"/>
                        <a:pt x="7803" y="758"/>
                        <a:pt x="7785" y="765"/>
                      </a:cubicBezTo>
                      <a:cubicBezTo>
                        <a:pt x="7766" y="772"/>
                        <a:pt x="7748" y="777"/>
                        <a:pt x="7746" y="767"/>
                      </a:cubicBezTo>
                      <a:cubicBezTo>
                        <a:pt x="7859" y="767"/>
                        <a:pt x="7827" y="838"/>
                        <a:pt x="7791" y="908"/>
                      </a:cubicBezTo>
                      <a:cubicBezTo>
                        <a:pt x="7754" y="978"/>
                        <a:pt x="7714" y="1046"/>
                        <a:pt x="7812" y="1039"/>
                      </a:cubicBezTo>
                      <a:cubicBezTo>
                        <a:pt x="7805" y="1063"/>
                        <a:pt x="7793" y="1085"/>
                        <a:pt x="7777" y="1106"/>
                      </a:cubicBezTo>
                      <a:cubicBezTo>
                        <a:pt x="7761" y="1127"/>
                        <a:pt x="7742" y="1145"/>
                        <a:pt x="7719" y="1161"/>
                      </a:cubicBezTo>
                      <a:cubicBezTo>
                        <a:pt x="7721" y="1137"/>
                        <a:pt x="7717" y="1116"/>
                        <a:pt x="7706" y="1097"/>
                      </a:cubicBezTo>
                      <a:cubicBezTo>
                        <a:pt x="7696" y="1078"/>
                        <a:pt x="7680" y="1063"/>
                        <a:pt x="7658" y="1049"/>
                      </a:cubicBezTo>
                      <a:cubicBezTo>
                        <a:pt x="7663" y="1084"/>
                        <a:pt x="7645" y="1110"/>
                        <a:pt x="7626" y="1116"/>
                      </a:cubicBezTo>
                      <a:cubicBezTo>
                        <a:pt x="7606" y="1122"/>
                        <a:pt x="7586" y="1107"/>
                        <a:pt x="7586" y="1062"/>
                      </a:cubicBezTo>
                      <a:cubicBezTo>
                        <a:pt x="7562" y="1113"/>
                        <a:pt x="7534" y="1133"/>
                        <a:pt x="7497" y="1140"/>
                      </a:cubicBezTo>
                      <a:cubicBezTo>
                        <a:pt x="7459" y="1147"/>
                        <a:pt x="7413" y="1141"/>
                        <a:pt x="7353" y="1141"/>
                      </a:cubicBezTo>
                      <a:cubicBezTo>
                        <a:pt x="7474" y="1141"/>
                        <a:pt x="7454" y="1082"/>
                        <a:pt x="7446" y="1035"/>
                      </a:cubicBezTo>
                      <a:cubicBezTo>
                        <a:pt x="7437" y="989"/>
                        <a:pt x="7440" y="955"/>
                        <a:pt x="7604" y="1006"/>
                      </a:cubicBezTo>
                      <a:cubicBezTo>
                        <a:pt x="7604" y="954"/>
                        <a:pt x="7595" y="945"/>
                        <a:pt x="7587" y="933"/>
                      </a:cubicBezTo>
                      <a:cubicBezTo>
                        <a:pt x="7578" y="922"/>
                        <a:pt x="7571" y="909"/>
                        <a:pt x="7575" y="851"/>
                      </a:cubicBezTo>
                      <a:cubicBezTo>
                        <a:pt x="7592" y="851"/>
                        <a:pt x="7564" y="866"/>
                        <a:pt x="7533" y="881"/>
                      </a:cubicBezTo>
                      <a:cubicBezTo>
                        <a:pt x="7501" y="896"/>
                        <a:pt x="7465" y="911"/>
                        <a:pt x="7465" y="909"/>
                      </a:cubicBezTo>
                      <a:cubicBezTo>
                        <a:pt x="7474" y="864"/>
                        <a:pt x="7493" y="833"/>
                        <a:pt x="7523" y="819"/>
                      </a:cubicBezTo>
                      <a:cubicBezTo>
                        <a:pt x="7552" y="804"/>
                        <a:pt x="7591" y="805"/>
                        <a:pt x="7640" y="821"/>
                      </a:cubicBezTo>
                      <a:cubicBezTo>
                        <a:pt x="7640" y="804"/>
                        <a:pt x="7618" y="788"/>
                        <a:pt x="7599" y="769"/>
                      </a:cubicBezTo>
                      <a:cubicBezTo>
                        <a:pt x="7579" y="749"/>
                        <a:pt x="7561" y="728"/>
                        <a:pt x="7569" y="700"/>
                      </a:cubicBezTo>
                      <a:cubicBezTo>
                        <a:pt x="7567" y="721"/>
                        <a:pt x="7522" y="787"/>
                        <a:pt x="7468" y="841"/>
                      </a:cubicBezTo>
                      <a:cubicBezTo>
                        <a:pt x="7415" y="895"/>
                        <a:pt x="7352" y="936"/>
                        <a:pt x="7314" y="906"/>
                      </a:cubicBezTo>
                      <a:cubicBezTo>
                        <a:pt x="7346" y="779"/>
                        <a:pt x="7348" y="760"/>
                        <a:pt x="7347" y="763"/>
                      </a:cubicBezTo>
                      <a:cubicBezTo>
                        <a:pt x="7346" y="766"/>
                        <a:pt x="7342" y="792"/>
                        <a:pt x="7363" y="753"/>
                      </a:cubicBezTo>
                      <a:cubicBezTo>
                        <a:pt x="7352" y="784"/>
                        <a:pt x="7341" y="804"/>
                        <a:pt x="7338" y="806"/>
                      </a:cubicBezTo>
                      <a:cubicBezTo>
                        <a:pt x="7336" y="809"/>
                        <a:pt x="7341" y="793"/>
                        <a:pt x="7363" y="753"/>
                      </a:cubicBezTo>
                      <a:close/>
                      <a:moveTo>
                        <a:pt x="518" y="1769"/>
                      </a:moveTo>
                      <a:cubicBezTo>
                        <a:pt x="582" y="1736"/>
                        <a:pt x="643" y="1698"/>
                        <a:pt x="704" y="1659"/>
                      </a:cubicBezTo>
                      <a:cubicBezTo>
                        <a:pt x="764" y="1621"/>
                        <a:pt x="825" y="1582"/>
                        <a:pt x="888" y="1547"/>
                      </a:cubicBezTo>
                      <a:cubicBezTo>
                        <a:pt x="712" y="1631"/>
                        <a:pt x="784" y="1586"/>
                        <a:pt x="909" y="1516"/>
                      </a:cubicBezTo>
                      <a:cubicBezTo>
                        <a:pt x="1035" y="1446"/>
                        <a:pt x="1213" y="1351"/>
                        <a:pt x="1247" y="1334"/>
                      </a:cubicBezTo>
                      <a:cubicBezTo>
                        <a:pt x="1264" y="1320"/>
                        <a:pt x="1319" y="1300"/>
                        <a:pt x="1376" y="1282"/>
                      </a:cubicBezTo>
                      <a:cubicBezTo>
                        <a:pt x="1432" y="1263"/>
                        <a:pt x="1489" y="1246"/>
                        <a:pt x="1511" y="1237"/>
                      </a:cubicBezTo>
                      <a:cubicBezTo>
                        <a:pt x="1388" y="1347"/>
                        <a:pt x="1447" y="1341"/>
                        <a:pt x="1541" y="1302"/>
                      </a:cubicBezTo>
                      <a:cubicBezTo>
                        <a:pt x="1636" y="1264"/>
                        <a:pt x="1765" y="1193"/>
                        <a:pt x="1783" y="1174"/>
                      </a:cubicBezTo>
                      <a:cubicBezTo>
                        <a:pt x="1749" y="1211"/>
                        <a:pt x="1785" y="1140"/>
                        <a:pt x="1951" y="1070"/>
                      </a:cubicBezTo>
                      <a:cubicBezTo>
                        <a:pt x="2089" y="1012"/>
                        <a:pt x="2163" y="985"/>
                        <a:pt x="2299" y="938"/>
                      </a:cubicBezTo>
                      <a:cubicBezTo>
                        <a:pt x="2276" y="961"/>
                        <a:pt x="2211" y="996"/>
                        <a:pt x="2151" y="1025"/>
                      </a:cubicBezTo>
                      <a:cubicBezTo>
                        <a:pt x="2091" y="1054"/>
                        <a:pt x="2036" y="1078"/>
                        <a:pt x="2033" y="1079"/>
                      </a:cubicBezTo>
                      <a:cubicBezTo>
                        <a:pt x="2296" y="978"/>
                        <a:pt x="2326" y="958"/>
                        <a:pt x="2287" y="970"/>
                      </a:cubicBezTo>
                      <a:cubicBezTo>
                        <a:pt x="2247" y="982"/>
                        <a:pt x="2139" y="1026"/>
                        <a:pt x="2124" y="1056"/>
                      </a:cubicBezTo>
                      <a:cubicBezTo>
                        <a:pt x="2152" y="1046"/>
                        <a:pt x="2232" y="1010"/>
                        <a:pt x="2288" y="981"/>
                      </a:cubicBezTo>
                      <a:cubicBezTo>
                        <a:pt x="2344" y="952"/>
                        <a:pt x="2378" y="931"/>
                        <a:pt x="2316" y="953"/>
                      </a:cubicBezTo>
                      <a:cubicBezTo>
                        <a:pt x="2385" y="887"/>
                        <a:pt x="2477" y="851"/>
                        <a:pt x="2574" y="823"/>
                      </a:cubicBezTo>
                      <a:cubicBezTo>
                        <a:pt x="2671" y="795"/>
                        <a:pt x="2772" y="774"/>
                        <a:pt x="2859" y="738"/>
                      </a:cubicBezTo>
                      <a:cubicBezTo>
                        <a:pt x="2839" y="747"/>
                        <a:pt x="2827" y="753"/>
                        <a:pt x="2821" y="760"/>
                      </a:cubicBezTo>
                      <a:cubicBezTo>
                        <a:pt x="2814" y="767"/>
                        <a:pt x="2811" y="773"/>
                        <a:pt x="2809" y="785"/>
                      </a:cubicBezTo>
                      <a:cubicBezTo>
                        <a:pt x="2871" y="798"/>
                        <a:pt x="2944" y="791"/>
                        <a:pt x="3017" y="776"/>
                      </a:cubicBezTo>
                      <a:cubicBezTo>
                        <a:pt x="3090" y="761"/>
                        <a:pt x="3162" y="739"/>
                        <a:pt x="3221" y="725"/>
                      </a:cubicBezTo>
                      <a:cubicBezTo>
                        <a:pt x="3178" y="743"/>
                        <a:pt x="3121" y="749"/>
                        <a:pt x="3066" y="757"/>
                      </a:cubicBezTo>
                      <a:cubicBezTo>
                        <a:pt x="3010" y="765"/>
                        <a:pt x="2956" y="775"/>
                        <a:pt x="2920" y="799"/>
                      </a:cubicBezTo>
                      <a:cubicBezTo>
                        <a:pt x="2978" y="761"/>
                        <a:pt x="3087" y="733"/>
                        <a:pt x="3197" y="711"/>
                      </a:cubicBezTo>
                      <a:cubicBezTo>
                        <a:pt x="3307" y="690"/>
                        <a:pt x="3418" y="673"/>
                        <a:pt x="3480" y="658"/>
                      </a:cubicBezTo>
                      <a:cubicBezTo>
                        <a:pt x="3468" y="695"/>
                        <a:pt x="3317" y="737"/>
                        <a:pt x="3172" y="778"/>
                      </a:cubicBezTo>
                      <a:cubicBezTo>
                        <a:pt x="3027" y="820"/>
                        <a:pt x="2886" y="861"/>
                        <a:pt x="2892" y="899"/>
                      </a:cubicBezTo>
                      <a:cubicBezTo>
                        <a:pt x="2945" y="882"/>
                        <a:pt x="3022" y="864"/>
                        <a:pt x="3099" y="846"/>
                      </a:cubicBezTo>
                      <a:cubicBezTo>
                        <a:pt x="3176" y="828"/>
                        <a:pt x="3254" y="810"/>
                        <a:pt x="3312" y="793"/>
                      </a:cubicBezTo>
                      <a:cubicBezTo>
                        <a:pt x="3149" y="937"/>
                        <a:pt x="2947" y="1033"/>
                        <a:pt x="2747" y="1131"/>
                      </a:cubicBezTo>
                      <a:cubicBezTo>
                        <a:pt x="2547" y="1229"/>
                        <a:pt x="2348" y="1329"/>
                        <a:pt x="2191" y="1481"/>
                      </a:cubicBezTo>
                      <a:cubicBezTo>
                        <a:pt x="2225" y="1447"/>
                        <a:pt x="2254" y="1427"/>
                        <a:pt x="2281" y="1422"/>
                      </a:cubicBezTo>
                      <a:cubicBezTo>
                        <a:pt x="2307" y="1418"/>
                        <a:pt x="2329" y="1428"/>
                        <a:pt x="2348" y="1452"/>
                      </a:cubicBezTo>
                      <a:cubicBezTo>
                        <a:pt x="2291" y="1477"/>
                        <a:pt x="2203" y="1545"/>
                        <a:pt x="2124" y="1596"/>
                      </a:cubicBezTo>
                      <a:cubicBezTo>
                        <a:pt x="2045" y="1648"/>
                        <a:pt x="1974" y="1682"/>
                        <a:pt x="1951" y="1640"/>
                      </a:cubicBezTo>
                      <a:cubicBezTo>
                        <a:pt x="1909" y="1668"/>
                        <a:pt x="1863" y="1693"/>
                        <a:pt x="1815" y="1714"/>
                      </a:cubicBezTo>
                      <a:cubicBezTo>
                        <a:pt x="1767" y="1735"/>
                        <a:pt x="1716" y="1751"/>
                        <a:pt x="1664" y="1764"/>
                      </a:cubicBezTo>
                      <a:cubicBezTo>
                        <a:pt x="1701" y="1745"/>
                        <a:pt x="1718" y="1734"/>
                        <a:pt x="1717" y="1730"/>
                      </a:cubicBezTo>
                      <a:cubicBezTo>
                        <a:pt x="1716" y="1726"/>
                        <a:pt x="1697" y="1730"/>
                        <a:pt x="1658" y="1741"/>
                      </a:cubicBezTo>
                      <a:cubicBezTo>
                        <a:pt x="1676" y="1731"/>
                        <a:pt x="1751" y="1673"/>
                        <a:pt x="1824" y="1619"/>
                      </a:cubicBezTo>
                      <a:cubicBezTo>
                        <a:pt x="1897" y="1565"/>
                        <a:pt x="1968" y="1515"/>
                        <a:pt x="1976" y="1521"/>
                      </a:cubicBezTo>
                      <a:cubicBezTo>
                        <a:pt x="1966" y="1514"/>
                        <a:pt x="1889" y="1529"/>
                        <a:pt x="1871" y="1522"/>
                      </a:cubicBezTo>
                      <a:cubicBezTo>
                        <a:pt x="1854" y="1515"/>
                        <a:pt x="1898" y="1487"/>
                        <a:pt x="2130" y="1394"/>
                      </a:cubicBezTo>
                      <a:cubicBezTo>
                        <a:pt x="2128" y="1375"/>
                        <a:pt x="1971" y="1452"/>
                        <a:pt x="1852" y="1502"/>
                      </a:cubicBezTo>
                      <a:cubicBezTo>
                        <a:pt x="1732" y="1552"/>
                        <a:pt x="1648" y="1575"/>
                        <a:pt x="1790" y="1447"/>
                      </a:cubicBezTo>
                      <a:cubicBezTo>
                        <a:pt x="1776" y="1458"/>
                        <a:pt x="1767" y="1462"/>
                        <a:pt x="1764" y="1461"/>
                      </a:cubicBezTo>
                      <a:cubicBezTo>
                        <a:pt x="1761" y="1459"/>
                        <a:pt x="1763" y="1451"/>
                        <a:pt x="1770" y="1438"/>
                      </a:cubicBezTo>
                      <a:cubicBezTo>
                        <a:pt x="1671" y="1482"/>
                        <a:pt x="1583" y="1540"/>
                        <a:pt x="1494" y="1598"/>
                      </a:cubicBezTo>
                      <a:cubicBezTo>
                        <a:pt x="1406" y="1655"/>
                        <a:pt x="1316" y="1711"/>
                        <a:pt x="1213" y="1751"/>
                      </a:cubicBezTo>
                      <a:cubicBezTo>
                        <a:pt x="1212" y="1745"/>
                        <a:pt x="1223" y="1725"/>
                        <a:pt x="1236" y="1706"/>
                      </a:cubicBezTo>
                      <a:cubicBezTo>
                        <a:pt x="1248" y="1687"/>
                        <a:pt x="1262" y="1669"/>
                        <a:pt x="1269" y="1666"/>
                      </a:cubicBezTo>
                      <a:cubicBezTo>
                        <a:pt x="1269" y="1666"/>
                        <a:pt x="1194" y="1681"/>
                        <a:pt x="1132" y="1688"/>
                      </a:cubicBezTo>
                      <a:cubicBezTo>
                        <a:pt x="1070" y="1695"/>
                        <a:pt x="1022" y="1694"/>
                        <a:pt x="1077" y="1659"/>
                      </a:cubicBezTo>
                      <a:cubicBezTo>
                        <a:pt x="1061" y="1668"/>
                        <a:pt x="1034" y="1686"/>
                        <a:pt x="1014" y="1696"/>
                      </a:cubicBezTo>
                      <a:cubicBezTo>
                        <a:pt x="993" y="1706"/>
                        <a:pt x="979" y="1709"/>
                        <a:pt x="990" y="1688"/>
                      </a:cubicBezTo>
                      <a:cubicBezTo>
                        <a:pt x="955" y="1706"/>
                        <a:pt x="918" y="1721"/>
                        <a:pt x="879" y="1734"/>
                      </a:cubicBezTo>
                      <a:cubicBezTo>
                        <a:pt x="841" y="1746"/>
                        <a:pt x="801" y="1756"/>
                        <a:pt x="761" y="1763"/>
                      </a:cubicBezTo>
                      <a:cubicBezTo>
                        <a:pt x="923" y="1621"/>
                        <a:pt x="944" y="1581"/>
                        <a:pt x="914" y="1584"/>
                      </a:cubicBezTo>
                      <a:cubicBezTo>
                        <a:pt x="885" y="1587"/>
                        <a:pt x="805" y="1634"/>
                        <a:pt x="768" y="1666"/>
                      </a:cubicBezTo>
                      <a:cubicBezTo>
                        <a:pt x="823" y="1595"/>
                        <a:pt x="734" y="1635"/>
                        <a:pt x="644" y="1686"/>
                      </a:cubicBezTo>
                      <a:cubicBezTo>
                        <a:pt x="554" y="1737"/>
                        <a:pt x="464" y="1799"/>
                        <a:pt x="518" y="1769"/>
                      </a:cubicBezTo>
                      <a:cubicBezTo>
                        <a:pt x="511" y="1773"/>
                        <a:pt x="465" y="1798"/>
                        <a:pt x="444" y="1809"/>
                      </a:cubicBezTo>
                      <a:cubicBezTo>
                        <a:pt x="423" y="1821"/>
                        <a:pt x="427" y="1819"/>
                        <a:pt x="518" y="1769"/>
                      </a:cubicBezTo>
                      <a:close/>
                    </a:path>
                  </a:pathLst>
                </a:custGeom>
                <a:solidFill>
                  <a:srgbClr val="FFFFFF"/>
                </a:solidFill>
                <a:ln w="12700" cap="flat">
                  <a:noFill/>
                  <a:miter lim="400000"/>
                </a:ln>
                <a:effectLst/>
              </p:spPr>
              <p:txBody>
                <a:bodyPr wrap="square" lIns="53578" tIns="53578" rIns="53578" bIns="53578" numCol="1" anchor="ctr">
                  <a:noAutofit/>
                </a:bodyPr>
                <a:lstStyle/>
                <a:p>
                  <a:pPr marL="0" marR="0" lvl="0" indent="0" defTabSz="1828434"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219"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Lato Light" panose="020F0502020204030203" pitchFamily="34" charset="0"/>
                    <a:cs typeface="Lato Light" panose="020F0502020204030203" pitchFamily="34" charset="0"/>
                    <a:sym typeface="Gill Sans"/>
                  </a:endParaRPr>
                </a:p>
              </p:txBody>
            </p:sp>
          </p:grpSp>
        </p:grpSp>
      </p:grpSp>
      <p:sp>
        <p:nvSpPr>
          <p:cNvPr id="20" name="TextBox 19">
            <a:extLst>
              <a:ext uri="{FF2B5EF4-FFF2-40B4-BE49-F238E27FC236}">
                <a16:creationId xmlns:a16="http://schemas.microsoft.com/office/drawing/2014/main" id="{04D3AE9E-2988-02D1-3C07-1CC5F1DDB160}"/>
              </a:ext>
            </a:extLst>
          </p:cNvPr>
          <p:cNvSpPr txBox="1"/>
          <p:nvPr/>
        </p:nvSpPr>
        <p:spPr>
          <a:xfrm>
            <a:off x="403123" y="1292054"/>
            <a:ext cx="5372503" cy="3994153"/>
          </a:xfrm>
          <a:prstGeom prst="roundRect">
            <a:avLst/>
          </a:prstGeom>
          <a:noFill/>
          <a:ln>
            <a:solidFill>
              <a:srgbClr val="0F51A9"/>
            </a:solidFill>
          </a:ln>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800"/>
            </a:lvl1pPr>
            <a:lvl2pPr marL="898525" lvl="1" indent="0">
              <a:lnSpc>
                <a:spcPct val="90000"/>
              </a:lnSpc>
              <a:spcBef>
                <a:spcPts val="500"/>
              </a:spcBef>
              <a:buFont typeface="Arial" panose="020B0604020202020204" pitchFamily="34" charset="0"/>
              <a:buNone/>
              <a:defRPr sz="1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895350" marR="0" lvl="1" algn="just" defTabSz="914400" eaLnBrk="1" fontAlgn="auto" latinLnBrk="0" hangingPunct="1">
              <a:lnSpc>
                <a:spcPct val="90000"/>
              </a:lnSpc>
              <a:spcBef>
                <a:spcPts val="500"/>
              </a:spcBef>
              <a:spcAft>
                <a:spcPts val="0"/>
              </a:spcAft>
              <a:buClrTx/>
              <a:buSzTx/>
              <a:tabLst/>
              <a:defRPr/>
            </a:pPr>
            <a:r>
              <a:rPr kumimoji="0" lang="en-GB" sz="1600" b="0" i="0" u="none" strike="noStrike" kern="0" cap="none" spc="0" normalizeH="0" baseline="0" noProof="0" dirty="0">
                <a:ln>
                  <a:noFill/>
                </a:ln>
                <a:solidFill>
                  <a:prstClr val="black"/>
                </a:solidFill>
                <a:effectLst/>
                <a:uLnTx/>
                <a:uFillTx/>
              </a:rPr>
              <a:t>Greece should benefit from lessons learned in other emerging as well as mature offshore wind markets.</a:t>
            </a:r>
          </a:p>
          <a:p>
            <a:pPr marL="895350" marR="0" lvl="1" algn="just" defTabSz="914400" eaLnBrk="1" fontAlgn="auto" latinLnBrk="0" hangingPunct="1">
              <a:lnSpc>
                <a:spcPct val="90000"/>
              </a:lnSpc>
              <a:spcBef>
                <a:spcPts val="500"/>
              </a:spcBef>
              <a:spcAft>
                <a:spcPts val="0"/>
              </a:spcAft>
              <a:buClrTx/>
              <a:buSzTx/>
              <a:tabLst/>
              <a:defRPr/>
            </a:pPr>
            <a:endParaRPr kumimoji="0" lang="en-GB" sz="1600" b="0" i="0" u="none" strike="noStrike" kern="0" cap="none" spc="0" normalizeH="0" baseline="0" noProof="0" dirty="0">
              <a:ln>
                <a:noFill/>
              </a:ln>
              <a:solidFill>
                <a:prstClr val="black"/>
              </a:solidFill>
              <a:effectLst/>
              <a:uLnTx/>
              <a:uFillTx/>
            </a:endParaRPr>
          </a:p>
          <a:p>
            <a:pPr marL="895350" marR="0" lvl="1" algn="just" defTabSz="914400" eaLnBrk="1" fontAlgn="auto" latinLnBrk="0" hangingPunct="1">
              <a:lnSpc>
                <a:spcPct val="90000"/>
              </a:lnSpc>
              <a:spcBef>
                <a:spcPts val="500"/>
              </a:spcBef>
              <a:spcAft>
                <a:spcPts val="0"/>
              </a:spcAft>
              <a:buClrTx/>
              <a:buSzTx/>
              <a:tabLst/>
              <a:defRPr/>
            </a:pPr>
            <a:endParaRPr kumimoji="0" lang="en-GB" sz="1600" b="0" i="0" u="none" strike="noStrike" kern="0" cap="none" spc="0" normalizeH="0" baseline="0" noProof="0" dirty="0">
              <a:ln>
                <a:noFill/>
              </a:ln>
              <a:solidFill>
                <a:prstClr val="black"/>
              </a:solidFill>
              <a:effectLst/>
              <a:uLnTx/>
              <a:uFillTx/>
            </a:endParaRPr>
          </a:p>
          <a:p>
            <a:pPr marL="895350" marR="0" lvl="1" algn="just" defTabSz="914400" eaLnBrk="1" fontAlgn="auto" latinLnBrk="0" hangingPunct="1">
              <a:lnSpc>
                <a:spcPct val="90000"/>
              </a:lnSpc>
              <a:spcBef>
                <a:spcPts val="500"/>
              </a:spcBef>
              <a:spcAft>
                <a:spcPts val="0"/>
              </a:spcAft>
              <a:buClrTx/>
              <a:buSzTx/>
              <a:tabLst/>
              <a:defRPr/>
            </a:pPr>
            <a:r>
              <a:rPr kumimoji="0" lang="en-GB" sz="1600" b="0" i="0" u="none" strike="noStrike" kern="0" cap="none" spc="0" normalizeH="0" baseline="0" noProof="0" dirty="0">
                <a:ln>
                  <a:noFill/>
                </a:ln>
                <a:solidFill>
                  <a:prstClr val="black"/>
                </a:solidFill>
                <a:effectLst/>
                <a:uLnTx/>
                <a:uFillTx/>
              </a:rPr>
              <a:t>There are experiences to be drawn upon as well as areas to improve that shall be adjusted in the individualities of the Greek market.</a:t>
            </a:r>
          </a:p>
          <a:p>
            <a:pPr marL="895350" marR="0" lvl="1" algn="just" defTabSz="914400" eaLnBrk="1" fontAlgn="auto" latinLnBrk="0" hangingPunct="1">
              <a:lnSpc>
                <a:spcPct val="90000"/>
              </a:lnSpc>
              <a:spcBef>
                <a:spcPts val="500"/>
              </a:spcBef>
              <a:spcAft>
                <a:spcPts val="0"/>
              </a:spcAft>
              <a:buClrTx/>
              <a:buSzTx/>
              <a:tabLst/>
              <a:defRPr/>
            </a:pPr>
            <a:endParaRPr kumimoji="0" lang="en-GB" sz="1600" b="0" i="0" u="none" strike="noStrike" kern="0" cap="none" spc="0" normalizeH="0" baseline="0" noProof="0" dirty="0">
              <a:ln>
                <a:noFill/>
              </a:ln>
              <a:solidFill>
                <a:prstClr val="black"/>
              </a:solidFill>
              <a:effectLst/>
              <a:uLnTx/>
              <a:uFillTx/>
            </a:endParaRPr>
          </a:p>
          <a:p>
            <a:pPr marL="895350" marR="0" lvl="1" algn="just" defTabSz="914400" eaLnBrk="1" fontAlgn="auto" latinLnBrk="0" hangingPunct="1">
              <a:lnSpc>
                <a:spcPct val="90000"/>
              </a:lnSpc>
              <a:spcBef>
                <a:spcPts val="500"/>
              </a:spcBef>
              <a:spcAft>
                <a:spcPts val="0"/>
              </a:spcAft>
              <a:buClrTx/>
              <a:buSzTx/>
              <a:tabLst/>
              <a:defRPr/>
            </a:pPr>
            <a:endParaRPr kumimoji="0" lang="en-GB" sz="1600" b="0" i="0" u="none" strike="noStrike" kern="0" cap="none" spc="0" normalizeH="0" baseline="0" noProof="0" dirty="0">
              <a:ln>
                <a:noFill/>
              </a:ln>
              <a:solidFill>
                <a:prstClr val="black"/>
              </a:solidFill>
              <a:effectLst/>
              <a:uLnTx/>
              <a:uFillTx/>
            </a:endParaRPr>
          </a:p>
          <a:p>
            <a:pPr marL="895350" marR="0" lvl="1" algn="just" defTabSz="914400" eaLnBrk="1" fontAlgn="auto" latinLnBrk="0" hangingPunct="1">
              <a:lnSpc>
                <a:spcPct val="90000"/>
              </a:lnSpc>
              <a:spcBef>
                <a:spcPts val="500"/>
              </a:spcBef>
              <a:spcAft>
                <a:spcPts val="0"/>
              </a:spcAft>
              <a:buClrTx/>
              <a:buSzTx/>
              <a:tabLst/>
              <a:defRPr/>
            </a:pPr>
            <a:r>
              <a:rPr kumimoji="0" lang="en-GB" sz="1600" b="0" i="0" u="none" strike="noStrike" kern="0" cap="none" spc="0" normalizeH="0" baseline="0" noProof="0" dirty="0">
                <a:ln>
                  <a:noFill/>
                </a:ln>
                <a:solidFill>
                  <a:prstClr val="black"/>
                </a:solidFill>
                <a:effectLst/>
                <a:uLnTx/>
                <a:uFillTx/>
              </a:rPr>
              <a:t>In general, there are good industry practices with respects to the regulatory regime, permitting, supply chain and marine infrastructure and the transmission network. </a:t>
            </a:r>
          </a:p>
        </p:txBody>
      </p:sp>
      <p:pic>
        <p:nvPicPr>
          <p:cNvPr id="30" name="Graphic 29" descr="Teacher with solid fill">
            <a:extLst>
              <a:ext uri="{FF2B5EF4-FFF2-40B4-BE49-F238E27FC236}">
                <a16:creationId xmlns:a16="http://schemas.microsoft.com/office/drawing/2014/main" id="{579DE7EF-C965-D7AB-2ABA-F3BF0E187434}"/>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5292" b="17820"/>
          <a:stretch/>
        </p:blipFill>
        <p:spPr>
          <a:xfrm>
            <a:off x="509975" y="1571463"/>
            <a:ext cx="968777" cy="648000"/>
          </a:xfrm>
          <a:prstGeom prst="rect">
            <a:avLst/>
          </a:prstGeom>
        </p:spPr>
      </p:pic>
      <p:pic>
        <p:nvPicPr>
          <p:cNvPr id="31" name="Graphic 30" descr="Map with pin with solid fill">
            <a:extLst>
              <a:ext uri="{FF2B5EF4-FFF2-40B4-BE49-F238E27FC236}">
                <a16:creationId xmlns:a16="http://schemas.microsoft.com/office/drawing/2014/main" id="{FB2DACA0-6F6A-9D38-8E5D-523CAAFE451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09975" y="2727722"/>
            <a:ext cx="968778" cy="727032"/>
          </a:xfrm>
          <a:prstGeom prst="rect">
            <a:avLst/>
          </a:prstGeom>
        </p:spPr>
      </p:pic>
      <p:pic>
        <p:nvPicPr>
          <p:cNvPr id="32" name="Graphic 31" descr="Renewable Energy with solid fill">
            <a:extLst>
              <a:ext uri="{FF2B5EF4-FFF2-40B4-BE49-F238E27FC236}">
                <a16:creationId xmlns:a16="http://schemas.microsoft.com/office/drawing/2014/main" id="{737E993E-A354-7D2A-D4FF-65CA0477B2A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6752" y="4143061"/>
            <a:ext cx="792000" cy="792000"/>
          </a:xfrm>
          <a:prstGeom prst="rect">
            <a:avLst/>
          </a:prstGeom>
        </p:spPr>
      </p:pic>
      <p:sp>
        <p:nvSpPr>
          <p:cNvPr id="2" name="Title 2">
            <a:extLst>
              <a:ext uri="{FF2B5EF4-FFF2-40B4-BE49-F238E27FC236}">
                <a16:creationId xmlns:a16="http://schemas.microsoft.com/office/drawing/2014/main" id="{BD4AAD1A-5649-A0B9-50A8-9B3F61C7851E}"/>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solidFill>
                  <a:prstClr val="black"/>
                </a:solidFill>
                <a:latin typeface="Calibri"/>
              </a:rPr>
              <a:t>Suitability assessment of the Greek Maritime Area for the Development of Offshore Wind Farms</a:t>
            </a:r>
            <a:endParaRPr lang="da-DK" sz="2000" kern="0" dirty="0">
              <a:solidFill>
                <a:prstClr val="black"/>
              </a:solidFill>
              <a:latin typeface="Calibri"/>
            </a:endParaRPr>
          </a:p>
          <a:p>
            <a:pPr>
              <a:spcAft>
                <a:spcPts val="225"/>
              </a:spcAft>
              <a:defRPr/>
            </a:pPr>
            <a:r>
              <a:rPr lang="en-US" altLang="zh-TW" sz="1800" b="0" dirty="0">
                <a:solidFill>
                  <a:prstClr val="black"/>
                </a:solidFill>
                <a:latin typeface="Calibri"/>
              </a:rPr>
              <a:t>Main Pillars/Streams for the assessment of the Greek maritime area – Best Practices &amp; Lessons learned internationally</a:t>
            </a:r>
          </a:p>
        </p:txBody>
      </p:sp>
      <p:sp>
        <p:nvSpPr>
          <p:cNvPr id="3" name="Date Placeholder 3">
            <a:extLst>
              <a:ext uri="{FF2B5EF4-FFF2-40B4-BE49-F238E27FC236}">
                <a16:creationId xmlns:a16="http://schemas.microsoft.com/office/drawing/2014/main" id="{845681CA-1A6B-8355-D522-AEF57111EA50}"/>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Tree>
    <p:extLst>
      <p:ext uri="{BB962C8B-B14F-4D97-AF65-F5344CB8AC3E}">
        <p14:creationId xmlns:p14="http://schemas.microsoft.com/office/powerpoint/2010/main" val="3332623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Θέση περιεχομένου 2">
            <a:extLst>
              <a:ext uri="{FF2B5EF4-FFF2-40B4-BE49-F238E27FC236}">
                <a16:creationId xmlns:a16="http://schemas.microsoft.com/office/drawing/2014/main" id="{186F95E6-1817-BBAB-86A1-20C0EBF6F585}"/>
              </a:ext>
            </a:extLst>
          </p:cNvPr>
          <p:cNvSpPr>
            <a:spLocks noGrp="1"/>
          </p:cNvSpPr>
          <p:nvPr>
            <p:ph idx="1"/>
          </p:nvPr>
        </p:nvSpPr>
        <p:spPr>
          <a:xfrm>
            <a:off x="682375" y="1721136"/>
            <a:ext cx="3427001" cy="3908586"/>
          </a:xfrm>
        </p:spPr>
        <p:txBody>
          <a:bodyPr>
            <a:normAutofit fontScale="92500" lnSpcReduction="20000"/>
          </a:bodyPr>
          <a:lstStyle/>
          <a:p>
            <a:pPr>
              <a:defRPr/>
            </a:pPr>
            <a:r>
              <a:rPr lang="pt-PT" sz="2000" dirty="0">
                <a:latin typeface="Calibri"/>
              </a:rPr>
              <a:t>National Renewable Energy Laboratory - US</a:t>
            </a:r>
            <a:endParaRPr lang="el-GR" sz="2000" dirty="0">
              <a:latin typeface="Calibri"/>
            </a:endParaRPr>
          </a:p>
          <a:p>
            <a:pPr>
              <a:defRPr/>
            </a:pPr>
            <a:r>
              <a:rPr lang="en-US" altLang="zh-TW" sz="2000" dirty="0">
                <a:latin typeface="Calibri"/>
              </a:rPr>
              <a:t>Bureau of Ocean Energy Management - US</a:t>
            </a:r>
          </a:p>
          <a:p>
            <a:pPr>
              <a:defRPr/>
            </a:pPr>
            <a:r>
              <a:rPr lang="en-US" altLang="zh-TW" sz="2000" b="0" dirty="0">
                <a:latin typeface="Calibri"/>
              </a:rPr>
              <a:t>The Crown Estate - UK</a:t>
            </a:r>
          </a:p>
          <a:p>
            <a:pPr>
              <a:defRPr/>
            </a:pPr>
            <a:r>
              <a:rPr lang="en-US" altLang="zh-TW" sz="2000" dirty="0">
                <a:latin typeface="Calibri"/>
              </a:rPr>
              <a:t>The World Bank</a:t>
            </a:r>
          </a:p>
          <a:p>
            <a:pPr>
              <a:defRPr/>
            </a:pPr>
            <a:r>
              <a:rPr lang="en-US" altLang="zh-TW" sz="2000" b="0" dirty="0">
                <a:latin typeface="Calibri"/>
              </a:rPr>
              <a:t>Danish Energy Agency</a:t>
            </a:r>
          </a:p>
          <a:p>
            <a:pPr>
              <a:defRPr/>
            </a:pPr>
            <a:r>
              <a:rPr lang="en-US" sz="2000" dirty="0">
                <a:latin typeface="Calibri"/>
              </a:rPr>
              <a:t>Energy research Centre of the Netherlands </a:t>
            </a:r>
            <a:endParaRPr lang="en-US" altLang="zh-TW" sz="2000" dirty="0">
              <a:latin typeface="Calibri"/>
            </a:endParaRPr>
          </a:p>
          <a:p>
            <a:pPr>
              <a:defRPr/>
            </a:pPr>
            <a:r>
              <a:rPr lang="en-US" altLang="zh-TW" sz="2000" b="0" dirty="0" err="1">
                <a:latin typeface="Calibri"/>
              </a:rPr>
              <a:t>Bundesamt</a:t>
            </a:r>
            <a:r>
              <a:rPr lang="en-US" altLang="zh-TW" sz="2000" b="0" dirty="0">
                <a:latin typeface="Calibri"/>
              </a:rPr>
              <a:t> fur </a:t>
            </a:r>
            <a:r>
              <a:rPr lang="en-US" altLang="zh-TW" sz="2000" b="0" dirty="0" err="1">
                <a:latin typeface="Calibri"/>
              </a:rPr>
              <a:t>Seeschifffahrt</a:t>
            </a:r>
            <a:r>
              <a:rPr lang="en-US" altLang="zh-TW" sz="2000" b="0" dirty="0">
                <a:latin typeface="Calibri"/>
              </a:rPr>
              <a:t> und </a:t>
            </a:r>
            <a:r>
              <a:rPr lang="en-US" altLang="zh-TW" sz="2000" b="0" dirty="0" err="1">
                <a:latin typeface="Calibri"/>
              </a:rPr>
              <a:t>Hydrographie</a:t>
            </a:r>
            <a:r>
              <a:rPr lang="en-US" altLang="zh-TW" sz="2000" b="0" dirty="0">
                <a:latin typeface="Calibri"/>
              </a:rPr>
              <a:t> (German Federal</a:t>
            </a:r>
            <a:r>
              <a:rPr lang="en-US" altLang="zh-TW" sz="2000" dirty="0">
                <a:latin typeface="Calibri"/>
              </a:rPr>
              <a:t> authority)</a:t>
            </a:r>
          </a:p>
          <a:p>
            <a:pPr marL="0" indent="0">
              <a:buNone/>
              <a:defRPr/>
            </a:pPr>
            <a:r>
              <a:rPr lang="en-US" altLang="zh-TW" sz="2000" dirty="0">
                <a:latin typeface="Calibri"/>
              </a:rPr>
              <a:t>And many others within the public and private sector</a:t>
            </a:r>
            <a:endParaRPr lang="en-US" altLang="zh-TW" sz="2000" b="0" dirty="0">
              <a:latin typeface="Calibri"/>
            </a:endParaRPr>
          </a:p>
        </p:txBody>
      </p:sp>
      <p:pic>
        <p:nvPicPr>
          <p:cNvPr id="2" name="Εικόνα 1">
            <a:extLst>
              <a:ext uri="{FF2B5EF4-FFF2-40B4-BE49-F238E27FC236}">
                <a16:creationId xmlns:a16="http://schemas.microsoft.com/office/drawing/2014/main" id="{F7E30911-25CE-4E5D-9F8F-A3F3F5819009}"/>
              </a:ext>
            </a:extLst>
          </p:cNvPr>
          <p:cNvPicPr>
            <a:picLocks noChangeAspect="1"/>
          </p:cNvPicPr>
          <p:nvPr/>
        </p:nvPicPr>
        <p:blipFill rotWithShape="1">
          <a:blip r:embed="rId2"/>
          <a:srcRect l="21550" t="14341" r="60029" b="70676"/>
          <a:stretch/>
        </p:blipFill>
        <p:spPr bwMode="auto">
          <a:xfrm>
            <a:off x="5750781" y="1246447"/>
            <a:ext cx="2511973" cy="1149271"/>
          </a:xfrm>
          <a:prstGeom prst="rect">
            <a:avLst/>
          </a:prstGeom>
          <a:extLst>
            <a:ext uri="{53640926-AAD7-44D8-BBD7-CCE9431645EC}">
              <a14:shadowObscured xmlns:a14="http://schemas.microsoft.com/office/drawing/2010/main"/>
            </a:ext>
          </a:extLst>
        </p:spPr>
      </p:pic>
      <p:sp>
        <p:nvSpPr>
          <p:cNvPr id="4" name="Title 2">
            <a:extLst>
              <a:ext uri="{FF2B5EF4-FFF2-40B4-BE49-F238E27FC236}">
                <a16:creationId xmlns:a16="http://schemas.microsoft.com/office/drawing/2014/main" id="{A1B2D86D-CA18-DC47-24FC-798692BDBA23}"/>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solidFill>
                  <a:prstClr val="black"/>
                </a:solidFill>
                <a:latin typeface="Calibri"/>
              </a:rPr>
              <a:t>Suitability assessment of the Greek Maritime Area for the Development of Offshore Wind Farms</a:t>
            </a:r>
            <a:endParaRPr lang="da-DK" sz="2000" kern="0" dirty="0">
              <a:solidFill>
                <a:prstClr val="black"/>
              </a:solidFill>
              <a:latin typeface="Calibri"/>
            </a:endParaRPr>
          </a:p>
          <a:p>
            <a:pPr>
              <a:spcAft>
                <a:spcPts val="225"/>
              </a:spcAft>
              <a:defRPr/>
            </a:pPr>
            <a:r>
              <a:rPr lang="en-US" altLang="zh-TW" sz="1800" b="0" dirty="0">
                <a:solidFill>
                  <a:prstClr val="black"/>
                </a:solidFill>
                <a:latin typeface="Calibri"/>
              </a:rPr>
              <a:t>Main Pillars/Streams for the assessment of the Greek maritime area – Best Practices &amp; Lessons learned internationally</a:t>
            </a:r>
          </a:p>
        </p:txBody>
      </p:sp>
      <p:pic>
        <p:nvPicPr>
          <p:cNvPr id="5" name="Εικόνα 4">
            <a:extLst>
              <a:ext uri="{FF2B5EF4-FFF2-40B4-BE49-F238E27FC236}">
                <a16:creationId xmlns:a16="http://schemas.microsoft.com/office/drawing/2014/main" id="{05573AB0-5620-3EAB-9C29-DD5DF50D9FE2}"/>
              </a:ext>
            </a:extLst>
          </p:cNvPr>
          <p:cNvPicPr>
            <a:picLocks noChangeAspect="1"/>
          </p:cNvPicPr>
          <p:nvPr/>
        </p:nvPicPr>
        <p:blipFill rotWithShape="1">
          <a:blip r:embed="rId3"/>
          <a:srcRect l="2167" t="25908" r="79558" b="53767"/>
          <a:stretch/>
        </p:blipFill>
        <p:spPr bwMode="auto">
          <a:xfrm>
            <a:off x="8731761" y="1235837"/>
            <a:ext cx="2339274" cy="1149271"/>
          </a:xfrm>
          <a:prstGeom prst="rect">
            <a:avLst/>
          </a:prstGeom>
          <a:ln>
            <a:noFill/>
          </a:ln>
          <a:extLst>
            <a:ext uri="{53640926-AAD7-44D8-BBD7-CCE9431645EC}">
              <a14:shadowObscured xmlns:a14="http://schemas.microsoft.com/office/drawing/2010/main"/>
            </a:ext>
          </a:extLst>
        </p:spPr>
      </p:pic>
      <p:pic>
        <p:nvPicPr>
          <p:cNvPr id="7" name="Εικόνα 6">
            <a:extLst>
              <a:ext uri="{FF2B5EF4-FFF2-40B4-BE49-F238E27FC236}">
                <a16:creationId xmlns:a16="http://schemas.microsoft.com/office/drawing/2014/main" id="{0B6F4DDC-B646-B618-AA1E-359DE1436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5676" y="4718390"/>
            <a:ext cx="2780274" cy="893163"/>
          </a:xfrm>
          <a:prstGeom prst="rect">
            <a:avLst/>
          </a:prstGeom>
        </p:spPr>
      </p:pic>
      <p:pic>
        <p:nvPicPr>
          <p:cNvPr id="11" name="Γραφικό 10">
            <a:extLst>
              <a:ext uri="{FF2B5EF4-FFF2-40B4-BE49-F238E27FC236}">
                <a16:creationId xmlns:a16="http://schemas.microsoft.com/office/drawing/2014/main" id="{8BC845AA-539A-2B20-A242-01E27A65DD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45676" y="2800732"/>
            <a:ext cx="3923088" cy="893163"/>
          </a:xfrm>
          <a:prstGeom prst="rect">
            <a:avLst/>
          </a:prstGeom>
        </p:spPr>
      </p:pic>
      <p:pic>
        <p:nvPicPr>
          <p:cNvPr id="12" name="Εικόνα 11">
            <a:extLst>
              <a:ext uri="{FF2B5EF4-FFF2-40B4-BE49-F238E27FC236}">
                <a16:creationId xmlns:a16="http://schemas.microsoft.com/office/drawing/2014/main" id="{51A900C8-DFEA-2C98-2894-98EA33CF8A73}"/>
              </a:ext>
            </a:extLst>
          </p:cNvPr>
          <p:cNvPicPr>
            <a:picLocks noChangeAspect="1"/>
          </p:cNvPicPr>
          <p:nvPr/>
        </p:nvPicPr>
        <p:blipFill rotWithShape="1">
          <a:blip r:embed="rId7"/>
          <a:srcRect l="7946" t="10060" r="77004" b="78382"/>
          <a:stretch/>
        </p:blipFill>
        <p:spPr bwMode="auto">
          <a:xfrm>
            <a:off x="9122443" y="2581709"/>
            <a:ext cx="2711669" cy="1171864"/>
          </a:xfrm>
          <a:prstGeom prst="rect">
            <a:avLst/>
          </a:prstGeom>
          <a:ln>
            <a:noFill/>
          </a:ln>
          <a:extLst>
            <a:ext uri="{53640926-AAD7-44D8-BBD7-CCE9431645EC}">
              <a14:shadowObscured xmlns:a14="http://schemas.microsoft.com/office/drawing/2010/main"/>
            </a:ext>
          </a:extLst>
        </p:spPr>
      </p:pic>
      <p:pic>
        <p:nvPicPr>
          <p:cNvPr id="16" name="Εικόνα 15" descr="Εικόνα που περιέχει κείμενο, clipart&#10;&#10;Περιγραφή που δημιουργήθηκε αυτόματα">
            <a:extLst>
              <a:ext uri="{FF2B5EF4-FFF2-40B4-BE49-F238E27FC236}">
                <a16:creationId xmlns:a16="http://schemas.microsoft.com/office/drawing/2014/main" id="{0D87FC8D-5BA8-7D84-03DC-C8B35125FFE4}"/>
              </a:ext>
            </a:extLst>
          </p:cNvPr>
          <p:cNvPicPr>
            <a:picLocks noChangeAspect="1"/>
          </p:cNvPicPr>
          <p:nvPr/>
        </p:nvPicPr>
        <p:blipFill rotWithShape="1">
          <a:blip r:embed="rId8">
            <a:extLst>
              <a:ext uri="{28A0092B-C50C-407E-A947-70E740481C1C}">
                <a14:useLocalDpi xmlns:a14="http://schemas.microsoft.com/office/drawing/2010/main" val="0"/>
              </a:ext>
            </a:extLst>
          </a:blip>
          <a:srcRect l="14966" r="13862"/>
          <a:stretch/>
        </p:blipFill>
        <p:spPr>
          <a:xfrm>
            <a:off x="9291782" y="4498213"/>
            <a:ext cx="2711669" cy="1123950"/>
          </a:xfrm>
          <a:prstGeom prst="rect">
            <a:avLst/>
          </a:prstGeom>
        </p:spPr>
      </p:pic>
      <p:pic>
        <p:nvPicPr>
          <p:cNvPr id="18" name="Εικόνα 17">
            <a:extLst>
              <a:ext uri="{FF2B5EF4-FFF2-40B4-BE49-F238E27FC236}">
                <a16:creationId xmlns:a16="http://schemas.microsoft.com/office/drawing/2014/main" id="{5370BCC7-332A-F85A-18E6-9ACD29E322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88009" y="3950174"/>
            <a:ext cx="1067043" cy="2007057"/>
          </a:xfrm>
          <a:prstGeom prst="rect">
            <a:avLst/>
          </a:prstGeom>
        </p:spPr>
      </p:pic>
      <p:sp>
        <p:nvSpPr>
          <p:cNvPr id="6" name="Slide Number Placeholder 5">
            <a:extLst>
              <a:ext uri="{FF2B5EF4-FFF2-40B4-BE49-F238E27FC236}">
                <a16:creationId xmlns:a16="http://schemas.microsoft.com/office/drawing/2014/main" id="{51BAFABE-F3F4-47E9-44AC-29AF5F6181DC}"/>
              </a:ext>
            </a:extLst>
          </p:cNvPr>
          <p:cNvSpPr txBox="1">
            <a:spLocks/>
          </p:cNvSpPr>
          <p:nvPr/>
        </p:nvSpPr>
        <p:spPr>
          <a:xfrm>
            <a:off x="8262754" y="6550955"/>
            <a:ext cx="1338979" cy="301625"/>
          </a:xfrm>
          <a:prstGeom prst="roundRect">
            <a:avLst/>
          </a:prstGeom>
          <a:solidFill>
            <a:schemeClr val="bg1">
              <a:lumMod val="95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solidFill>
                  <a:prstClr val="black">
                    <a:tint val="75000"/>
                  </a:prstClr>
                </a:solidFill>
                <a:cs typeface="Arial" panose="020B0604020202020204" pitchFamily="34" charset="0"/>
              </a:rPr>
              <a:t>Slide </a:t>
            </a:r>
            <a:fld id="{F3184E0E-326D-49B7-B023-21AE18E9CC85}" type="slidenum">
              <a:rPr lang="en-GB" smtClean="0">
                <a:solidFill>
                  <a:prstClr val="black">
                    <a:tint val="75000"/>
                  </a:prstClr>
                </a:solidFill>
                <a:cs typeface="Arial" panose="020B0604020202020204" pitchFamily="34" charset="0"/>
              </a:rPr>
              <a:pPr algn="ctr"/>
              <a:t>8</a:t>
            </a:fld>
            <a:endParaRPr lang="en-GB" dirty="0">
              <a:solidFill>
                <a:prstClr val="black">
                  <a:tint val="75000"/>
                </a:prstClr>
              </a:solidFill>
              <a:cs typeface="Arial" panose="020B0604020202020204" pitchFamily="34" charset="0"/>
            </a:endParaRPr>
          </a:p>
        </p:txBody>
      </p:sp>
      <p:pic>
        <p:nvPicPr>
          <p:cNvPr id="9" name="Εικόνα 1">
            <a:extLst>
              <a:ext uri="{FF2B5EF4-FFF2-40B4-BE49-F238E27FC236}">
                <a16:creationId xmlns:a16="http://schemas.microsoft.com/office/drawing/2014/main" id="{E2049322-376C-221E-BE8A-F63B595D665F}"/>
              </a:ext>
            </a:extLst>
          </p:cNvPr>
          <p:cNvPicPr>
            <a:picLocks noChangeAspect="1"/>
          </p:cNvPicPr>
          <p:nvPr/>
        </p:nvPicPr>
        <p:blipFill>
          <a:blip r:embed="rId10"/>
          <a:srcRect/>
          <a:stretch>
            <a:fillRect/>
          </a:stretch>
        </p:blipFill>
        <p:spPr bwMode="auto">
          <a:xfrm>
            <a:off x="10478278" y="6113890"/>
            <a:ext cx="1388285" cy="775722"/>
          </a:xfrm>
          <a:prstGeom prst="rect">
            <a:avLst/>
          </a:prstGeom>
          <a:noFill/>
          <a:ln w="9525">
            <a:noFill/>
            <a:miter lim="800000"/>
            <a:headEnd/>
            <a:tailEnd/>
          </a:ln>
        </p:spPr>
      </p:pic>
      <p:cxnSp>
        <p:nvCxnSpPr>
          <p:cNvPr id="13" name="Ευθεία γραμμή σύνδεσης 25">
            <a:extLst>
              <a:ext uri="{FF2B5EF4-FFF2-40B4-BE49-F238E27FC236}">
                <a16:creationId xmlns:a16="http://schemas.microsoft.com/office/drawing/2014/main" id="{CCCBBB20-B8C7-C8F9-10AF-28907D23B0F8}"/>
              </a:ext>
            </a:extLst>
          </p:cNvPr>
          <p:cNvCxnSpPr>
            <a:cxnSpLocks/>
          </p:cNvCxnSpPr>
          <p:nvPr/>
        </p:nvCxnSpPr>
        <p:spPr>
          <a:xfrm flipV="1">
            <a:off x="0" y="6155139"/>
            <a:ext cx="12192000" cy="1"/>
          </a:xfrm>
          <a:prstGeom prst="line">
            <a:avLst/>
          </a:prstGeom>
          <a:noFill/>
          <a:ln w="6350" cap="flat" cmpd="sng" algn="ctr">
            <a:solidFill>
              <a:srgbClr val="70AD47"/>
            </a:solidFill>
            <a:prstDash val="solid"/>
            <a:miter lim="800000"/>
          </a:ln>
          <a:effectLst/>
        </p:spPr>
      </p:cxnSp>
      <p:sp>
        <p:nvSpPr>
          <p:cNvPr id="14" name="Date Placeholder 3">
            <a:extLst>
              <a:ext uri="{FF2B5EF4-FFF2-40B4-BE49-F238E27FC236}">
                <a16:creationId xmlns:a16="http://schemas.microsoft.com/office/drawing/2014/main" id="{04C6BBFD-EDAE-FE6E-3641-B534A6AB2A99}"/>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
        <p:nvSpPr>
          <p:cNvPr id="8" name="Ορθογώνιο 7">
            <a:extLst>
              <a:ext uri="{FF2B5EF4-FFF2-40B4-BE49-F238E27FC236}">
                <a16:creationId xmlns:a16="http://schemas.microsoft.com/office/drawing/2014/main" id="{CF60826B-3AB9-2201-DF52-079A62181971}"/>
              </a:ext>
            </a:extLst>
          </p:cNvPr>
          <p:cNvSpPr/>
          <p:nvPr/>
        </p:nvSpPr>
        <p:spPr>
          <a:xfrm>
            <a:off x="757784" y="1754445"/>
            <a:ext cx="144000" cy="144000"/>
          </a:xfrm>
          <a:prstGeom prst="rect">
            <a:avLst/>
          </a:prstGeom>
          <a:solidFill>
            <a:srgbClr val="4D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Ορθογώνιο 16">
            <a:extLst>
              <a:ext uri="{FF2B5EF4-FFF2-40B4-BE49-F238E27FC236}">
                <a16:creationId xmlns:a16="http://schemas.microsoft.com/office/drawing/2014/main" id="{6336FACC-6FF0-DF37-66C3-A61C9A06C1BE}"/>
              </a:ext>
            </a:extLst>
          </p:cNvPr>
          <p:cNvSpPr/>
          <p:nvPr/>
        </p:nvSpPr>
        <p:spPr>
          <a:xfrm>
            <a:off x="757784" y="2298031"/>
            <a:ext cx="144000" cy="144000"/>
          </a:xfrm>
          <a:prstGeom prst="rect">
            <a:avLst/>
          </a:prstGeom>
          <a:solidFill>
            <a:srgbClr val="398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Ορθογώνιο 18">
            <a:extLst>
              <a:ext uri="{FF2B5EF4-FFF2-40B4-BE49-F238E27FC236}">
                <a16:creationId xmlns:a16="http://schemas.microsoft.com/office/drawing/2014/main" id="{5930C244-FA3C-5ECA-90F9-63327ED08460}"/>
              </a:ext>
            </a:extLst>
          </p:cNvPr>
          <p:cNvSpPr/>
          <p:nvPr/>
        </p:nvSpPr>
        <p:spPr>
          <a:xfrm>
            <a:off x="757784" y="2800732"/>
            <a:ext cx="144000" cy="144000"/>
          </a:xfrm>
          <a:prstGeom prst="rect">
            <a:avLst/>
          </a:prstGeom>
          <a:solidFill>
            <a:srgbClr val="2B5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Ορθογώνιο 19">
            <a:extLst>
              <a:ext uri="{FF2B5EF4-FFF2-40B4-BE49-F238E27FC236}">
                <a16:creationId xmlns:a16="http://schemas.microsoft.com/office/drawing/2014/main" id="{9C0FF73B-FEEB-EA4B-C989-E2C87CA1A053}"/>
              </a:ext>
            </a:extLst>
          </p:cNvPr>
          <p:cNvSpPr/>
          <p:nvPr/>
        </p:nvSpPr>
        <p:spPr>
          <a:xfrm>
            <a:off x="757784" y="3152162"/>
            <a:ext cx="144000" cy="144000"/>
          </a:xfrm>
          <a:prstGeom prst="rect">
            <a:avLst/>
          </a:prstGeom>
          <a:solidFill>
            <a:srgbClr val="6C8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Ορθογώνιο 20">
            <a:extLst>
              <a:ext uri="{FF2B5EF4-FFF2-40B4-BE49-F238E27FC236}">
                <a16:creationId xmlns:a16="http://schemas.microsoft.com/office/drawing/2014/main" id="{245413D7-F353-5477-54B5-9127D97D7DF8}"/>
              </a:ext>
            </a:extLst>
          </p:cNvPr>
          <p:cNvSpPr/>
          <p:nvPr/>
        </p:nvSpPr>
        <p:spPr>
          <a:xfrm>
            <a:off x="757784" y="3486870"/>
            <a:ext cx="144000" cy="144000"/>
          </a:xfrm>
          <a:prstGeom prst="rect">
            <a:avLst/>
          </a:prstGeom>
          <a:solidFill>
            <a:srgbClr val="596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Ορθογώνιο 21">
            <a:extLst>
              <a:ext uri="{FF2B5EF4-FFF2-40B4-BE49-F238E27FC236}">
                <a16:creationId xmlns:a16="http://schemas.microsoft.com/office/drawing/2014/main" id="{CC25B08B-A7BD-63FC-7BD4-90AC05EEB512}"/>
              </a:ext>
            </a:extLst>
          </p:cNvPr>
          <p:cNvSpPr/>
          <p:nvPr/>
        </p:nvSpPr>
        <p:spPr>
          <a:xfrm>
            <a:off x="757784" y="3821578"/>
            <a:ext cx="144000" cy="144000"/>
          </a:xfrm>
          <a:prstGeom prst="rect">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Ορθογώνιο 22">
            <a:extLst>
              <a:ext uri="{FF2B5EF4-FFF2-40B4-BE49-F238E27FC236}">
                <a16:creationId xmlns:a16="http://schemas.microsoft.com/office/drawing/2014/main" id="{7BEE6401-2818-FFE4-1BE2-BF48481357F4}"/>
              </a:ext>
            </a:extLst>
          </p:cNvPr>
          <p:cNvSpPr/>
          <p:nvPr/>
        </p:nvSpPr>
        <p:spPr>
          <a:xfrm>
            <a:off x="757784" y="4333455"/>
            <a:ext cx="144000" cy="1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9713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398">
            <a:extLst>
              <a:ext uri="{FF2B5EF4-FFF2-40B4-BE49-F238E27FC236}">
                <a16:creationId xmlns:a16="http://schemas.microsoft.com/office/drawing/2014/main" id="{341C7ADF-E9EA-427A-8163-4EA17A61F690}"/>
              </a:ext>
            </a:extLst>
          </p:cNvPr>
          <p:cNvSpPr>
            <a:spLocks noChangeArrowheads="1"/>
          </p:cNvSpPr>
          <p:nvPr/>
        </p:nvSpPr>
        <p:spPr bwMode="auto">
          <a:xfrm>
            <a:off x="7311684" y="2640684"/>
            <a:ext cx="1942537" cy="1621189"/>
          </a:xfrm>
          <a:custGeom>
            <a:avLst/>
            <a:gdLst>
              <a:gd name="T0" fmla="*/ 650 w 2911"/>
              <a:gd name="T1" fmla="*/ 2449 h 2563"/>
              <a:gd name="T2" fmla="*/ 40 w 2911"/>
              <a:gd name="T3" fmla="*/ 1392 h 2563"/>
              <a:gd name="T4" fmla="*/ 40 w 2911"/>
              <a:gd name="T5" fmla="*/ 1392 h 2563"/>
              <a:gd name="T6" fmla="*/ 40 w 2911"/>
              <a:gd name="T7" fmla="*/ 1168 h 2563"/>
              <a:gd name="T8" fmla="*/ 650 w 2911"/>
              <a:gd name="T9" fmla="*/ 112 h 2563"/>
              <a:gd name="T10" fmla="*/ 650 w 2911"/>
              <a:gd name="T11" fmla="*/ 112 h 2563"/>
              <a:gd name="T12" fmla="*/ 845 w 2911"/>
              <a:gd name="T13" fmla="*/ 0 h 2563"/>
              <a:gd name="T14" fmla="*/ 2066 w 2911"/>
              <a:gd name="T15" fmla="*/ 0 h 2563"/>
              <a:gd name="T16" fmla="*/ 2066 w 2911"/>
              <a:gd name="T17" fmla="*/ 0 h 2563"/>
              <a:gd name="T18" fmla="*/ 2260 w 2911"/>
              <a:gd name="T19" fmla="*/ 112 h 2563"/>
              <a:gd name="T20" fmla="*/ 2870 w 2911"/>
              <a:gd name="T21" fmla="*/ 1168 h 2563"/>
              <a:gd name="T22" fmla="*/ 2870 w 2911"/>
              <a:gd name="T23" fmla="*/ 1168 h 2563"/>
              <a:gd name="T24" fmla="*/ 2870 w 2911"/>
              <a:gd name="T25" fmla="*/ 1392 h 2563"/>
              <a:gd name="T26" fmla="*/ 2260 w 2911"/>
              <a:gd name="T27" fmla="*/ 2449 h 2563"/>
              <a:gd name="T28" fmla="*/ 2260 w 2911"/>
              <a:gd name="T29" fmla="*/ 2449 h 2563"/>
              <a:gd name="T30" fmla="*/ 2066 w 2911"/>
              <a:gd name="T31" fmla="*/ 2562 h 2563"/>
              <a:gd name="T32" fmla="*/ 845 w 2911"/>
              <a:gd name="T33" fmla="*/ 2562 h 2563"/>
              <a:gd name="T34" fmla="*/ 845 w 2911"/>
              <a:gd name="T35" fmla="*/ 2562 h 2563"/>
              <a:gd name="T36" fmla="*/ 650 w 2911"/>
              <a:gd name="T37" fmla="*/ 2449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11" h="2563">
                <a:moveTo>
                  <a:pt x="650" y="2449"/>
                </a:moveTo>
                <a:lnTo>
                  <a:pt x="40" y="1392"/>
                </a:lnTo>
                <a:lnTo>
                  <a:pt x="40" y="1392"/>
                </a:lnTo>
                <a:cubicBezTo>
                  <a:pt x="0" y="1323"/>
                  <a:pt x="0" y="1237"/>
                  <a:pt x="40" y="1168"/>
                </a:cubicBezTo>
                <a:lnTo>
                  <a:pt x="650" y="112"/>
                </a:lnTo>
                <a:lnTo>
                  <a:pt x="650" y="112"/>
                </a:lnTo>
                <a:cubicBezTo>
                  <a:pt x="691" y="43"/>
                  <a:pt x="765" y="0"/>
                  <a:pt x="845" y="0"/>
                </a:cubicBezTo>
                <a:lnTo>
                  <a:pt x="2066" y="0"/>
                </a:lnTo>
                <a:lnTo>
                  <a:pt x="2066" y="0"/>
                </a:lnTo>
                <a:cubicBezTo>
                  <a:pt x="2146" y="0"/>
                  <a:pt x="2220" y="43"/>
                  <a:pt x="2260" y="112"/>
                </a:cubicBezTo>
                <a:lnTo>
                  <a:pt x="2870" y="1168"/>
                </a:lnTo>
                <a:lnTo>
                  <a:pt x="2870" y="1168"/>
                </a:lnTo>
                <a:cubicBezTo>
                  <a:pt x="2910" y="1237"/>
                  <a:pt x="2910" y="1323"/>
                  <a:pt x="2870" y="1392"/>
                </a:cubicBezTo>
                <a:lnTo>
                  <a:pt x="2260" y="2449"/>
                </a:lnTo>
                <a:lnTo>
                  <a:pt x="2260" y="2449"/>
                </a:lnTo>
                <a:cubicBezTo>
                  <a:pt x="2220" y="2519"/>
                  <a:pt x="2146" y="2562"/>
                  <a:pt x="2066" y="2562"/>
                </a:cubicBezTo>
                <a:lnTo>
                  <a:pt x="845" y="2562"/>
                </a:lnTo>
                <a:lnTo>
                  <a:pt x="845" y="2562"/>
                </a:lnTo>
                <a:cubicBezTo>
                  <a:pt x="765" y="2562"/>
                  <a:pt x="691" y="2519"/>
                  <a:pt x="650" y="2449"/>
                </a:cubicBezTo>
              </a:path>
            </a:pathLst>
          </a:custGeom>
          <a:solidFill>
            <a:srgbClr val="4DC0B7"/>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747994"/>
              </a:solidFill>
              <a:effectLst/>
              <a:uLnTx/>
              <a:uFillTx/>
            </a:endParaRPr>
          </a:p>
        </p:txBody>
      </p:sp>
      <p:sp>
        <p:nvSpPr>
          <p:cNvPr id="57" name="Freeform 396">
            <a:extLst>
              <a:ext uri="{FF2B5EF4-FFF2-40B4-BE49-F238E27FC236}">
                <a16:creationId xmlns:a16="http://schemas.microsoft.com/office/drawing/2014/main" id="{CA21616E-A5E6-4C2F-BA53-7A78DEE67737}"/>
              </a:ext>
            </a:extLst>
          </p:cNvPr>
          <p:cNvSpPr>
            <a:spLocks noChangeArrowheads="1"/>
          </p:cNvSpPr>
          <p:nvPr/>
        </p:nvSpPr>
        <p:spPr bwMode="auto">
          <a:xfrm>
            <a:off x="2734950" y="2640684"/>
            <a:ext cx="1942537" cy="1621189"/>
          </a:xfrm>
          <a:custGeom>
            <a:avLst/>
            <a:gdLst>
              <a:gd name="T0" fmla="*/ 650 w 2912"/>
              <a:gd name="T1" fmla="*/ 2449 h 2563"/>
              <a:gd name="T2" fmla="*/ 41 w 2912"/>
              <a:gd name="T3" fmla="*/ 1392 h 2563"/>
              <a:gd name="T4" fmla="*/ 41 w 2912"/>
              <a:gd name="T5" fmla="*/ 1392 h 2563"/>
              <a:gd name="T6" fmla="*/ 41 w 2912"/>
              <a:gd name="T7" fmla="*/ 1168 h 2563"/>
              <a:gd name="T8" fmla="*/ 650 w 2912"/>
              <a:gd name="T9" fmla="*/ 112 h 2563"/>
              <a:gd name="T10" fmla="*/ 650 w 2912"/>
              <a:gd name="T11" fmla="*/ 112 h 2563"/>
              <a:gd name="T12" fmla="*/ 845 w 2912"/>
              <a:gd name="T13" fmla="*/ 0 h 2563"/>
              <a:gd name="T14" fmla="*/ 2065 w 2912"/>
              <a:gd name="T15" fmla="*/ 0 h 2563"/>
              <a:gd name="T16" fmla="*/ 2065 w 2912"/>
              <a:gd name="T17" fmla="*/ 0 h 2563"/>
              <a:gd name="T18" fmla="*/ 2260 w 2912"/>
              <a:gd name="T19" fmla="*/ 112 h 2563"/>
              <a:gd name="T20" fmla="*/ 2870 w 2912"/>
              <a:gd name="T21" fmla="*/ 1168 h 2563"/>
              <a:gd name="T22" fmla="*/ 2870 w 2912"/>
              <a:gd name="T23" fmla="*/ 1168 h 2563"/>
              <a:gd name="T24" fmla="*/ 2870 w 2912"/>
              <a:gd name="T25" fmla="*/ 1392 h 2563"/>
              <a:gd name="T26" fmla="*/ 2260 w 2912"/>
              <a:gd name="T27" fmla="*/ 2449 h 2563"/>
              <a:gd name="T28" fmla="*/ 2260 w 2912"/>
              <a:gd name="T29" fmla="*/ 2449 h 2563"/>
              <a:gd name="T30" fmla="*/ 2065 w 2912"/>
              <a:gd name="T31" fmla="*/ 2562 h 2563"/>
              <a:gd name="T32" fmla="*/ 845 w 2912"/>
              <a:gd name="T33" fmla="*/ 2562 h 2563"/>
              <a:gd name="T34" fmla="*/ 845 w 2912"/>
              <a:gd name="T35" fmla="*/ 2562 h 2563"/>
              <a:gd name="T36" fmla="*/ 650 w 2912"/>
              <a:gd name="T37" fmla="*/ 2449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12" h="2563">
                <a:moveTo>
                  <a:pt x="650" y="2449"/>
                </a:moveTo>
                <a:lnTo>
                  <a:pt x="41" y="1392"/>
                </a:lnTo>
                <a:lnTo>
                  <a:pt x="41" y="1392"/>
                </a:lnTo>
                <a:cubicBezTo>
                  <a:pt x="0" y="1323"/>
                  <a:pt x="0" y="1237"/>
                  <a:pt x="41" y="1168"/>
                </a:cubicBezTo>
                <a:lnTo>
                  <a:pt x="650" y="112"/>
                </a:lnTo>
                <a:lnTo>
                  <a:pt x="650" y="112"/>
                </a:lnTo>
                <a:cubicBezTo>
                  <a:pt x="691" y="43"/>
                  <a:pt x="765" y="0"/>
                  <a:pt x="845" y="0"/>
                </a:cubicBezTo>
                <a:lnTo>
                  <a:pt x="2065" y="0"/>
                </a:lnTo>
                <a:lnTo>
                  <a:pt x="2065" y="0"/>
                </a:lnTo>
                <a:cubicBezTo>
                  <a:pt x="2145" y="0"/>
                  <a:pt x="2220" y="43"/>
                  <a:pt x="2260" y="112"/>
                </a:cubicBezTo>
                <a:lnTo>
                  <a:pt x="2870" y="1168"/>
                </a:lnTo>
                <a:lnTo>
                  <a:pt x="2870" y="1168"/>
                </a:lnTo>
                <a:cubicBezTo>
                  <a:pt x="2911" y="1237"/>
                  <a:pt x="2911" y="1323"/>
                  <a:pt x="2870" y="1392"/>
                </a:cubicBezTo>
                <a:lnTo>
                  <a:pt x="2260" y="2449"/>
                </a:lnTo>
                <a:lnTo>
                  <a:pt x="2260" y="2449"/>
                </a:lnTo>
                <a:cubicBezTo>
                  <a:pt x="2220" y="2519"/>
                  <a:pt x="2145" y="2562"/>
                  <a:pt x="2065" y="2562"/>
                </a:cubicBezTo>
                <a:lnTo>
                  <a:pt x="845" y="2562"/>
                </a:lnTo>
                <a:lnTo>
                  <a:pt x="845" y="2562"/>
                </a:lnTo>
                <a:cubicBezTo>
                  <a:pt x="765" y="2562"/>
                  <a:pt x="691" y="2519"/>
                  <a:pt x="650" y="2449"/>
                </a:cubicBezTo>
              </a:path>
            </a:pathLst>
          </a:custGeom>
          <a:solidFill>
            <a:srgbClr val="66B3FF"/>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747994"/>
              </a:solidFill>
              <a:effectLst/>
              <a:uLnTx/>
              <a:uFillTx/>
            </a:endParaRPr>
          </a:p>
        </p:txBody>
      </p:sp>
      <p:graphicFrame>
        <p:nvGraphicFramePr>
          <p:cNvPr id="30721" name="Object 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30721"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24" name="Εικόνα 1"/>
          <p:cNvPicPr>
            <a:picLocks noChangeAspect="1"/>
          </p:cNvPicPr>
          <p:nvPr/>
        </p:nvPicPr>
        <p:blipFill>
          <a:blip r:embed="rId6"/>
          <a:srcRect/>
          <a:stretch>
            <a:fillRect/>
          </a:stretch>
        </p:blipFill>
        <p:spPr bwMode="auto">
          <a:xfrm>
            <a:off x="10478278" y="6113890"/>
            <a:ext cx="1388285" cy="775722"/>
          </a:xfrm>
          <a:prstGeom prst="rect">
            <a:avLst/>
          </a:prstGeom>
          <a:noFill/>
          <a:ln w="9525">
            <a:noFill/>
            <a:miter lim="800000"/>
            <a:headEnd/>
            <a:tailEnd/>
          </a:ln>
        </p:spPr>
      </p:pic>
      <p:cxnSp>
        <p:nvCxnSpPr>
          <p:cNvPr id="5" name="Ευθεία γραμμή σύνδεσης 4"/>
          <p:cNvCxnSpPr/>
          <p:nvPr/>
        </p:nvCxnSpPr>
        <p:spPr>
          <a:xfrm>
            <a:off x="0" y="6155140"/>
            <a:ext cx="12192000" cy="2729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49" name="Freeform 70">
            <a:extLst>
              <a:ext uri="{FF2B5EF4-FFF2-40B4-BE49-F238E27FC236}">
                <a16:creationId xmlns:a16="http://schemas.microsoft.com/office/drawing/2014/main" id="{0FA4643D-D046-4DCE-9DBF-BD22726FB925}"/>
              </a:ext>
            </a:extLst>
          </p:cNvPr>
          <p:cNvSpPr>
            <a:spLocks noChangeArrowheads="1"/>
          </p:cNvSpPr>
          <p:nvPr/>
        </p:nvSpPr>
        <p:spPr bwMode="auto">
          <a:xfrm>
            <a:off x="271463" y="2512328"/>
            <a:ext cx="2289838" cy="940346"/>
          </a:xfrm>
          <a:custGeom>
            <a:avLst/>
            <a:gdLst>
              <a:gd name="T0" fmla="*/ 3431 w 3432"/>
              <a:gd name="T1" fmla="*/ 1484 h 1485"/>
              <a:gd name="T2" fmla="*/ 2573 w 3432"/>
              <a:gd name="T3" fmla="*/ 0 h 1485"/>
              <a:gd name="T4" fmla="*/ 858 w 3432"/>
              <a:gd name="T5" fmla="*/ 0 h 1485"/>
              <a:gd name="T6" fmla="*/ 0 w 3432"/>
              <a:gd name="T7" fmla="*/ 1484 h 1485"/>
            </a:gdLst>
            <a:ahLst/>
            <a:cxnLst>
              <a:cxn ang="0">
                <a:pos x="T0" y="T1"/>
              </a:cxn>
              <a:cxn ang="0">
                <a:pos x="T2" y="T3"/>
              </a:cxn>
              <a:cxn ang="0">
                <a:pos x="T4" y="T5"/>
              </a:cxn>
              <a:cxn ang="0">
                <a:pos x="T6" y="T7"/>
              </a:cxn>
            </a:cxnLst>
            <a:rect l="0" t="0" r="r" b="b"/>
            <a:pathLst>
              <a:path w="3432" h="1485">
                <a:moveTo>
                  <a:pt x="3431" y="1484"/>
                </a:moveTo>
                <a:lnTo>
                  <a:pt x="2573" y="0"/>
                </a:lnTo>
                <a:lnTo>
                  <a:pt x="858" y="0"/>
                </a:lnTo>
                <a:lnTo>
                  <a:pt x="0" y="1484"/>
                </a:lnTo>
              </a:path>
            </a:pathLst>
          </a:custGeom>
          <a:noFill/>
          <a:ln w="25400" cap="flat">
            <a:solidFill>
              <a:srgbClr val="4D69F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747994"/>
              </a:solidFill>
              <a:effectLst/>
              <a:uLnTx/>
              <a:uFillTx/>
            </a:endParaRPr>
          </a:p>
        </p:txBody>
      </p:sp>
      <p:sp>
        <p:nvSpPr>
          <p:cNvPr id="50" name="Freeform 71">
            <a:extLst>
              <a:ext uri="{FF2B5EF4-FFF2-40B4-BE49-F238E27FC236}">
                <a16:creationId xmlns:a16="http://schemas.microsoft.com/office/drawing/2014/main" id="{E519517F-9099-4417-ABCC-E83F218D745E}"/>
              </a:ext>
            </a:extLst>
          </p:cNvPr>
          <p:cNvSpPr>
            <a:spLocks noChangeArrowheads="1"/>
          </p:cNvSpPr>
          <p:nvPr/>
        </p:nvSpPr>
        <p:spPr bwMode="auto">
          <a:xfrm>
            <a:off x="2561302" y="3449882"/>
            <a:ext cx="2289838" cy="940346"/>
          </a:xfrm>
          <a:custGeom>
            <a:avLst/>
            <a:gdLst>
              <a:gd name="T0" fmla="*/ 0 w 3431"/>
              <a:gd name="T1" fmla="*/ 0 h 1486"/>
              <a:gd name="T2" fmla="*/ 858 w 3431"/>
              <a:gd name="T3" fmla="*/ 1485 h 1486"/>
              <a:gd name="T4" fmla="*/ 2573 w 3431"/>
              <a:gd name="T5" fmla="*/ 1485 h 1486"/>
              <a:gd name="T6" fmla="*/ 3430 w 3431"/>
              <a:gd name="T7" fmla="*/ 0 h 1486"/>
            </a:gdLst>
            <a:ahLst/>
            <a:cxnLst>
              <a:cxn ang="0">
                <a:pos x="T0" y="T1"/>
              </a:cxn>
              <a:cxn ang="0">
                <a:pos x="T2" y="T3"/>
              </a:cxn>
              <a:cxn ang="0">
                <a:pos x="T4" y="T5"/>
              </a:cxn>
              <a:cxn ang="0">
                <a:pos x="T6" y="T7"/>
              </a:cxn>
            </a:cxnLst>
            <a:rect l="0" t="0" r="r" b="b"/>
            <a:pathLst>
              <a:path w="3431" h="1486">
                <a:moveTo>
                  <a:pt x="0" y="0"/>
                </a:moveTo>
                <a:lnTo>
                  <a:pt x="858" y="1485"/>
                </a:lnTo>
                <a:lnTo>
                  <a:pt x="2573" y="1485"/>
                </a:lnTo>
                <a:lnTo>
                  <a:pt x="3430" y="0"/>
                </a:lnTo>
              </a:path>
            </a:pathLst>
          </a:custGeom>
          <a:noFill/>
          <a:ln w="25400" cap="flat">
            <a:solidFill>
              <a:srgbClr val="66B3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747994"/>
              </a:solidFill>
              <a:effectLst/>
              <a:uLnTx/>
              <a:uFillTx/>
            </a:endParaRPr>
          </a:p>
        </p:txBody>
      </p:sp>
      <p:sp>
        <p:nvSpPr>
          <p:cNvPr id="51" name="Freeform 72">
            <a:extLst>
              <a:ext uri="{FF2B5EF4-FFF2-40B4-BE49-F238E27FC236}">
                <a16:creationId xmlns:a16="http://schemas.microsoft.com/office/drawing/2014/main" id="{137AC8D2-F58A-473C-96FF-1F5F9DF73270}"/>
              </a:ext>
            </a:extLst>
          </p:cNvPr>
          <p:cNvSpPr>
            <a:spLocks noChangeArrowheads="1"/>
          </p:cNvSpPr>
          <p:nvPr/>
        </p:nvSpPr>
        <p:spPr bwMode="auto">
          <a:xfrm>
            <a:off x="4851140" y="2512328"/>
            <a:ext cx="2289838" cy="940346"/>
          </a:xfrm>
          <a:custGeom>
            <a:avLst/>
            <a:gdLst>
              <a:gd name="T0" fmla="*/ 3430 w 3431"/>
              <a:gd name="T1" fmla="*/ 1484 h 1485"/>
              <a:gd name="T2" fmla="*/ 2572 w 3431"/>
              <a:gd name="T3" fmla="*/ 0 h 1485"/>
              <a:gd name="T4" fmla="*/ 858 w 3431"/>
              <a:gd name="T5" fmla="*/ 0 h 1485"/>
              <a:gd name="T6" fmla="*/ 0 w 3431"/>
              <a:gd name="T7" fmla="*/ 1484 h 1485"/>
            </a:gdLst>
            <a:ahLst/>
            <a:cxnLst>
              <a:cxn ang="0">
                <a:pos x="T0" y="T1"/>
              </a:cxn>
              <a:cxn ang="0">
                <a:pos x="T2" y="T3"/>
              </a:cxn>
              <a:cxn ang="0">
                <a:pos x="T4" y="T5"/>
              </a:cxn>
              <a:cxn ang="0">
                <a:pos x="T6" y="T7"/>
              </a:cxn>
            </a:cxnLst>
            <a:rect l="0" t="0" r="r" b="b"/>
            <a:pathLst>
              <a:path w="3431" h="1485">
                <a:moveTo>
                  <a:pt x="3430" y="1484"/>
                </a:moveTo>
                <a:lnTo>
                  <a:pt x="2572" y="0"/>
                </a:lnTo>
                <a:lnTo>
                  <a:pt x="858" y="0"/>
                </a:lnTo>
                <a:lnTo>
                  <a:pt x="0" y="1484"/>
                </a:lnTo>
              </a:path>
            </a:pathLst>
          </a:custGeom>
          <a:noFill/>
          <a:ln w="25400" cap="flat">
            <a:solidFill>
              <a:srgbClr val="7881A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747994"/>
              </a:solidFill>
              <a:effectLst/>
              <a:uLnTx/>
              <a:uFillTx/>
            </a:endParaRPr>
          </a:p>
        </p:txBody>
      </p:sp>
      <p:sp>
        <p:nvSpPr>
          <p:cNvPr id="53" name="Freeform 73">
            <a:extLst>
              <a:ext uri="{FF2B5EF4-FFF2-40B4-BE49-F238E27FC236}">
                <a16:creationId xmlns:a16="http://schemas.microsoft.com/office/drawing/2014/main" id="{E13B3EE1-7D03-4F1E-BD4C-518C4AB70686}"/>
              </a:ext>
            </a:extLst>
          </p:cNvPr>
          <p:cNvSpPr>
            <a:spLocks noChangeArrowheads="1"/>
          </p:cNvSpPr>
          <p:nvPr/>
        </p:nvSpPr>
        <p:spPr bwMode="auto">
          <a:xfrm>
            <a:off x="7139506" y="3449882"/>
            <a:ext cx="2289838" cy="940346"/>
          </a:xfrm>
          <a:custGeom>
            <a:avLst/>
            <a:gdLst>
              <a:gd name="T0" fmla="*/ 0 w 3432"/>
              <a:gd name="T1" fmla="*/ 0 h 1486"/>
              <a:gd name="T2" fmla="*/ 858 w 3432"/>
              <a:gd name="T3" fmla="*/ 1485 h 1486"/>
              <a:gd name="T4" fmla="*/ 2573 w 3432"/>
              <a:gd name="T5" fmla="*/ 1485 h 1486"/>
              <a:gd name="T6" fmla="*/ 3431 w 3432"/>
              <a:gd name="T7" fmla="*/ 0 h 1486"/>
            </a:gdLst>
            <a:ahLst/>
            <a:cxnLst>
              <a:cxn ang="0">
                <a:pos x="T0" y="T1"/>
              </a:cxn>
              <a:cxn ang="0">
                <a:pos x="T2" y="T3"/>
              </a:cxn>
              <a:cxn ang="0">
                <a:pos x="T4" y="T5"/>
              </a:cxn>
              <a:cxn ang="0">
                <a:pos x="T6" y="T7"/>
              </a:cxn>
            </a:cxnLst>
            <a:rect l="0" t="0" r="r" b="b"/>
            <a:pathLst>
              <a:path w="3432" h="1486">
                <a:moveTo>
                  <a:pt x="0" y="0"/>
                </a:moveTo>
                <a:lnTo>
                  <a:pt x="858" y="1485"/>
                </a:lnTo>
                <a:lnTo>
                  <a:pt x="2573" y="1485"/>
                </a:lnTo>
                <a:lnTo>
                  <a:pt x="3431" y="0"/>
                </a:lnTo>
              </a:path>
            </a:pathLst>
          </a:custGeom>
          <a:noFill/>
          <a:ln w="25400" cap="flat">
            <a:solidFill>
              <a:srgbClr val="4DC0B7"/>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747994"/>
              </a:solidFill>
              <a:effectLst/>
              <a:uLnTx/>
              <a:uFillTx/>
            </a:endParaRPr>
          </a:p>
        </p:txBody>
      </p:sp>
      <p:sp>
        <p:nvSpPr>
          <p:cNvPr id="55" name="Freeform 74">
            <a:extLst>
              <a:ext uri="{FF2B5EF4-FFF2-40B4-BE49-F238E27FC236}">
                <a16:creationId xmlns:a16="http://schemas.microsoft.com/office/drawing/2014/main" id="{FBEBCBAC-38D4-422C-A29E-1A86BCC69F57}"/>
              </a:ext>
            </a:extLst>
          </p:cNvPr>
          <p:cNvSpPr>
            <a:spLocks noChangeArrowheads="1"/>
          </p:cNvSpPr>
          <p:nvPr/>
        </p:nvSpPr>
        <p:spPr bwMode="auto">
          <a:xfrm>
            <a:off x="9427872" y="2512328"/>
            <a:ext cx="2289838" cy="940346"/>
          </a:xfrm>
          <a:custGeom>
            <a:avLst/>
            <a:gdLst>
              <a:gd name="T0" fmla="*/ 3430 w 3431"/>
              <a:gd name="T1" fmla="*/ 1484 h 1485"/>
              <a:gd name="T2" fmla="*/ 2572 w 3431"/>
              <a:gd name="T3" fmla="*/ 0 h 1485"/>
              <a:gd name="T4" fmla="*/ 857 w 3431"/>
              <a:gd name="T5" fmla="*/ 0 h 1485"/>
              <a:gd name="T6" fmla="*/ 0 w 3431"/>
              <a:gd name="T7" fmla="*/ 1484 h 1485"/>
            </a:gdLst>
            <a:ahLst/>
            <a:cxnLst>
              <a:cxn ang="0">
                <a:pos x="T0" y="T1"/>
              </a:cxn>
              <a:cxn ang="0">
                <a:pos x="T2" y="T3"/>
              </a:cxn>
              <a:cxn ang="0">
                <a:pos x="T4" y="T5"/>
              </a:cxn>
              <a:cxn ang="0">
                <a:pos x="T6" y="T7"/>
              </a:cxn>
            </a:cxnLst>
            <a:rect l="0" t="0" r="r" b="b"/>
            <a:pathLst>
              <a:path w="3431" h="1485">
                <a:moveTo>
                  <a:pt x="3430" y="1484"/>
                </a:moveTo>
                <a:lnTo>
                  <a:pt x="2572" y="0"/>
                </a:lnTo>
                <a:lnTo>
                  <a:pt x="857" y="0"/>
                </a:lnTo>
                <a:lnTo>
                  <a:pt x="0" y="1484"/>
                </a:lnTo>
              </a:path>
            </a:pathLst>
          </a:custGeom>
          <a:noFill/>
          <a:ln w="25400" cap="flat">
            <a:solidFill>
              <a:srgbClr val="03D99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747994"/>
              </a:solidFill>
              <a:effectLst/>
              <a:uLnTx/>
              <a:uFillTx/>
            </a:endParaRPr>
          </a:p>
        </p:txBody>
      </p:sp>
      <p:sp>
        <p:nvSpPr>
          <p:cNvPr id="56" name="Freeform 395">
            <a:extLst>
              <a:ext uri="{FF2B5EF4-FFF2-40B4-BE49-F238E27FC236}">
                <a16:creationId xmlns:a16="http://schemas.microsoft.com/office/drawing/2014/main" id="{64860CCF-3A83-4BC6-B613-4AEF2D05C007}"/>
              </a:ext>
            </a:extLst>
          </p:cNvPr>
          <p:cNvSpPr>
            <a:spLocks noChangeArrowheads="1"/>
          </p:cNvSpPr>
          <p:nvPr/>
        </p:nvSpPr>
        <p:spPr bwMode="auto">
          <a:xfrm>
            <a:off x="445112" y="2640684"/>
            <a:ext cx="1942537" cy="1621189"/>
          </a:xfrm>
          <a:custGeom>
            <a:avLst/>
            <a:gdLst>
              <a:gd name="T0" fmla="*/ 650 w 2911"/>
              <a:gd name="T1" fmla="*/ 2449 h 2563"/>
              <a:gd name="T2" fmla="*/ 39 w 2911"/>
              <a:gd name="T3" fmla="*/ 1392 h 2563"/>
              <a:gd name="T4" fmla="*/ 39 w 2911"/>
              <a:gd name="T5" fmla="*/ 1392 h 2563"/>
              <a:gd name="T6" fmla="*/ 39 w 2911"/>
              <a:gd name="T7" fmla="*/ 1168 h 2563"/>
              <a:gd name="T8" fmla="*/ 650 w 2911"/>
              <a:gd name="T9" fmla="*/ 112 h 2563"/>
              <a:gd name="T10" fmla="*/ 650 w 2911"/>
              <a:gd name="T11" fmla="*/ 112 h 2563"/>
              <a:gd name="T12" fmla="*/ 844 w 2911"/>
              <a:gd name="T13" fmla="*/ 0 h 2563"/>
              <a:gd name="T14" fmla="*/ 2065 w 2911"/>
              <a:gd name="T15" fmla="*/ 0 h 2563"/>
              <a:gd name="T16" fmla="*/ 2065 w 2911"/>
              <a:gd name="T17" fmla="*/ 0 h 2563"/>
              <a:gd name="T18" fmla="*/ 2260 w 2911"/>
              <a:gd name="T19" fmla="*/ 112 h 2563"/>
              <a:gd name="T20" fmla="*/ 2870 w 2911"/>
              <a:gd name="T21" fmla="*/ 1168 h 2563"/>
              <a:gd name="T22" fmla="*/ 2870 w 2911"/>
              <a:gd name="T23" fmla="*/ 1168 h 2563"/>
              <a:gd name="T24" fmla="*/ 2870 w 2911"/>
              <a:gd name="T25" fmla="*/ 1392 h 2563"/>
              <a:gd name="T26" fmla="*/ 2260 w 2911"/>
              <a:gd name="T27" fmla="*/ 2449 h 2563"/>
              <a:gd name="T28" fmla="*/ 2260 w 2911"/>
              <a:gd name="T29" fmla="*/ 2449 h 2563"/>
              <a:gd name="T30" fmla="*/ 2065 w 2911"/>
              <a:gd name="T31" fmla="*/ 2562 h 2563"/>
              <a:gd name="T32" fmla="*/ 844 w 2911"/>
              <a:gd name="T33" fmla="*/ 2562 h 2563"/>
              <a:gd name="T34" fmla="*/ 844 w 2911"/>
              <a:gd name="T35" fmla="*/ 2562 h 2563"/>
              <a:gd name="T36" fmla="*/ 650 w 2911"/>
              <a:gd name="T37" fmla="*/ 2449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11" h="2563">
                <a:moveTo>
                  <a:pt x="650" y="2449"/>
                </a:moveTo>
                <a:lnTo>
                  <a:pt x="39" y="1392"/>
                </a:lnTo>
                <a:lnTo>
                  <a:pt x="39" y="1392"/>
                </a:lnTo>
                <a:cubicBezTo>
                  <a:pt x="0" y="1323"/>
                  <a:pt x="0" y="1237"/>
                  <a:pt x="39" y="1168"/>
                </a:cubicBezTo>
                <a:lnTo>
                  <a:pt x="650" y="112"/>
                </a:lnTo>
                <a:lnTo>
                  <a:pt x="650" y="112"/>
                </a:lnTo>
                <a:cubicBezTo>
                  <a:pt x="690" y="43"/>
                  <a:pt x="764" y="0"/>
                  <a:pt x="844" y="0"/>
                </a:cubicBezTo>
                <a:lnTo>
                  <a:pt x="2065" y="0"/>
                </a:lnTo>
                <a:lnTo>
                  <a:pt x="2065" y="0"/>
                </a:lnTo>
                <a:cubicBezTo>
                  <a:pt x="2145" y="0"/>
                  <a:pt x="2219" y="43"/>
                  <a:pt x="2260" y="112"/>
                </a:cubicBezTo>
                <a:lnTo>
                  <a:pt x="2870" y="1168"/>
                </a:lnTo>
                <a:lnTo>
                  <a:pt x="2870" y="1168"/>
                </a:lnTo>
                <a:cubicBezTo>
                  <a:pt x="2910" y="1237"/>
                  <a:pt x="2910" y="1323"/>
                  <a:pt x="2870" y="1392"/>
                </a:cubicBezTo>
                <a:lnTo>
                  <a:pt x="2260" y="2449"/>
                </a:lnTo>
                <a:lnTo>
                  <a:pt x="2260" y="2449"/>
                </a:lnTo>
                <a:cubicBezTo>
                  <a:pt x="2219" y="2519"/>
                  <a:pt x="2145" y="2562"/>
                  <a:pt x="2065" y="2562"/>
                </a:cubicBezTo>
                <a:lnTo>
                  <a:pt x="844" y="2562"/>
                </a:lnTo>
                <a:lnTo>
                  <a:pt x="844" y="2562"/>
                </a:lnTo>
                <a:cubicBezTo>
                  <a:pt x="764" y="2562"/>
                  <a:pt x="690" y="2519"/>
                  <a:pt x="650" y="2449"/>
                </a:cubicBezTo>
              </a:path>
            </a:pathLst>
          </a:custGeom>
          <a:solidFill>
            <a:srgbClr val="4D69F9"/>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747994"/>
              </a:solidFill>
              <a:effectLst/>
              <a:uLnTx/>
              <a:uFillTx/>
            </a:endParaRPr>
          </a:p>
        </p:txBody>
      </p:sp>
      <p:sp>
        <p:nvSpPr>
          <p:cNvPr id="58" name="Freeform 397">
            <a:extLst>
              <a:ext uri="{FF2B5EF4-FFF2-40B4-BE49-F238E27FC236}">
                <a16:creationId xmlns:a16="http://schemas.microsoft.com/office/drawing/2014/main" id="{EB979EA1-5174-46C0-A541-5D0436C2A6A1}"/>
              </a:ext>
            </a:extLst>
          </p:cNvPr>
          <p:cNvSpPr>
            <a:spLocks noChangeArrowheads="1"/>
          </p:cNvSpPr>
          <p:nvPr/>
        </p:nvSpPr>
        <p:spPr bwMode="auto">
          <a:xfrm>
            <a:off x="5034459" y="2640684"/>
            <a:ext cx="1942537" cy="1621189"/>
          </a:xfrm>
          <a:custGeom>
            <a:avLst/>
            <a:gdLst>
              <a:gd name="T0" fmla="*/ 651 w 2911"/>
              <a:gd name="T1" fmla="*/ 2449 h 2563"/>
              <a:gd name="T2" fmla="*/ 41 w 2911"/>
              <a:gd name="T3" fmla="*/ 1392 h 2563"/>
              <a:gd name="T4" fmla="*/ 41 w 2911"/>
              <a:gd name="T5" fmla="*/ 1392 h 2563"/>
              <a:gd name="T6" fmla="*/ 41 w 2911"/>
              <a:gd name="T7" fmla="*/ 1168 h 2563"/>
              <a:gd name="T8" fmla="*/ 651 w 2911"/>
              <a:gd name="T9" fmla="*/ 112 h 2563"/>
              <a:gd name="T10" fmla="*/ 651 w 2911"/>
              <a:gd name="T11" fmla="*/ 112 h 2563"/>
              <a:gd name="T12" fmla="*/ 845 w 2911"/>
              <a:gd name="T13" fmla="*/ 0 h 2563"/>
              <a:gd name="T14" fmla="*/ 2065 w 2911"/>
              <a:gd name="T15" fmla="*/ 0 h 2563"/>
              <a:gd name="T16" fmla="*/ 2065 w 2911"/>
              <a:gd name="T17" fmla="*/ 0 h 2563"/>
              <a:gd name="T18" fmla="*/ 2260 w 2911"/>
              <a:gd name="T19" fmla="*/ 112 h 2563"/>
              <a:gd name="T20" fmla="*/ 2869 w 2911"/>
              <a:gd name="T21" fmla="*/ 1168 h 2563"/>
              <a:gd name="T22" fmla="*/ 2869 w 2911"/>
              <a:gd name="T23" fmla="*/ 1168 h 2563"/>
              <a:gd name="T24" fmla="*/ 2869 w 2911"/>
              <a:gd name="T25" fmla="*/ 1392 h 2563"/>
              <a:gd name="T26" fmla="*/ 2260 w 2911"/>
              <a:gd name="T27" fmla="*/ 2449 h 2563"/>
              <a:gd name="T28" fmla="*/ 2260 w 2911"/>
              <a:gd name="T29" fmla="*/ 2449 h 2563"/>
              <a:gd name="T30" fmla="*/ 2065 w 2911"/>
              <a:gd name="T31" fmla="*/ 2562 h 2563"/>
              <a:gd name="T32" fmla="*/ 845 w 2911"/>
              <a:gd name="T33" fmla="*/ 2562 h 2563"/>
              <a:gd name="T34" fmla="*/ 845 w 2911"/>
              <a:gd name="T35" fmla="*/ 2562 h 2563"/>
              <a:gd name="T36" fmla="*/ 651 w 2911"/>
              <a:gd name="T37" fmla="*/ 2449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11" h="2563">
                <a:moveTo>
                  <a:pt x="651" y="2449"/>
                </a:moveTo>
                <a:lnTo>
                  <a:pt x="41" y="1392"/>
                </a:lnTo>
                <a:lnTo>
                  <a:pt x="41" y="1392"/>
                </a:lnTo>
                <a:cubicBezTo>
                  <a:pt x="0" y="1323"/>
                  <a:pt x="0" y="1237"/>
                  <a:pt x="41" y="1168"/>
                </a:cubicBezTo>
                <a:lnTo>
                  <a:pt x="651" y="112"/>
                </a:lnTo>
                <a:lnTo>
                  <a:pt x="651" y="112"/>
                </a:lnTo>
                <a:cubicBezTo>
                  <a:pt x="691" y="43"/>
                  <a:pt x="765" y="0"/>
                  <a:pt x="845" y="0"/>
                </a:cubicBezTo>
                <a:lnTo>
                  <a:pt x="2065" y="0"/>
                </a:lnTo>
                <a:lnTo>
                  <a:pt x="2065" y="0"/>
                </a:lnTo>
                <a:cubicBezTo>
                  <a:pt x="2145" y="0"/>
                  <a:pt x="2219" y="43"/>
                  <a:pt x="2260" y="112"/>
                </a:cubicBezTo>
                <a:lnTo>
                  <a:pt x="2869" y="1168"/>
                </a:lnTo>
                <a:lnTo>
                  <a:pt x="2869" y="1168"/>
                </a:lnTo>
                <a:cubicBezTo>
                  <a:pt x="2910" y="1237"/>
                  <a:pt x="2910" y="1323"/>
                  <a:pt x="2869" y="1392"/>
                </a:cubicBezTo>
                <a:lnTo>
                  <a:pt x="2260" y="2449"/>
                </a:lnTo>
                <a:lnTo>
                  <a:pt x="2260" y="2449"/>
                </a:lnTo>
                <a:cubicBezTo>
                  <a:pt x="2219" y="2519"/>
                  <a:pt x="2145" y="2562"/>
                  <a:pt x="2065" y="2562"/>
                </a:cubicBezTo>
                <a:lnTo>
                  <a:pt x="845" y="2562"/>
                </a:lnTo>
                <a:lnTo>
                  <a:pt x="845" y="2562"/>
                </a:lnTo>
                <a:cubicBezTo>
                  <a:pt x="765" y="2562"/>
                  <a:pt x="691" y="2519"/>
                  <a:pt x="651" y="2449"/>
                </a:cubicBezTo>
              </a:path>
            </a:pathLst>
          </a:custGeom>
          <a:solidFill>
            <a:srgbClr val="7881AA"/>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747994"/>
              </a:solidFill>
              <a:effectLst/>
              <a:uLnTx/>
              <a:uFillTx/>
            </a:endParaRPr>
          </a:p>
        </p:txBody>
      </p:sp>
      <p:sp>
        <p:nvSpPr>
          <p:cNvPr id="60" name="Freeform 399">
            <a:extLst>
              <a:ext uri="{FF2B5EF4-FFF2-40B4-BE49-F238E27FC236}">
                <a16:creationId xmlns:a16="http://schemas.microsoft.com/office/drawing/2014/main" id="{8CF8344B-BD8B-40D3-9AFA-EBE4B2EC7F17}"/>
              </a:ext>
            </a:extLst>
          </p:cNvPr>
          <p:cNvSpPr>
            <a:spLocks noChangeArrowheads="1"/>
          </p:cNvSpPr>
          <p:nvPr/>
        </p:nvSpPr>
        <p:spPr bwMode="auto">
          <a:xfrm>
            <a:off x="9601523" y="2640684"/>
            <a:ext cx="1942537" cy="1621189"/>
          </a:xfrm>
          <a:custGeom>
            <a:avLst/>
            <a:gdLst>
              <a:gd name="T0" fmla="*/ 651 w 2912"/>
              <a:gd name="T1" fmla="*/ 2449 h 2563"/>
              <a:gd name="T2" fmla="*/ 41 w 2912"/>
              <a:gd name="T3" fmla="*/ 1392 h 2563"/>
              <a:gd name="T4" fmla="*/ 41 w 2912"/>
              <a:gd name="T5" fmla="*/ 1392 h 2563"/>
              <a:gd name="T6" fmla="*/ 41 w 2912"/>
              <a:gd name="T7" fmla="*/ 1168 h 2563"/>
              <a:gd name="T8" fmla="*/ 651 w 2912"/>
              <a:gd name="T9" fmla="*/ 112 h 2563"/>
              <a:gd name="T10" fmla="*/ 651 w 2912"/>
              <a:gd name="T11" fmla="*/ 112 h 2563"/>
              <a:gd name="T12" fmla="*/ 846 w 2912"/>
              <a:gd name="T13" fmla="*/ 0 h 2563"/>
              <a:gd name="T14" fmla="*/ 2066 w 2912"/>
              <a:gd name="T15" fmla="*/ 0 h 2563"/>
              <a:gd name="T16" fmla="*/ 2066 w 2912"/>
              <a:gd name="T17" fmla="*/ 0 h 2563"/>
              <a:gd name="T18" fmla="*/ 2260 w 2912"/>
              <a:gd name="T19" fmla="*/ 112 h 2563"/>
              <a:gd name="T20" fmla="*/ 2870 w 2912"/>
              <a:gd name="T21" fmla="*/ 1168 h 2563"/>
              <a:gd name="T22" fmla="*/ 2870 w 2912"/>
              <a:gd name="T23" fmla="*/ 1168 h 2563"/>
              <a:gd name="T24" fmla="*/ 2870 w 2912"/>
              <a:gd name="T25" fmla="*/ 1392 h 2563"/>
              <a:gd name="T26" fmla="*/ 2260 w 2912"/>
              <a:gd name="T27" fmla="*/ 2449 h 2563"/>
              <a:gd name="T28" fmla="*/ 2260 w 2912"/>
              <a:gd name="T29" fmla="*/ 2449 h 2563"/>
              <a:gd name="T30" fmla="*/ 2066 w 2912"/>
              <a:gd name="T31" fmla="*/ 2562 h 2563"/>
              <a:gd name="T32" fmla="*/ 846 w 2912"/>
              <a:gd name="T33" fmla="*/ 2562 h 2563"/>
              <a:gd name="T34" fmla="*/ 846 w 2912"/>
              <a:gd name="T35" fmla="*/ 2562 h 2563"/>
              <a:gd name="T36" fmla="*/ 651 w 2912"/>
              <a:gd name="T37" fmla="*/ 2449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12" h="2563">
                <a:moveTo>
                  <a:pt x="651" y="2449"/>
                </a:moveTo>
                <a:lnTo>
                  <a:pt x="41" y="1392"/>
                </a:lnTo>
                <a:lnTo>
                  <a:pt x="41" y="1392"/>
                </a:lnTo>
                <a:cubicBezTo>
                  <a:pt x="0" y="1323"/>
                  <a:pt x="0" y="1237"/>
                  <a:pt x="41" y="1168"/>
                </a:cubicBezTo>
                <a:lnTo>
                  <a:pt x="651" y="112"/>
                </a:lnTo>
                <a:lnTo>
                  <a:pt x="651" y="112"/>
                </a:lnTo>
                <a:cubicBezTo>
                  <a:pt x="691" y="43"/>
                  <a:pt x="765" y="0"/>
                  <a:pt x="846" y="0"/>
                </a:cubicBezTo>
                <a:lnTo>
                  <a:pt x="2066" y="0"/>
                </a:lnTo>
                <a:lnTo>
                  <a:pt x="2066" y="0"/>
                </a:lnTo>
                <a:cubicBezTo>
                  <a:pt x="2146" y="0"/>
                  <a:pt x="2221" y="43"/>
                  <a:pt x="2260" y="112"/>
                </a:cubicBezTo>
                <a:lnTo>
                  <a:pt x="2870" y="1168"/>
                </a:lnTo>
                <a:lnTo>
                  <a:pt x="2870" y="1168"/>
                </a:lnTo>
                <a:cubicBezTo>
                  <a:pt x="2911" y="1237"/>
                  <a:pt x="2911" y="1323"/>
                  <a:pt x="2870" y="1392"/>
                </a:cubicBezTo>
                <a:lnTo>
                  <a:pt x="2260" y="2449"/>
                </a:lnTo>
                <a:lnTo>
                  <a:pt x="2260" y="2449"/>
                </a:lnTo>
                <a:cubicBezTo>
                  <a:pt x="2221" y="2519"/>
                  <a:pt x="2146" y="2562"/>
                  <a:pt x="2066" y="2562"/>
                </a:cubicBezTo>
                <a:lnTo>
                  <a:pt x="846" y="2562"/>
                </a:lnTo>
                <a:lnTo>
                  <a:pt x="846" y="2562"/>
                </a:lnTo>
                <a:cubicBezTo>
                  <a:pt x="765" y="2562"/>
                  <a:pt x="691" y="2519"/>
                  <a:pt x="651" y="2449"/>
                </a:cubicBezTo>
              </a:path>
            </a:pathLst>
          </a:custGeom>
          <a:solidFill>
            <a:srgbClr val="03D990"/>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747994"/>
              </a:solidFill>
              <a:effectLst/>
              <a:uLnTx/>
              <a:uFillTx/>
            </a:endParaRPr>
          </a:p>
        </p:txBody>
      </p:sp>
      <p:sp>
        <p:nvSpPr>
          <p:cNvPr id="66" name="TextBox 65">
            <a:extLst>
              <a:ext uri="{FF2B5EF4-FFF2-40B4-BE49-F238E27FC236}">
                <a16:creationId xmlns:a16="http://schemas.microsoft.com/office/drawing/2014/main" id="{53A5783D-2751-47BB-8A1B-402606306C00}"/>
              </a:ext>
            </a:extLst>
          </p:cNvPr>
          <p:cNvSpPr txBox="1"/>
          <p:nvPr/>
        </p:nvSpPr>
        <p:spPr>
          <a:xfrm>
            <a:off x="715128" y="3649837"/>
            <a:ext cx="1391467" cy="307777"/>
          </a:xfrm>
          <a:prstGeom prst="rect">
            <a:avLst/>
          </a:prstGeom>
          <a:noFill/>
        </p:spPr>
        <p:txBody>
          <a:bodyPr wrap="square" rtlCol="0" anchor="t">
            <a:sp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kumimoji="0" lang="en-US" sz="1400" b="1" i="0" u="none" strike="noStrike" kern="0" cap="none" spc="-30" normalizeH="0" baseline="0" noProof="0">
                <a:ln>
                  <a:noFill/>
                </a:ln>
                <a:solidFill>
                  <a:srgbClr val="FFFFFF"/>
                </a:solidFill>
                <a:effectLst/>
                <a:uLnTx/>
                <a:uFillTx/>
                <a:cs typeface="Poppins" pitchFamily="2" charset="77"/>
              </a:rPr>
              <a:t>01</a:t>
            </a:r>
          </a:p>
        </p:txBody>
      </p:sp>
      <p:sp>
        <p:nvSpPr>
          <p:cNvPr id="67" name="TextBox 66">
            <a:extLst>
              <a:ext uri="{FF2B5EF4-FFF2-40B4-BE49-F238E27FC236}">
                <a16:creationId xmlns:a16="http://schemas.microsoft.com/office/drawing/2014/main" id="{2362D21F-D43E-4D9D-9051-3EAC969F8B77}"/>
              </a:ext>
            </a:extLst>
          </p:cNvPr>
          <p:cNvSpPr txBox="1"/>
          <p:nvPr/>
        </p:nvSpPr>
        <p:spPr>
          <a:xfrm>
            <a:off x="259541" y="4453981"/>
            <a:ext cx="2475410" cy="1674754"/>
          </a:xfrm>
          <a:prstGeom prst="rect">
            <a:avLst/>
          </a:prstGeom>
        </p:spPr>
        <p:txBody>
          <a:bodyPr vert="horz" wrap="square" lIns="91440" tIns="45720" rIns="91440" bIns="45720" rtlCol="0">
            <a:spAutoFit/>
          </a:bodyPr>
          <a:lstStyle>
            <a:defPPr>
              <a:defRPr lang="el-GR"/>
            </a:defPPr>
            <a:lvl1pPr indent="0" defTabSz="1087636">
              <a:lnSpc>
                <a:spcPct val="150000"/>
              </a:lnSpc>
              <a:spcBef>
                <a:spcPct val="20000"/>
              </a:spcBef>
              <a:buFont typeface="Arial"/>
              <a:buNone/>
              <a:defRPr sz="14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GB" dirty="0"/>
              <a:t>Territorial sea currently extends to six nautical miles in the Aegean sea and OW projects will be developed within such area.</a:t>
            </a:r>
            <a:endParaRPr lang="en-US" dirty="0"/>
          </a:p>
        </p:txBody>
      </p:sp>
      <p:sp>
        <p:nvSpPr>
          <p:cNvPr id="68" name="TextBox 67">
            <a:extLst>
              <a:ext uri="{FF2B5EF4-FFF2-40B4-BE49-F238E27FC236}">
                <a16:creationId xmlns:a16="http://schemas.microsoft.com/office/drawing/2014/main" id="{AD641BA5-EC19-425A-8F79-15F3A2A4B4F5}"/>
              </a:ext>
            </a:extLst>
          </p:cNvPr>
          <p:cNvSpPr txBox="1"/>
          <p:nvPr/>
        </p:nvSpPr>
        <p:spPr>
          <a:xfrm>
            <a:off x="3005372" y="3649837"/>
            <a:ext cx="1391467" cy="307777"/>
          </a:xfrm>
          <a:prstGeom prst="rect">
            <a:avLst/>
          </a:prstGeom>
          <a:noFill/>
        </p:spPr>
        <p:txBody>
          <a:bodyPr wrap="square" rtlCol="0" anchor="t">
            <a:sp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kumimoji="0" lang="en-US" sz="1400" b="1" i="0" u="none" strike="noStrike" kern="0" cap="none" spc="-30" normalizeH="0" baseline="0" noProof="0">
                <a:ln>
                  <a:noFill/>
                </a:ln>
                <a:solidFill>
                  <a:srgbClr val="FFFFFF"/>
                </a:solidFill>
                <a:effectLst/>
                <a:uLnTx/>
                <a:uFillTx/>
                <a:cs typeface="Poppins" pitchFamily="2" charset="77"/>
              </a:rPr>
              <a:t>02</a:t>
            </a:r>
          </a:p>
        </p:txBody>
      </p:sp>
      <p:sp>
        <p:nvSpPr>
          <p:cNvPr id="69" name="TextBox 68">
            <a:extLst>
              <a:ext uri="{FF2B5EF4-FFF2-40B4-BE49-F238E27FC236}">
                <a16:creationId xmlns:a16="http://schemas.microsoft.com/office/drawing/2014/main" id="{50E27931-1F49-421F-B47F-D5402F542EFA}"/>
              </a:ext>
            </a:extLst>
          </p:cNvPr>
          <p:cNvSpPr txBox="1"/>
          <p:nvPr/>
        </p:nvSpPr>
        <p:spPr>
          <a:xfrm>
            <a:off x="2787598" y="1106315"/>
            <a:ext cx="2223528" cy="1351588"/>
          </a:xfrm>
          <a:prstGeom prst="rect">
            <a:avLst/>
          </a:prstGeom>
        </p:spPr>
        <p:txBody>
          <a:bodyPr vert="horz" wrap="square" lIns="91440" tIns="45720" rIns="91440" bIns="45720" rtlCol="0">
            <a:spAutoFit/>
          </a:bodyPr>
          <a:lstStyle>
            <a:defPPr>
              <a:defRPr lang="el-GR"/>
            </a:defPPr>
            <a:lvl1pPr indent="0" defTabSz="1087636">
              <a:lnSpc>
                <a:spcPct val="150000"/>
              </a:lnSpc>
              <a:spcBef>
                <a:spcPct val="20000"/>
              </a:spcBef>
              <a:buFont typeface="Arial"/>
              <a:buNone/>
              <a:defRPr sz="14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dirty="0"/>
              <a:t>Many non interconnected islands where a large proportion of the wind potential is concentrated.</a:t>
            </a:r>
          </a:p>
        </p:txBody>
      </p:sp>
      <p:sp>
        <p:nvSpPr>
          <p:cNvPr id="70" name="TextBox 69">
            <a:extLst>
              <a:ext uri="{FF2B5EF4-FFF2-40B4-BE49-F238E27FC236}">
                <a16:creationId xmlns:a16="http://schemas.microsoft.com/office/drawing/2014/main" id="{132DC506-0406-47A3-980E-C90E4FA5BCEB}"/>
              </a:ext>
            </a:extLst>
          </p:cNvPr>
          <p:cNvSpPr txBox="1"/>
          <p:nvPr/>
        </p:nvSpPr>
        <p:spPr>
          <a:xfrm>
            <a:off x="5295911" y="3649837"/>
            <a:ext cx="1391467" cy="307777"/>
          </a:xfrm>
          <a:prstGeom prst="rect">
            <a:avLst/>
          </a:prstGeom>
          <a:noFill/>
        </p:spPr>
        <p:txBody>
          <a:bodyPr wrap="square" rtlCol="0" anchor="t">
            <a:sp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kumimoji="0" lang="en-US" sz="1400" b="1" i="0" u="none" strike="noStrike" kern="0" cap="none" spc="-30" normalizeH="0" baseline="0" noProof="0">
                <a:ln>
                  <a:noFill/>
                </a:ln>
                <a:solidFill>
                  <a:srgbClr val="FFFFFF"/>
                </a:solidFill>
                <a:effectLst/>
                <a:uLnTx/>
                <a:uFillTx/>
                <a:cs typeface="Poppins" pitchFamily="2" charset="77"/>
              </a:rPr>
              <a:t>03</a:t>
            </a:r>
          </a:p>
        </p:txBody>
      </p:sp>
      <p:sp>
        <p:nvSpPr>
          <p:cNvPr id="71" name="TextBox 70">
            <a:extLst>
              <a:ext uri="{FF2B5EF4-FFF2-40B4-BE49-F238E27FC236}">
                <a16:creationId xmlns:a16="http://schemas.microsoft.com/office/drawing/2014/main" id="{4BC7663F-989B-4F24-9057-4511C9659EAD}"/>
              </a:ext>
            </a:extLst>
          </p:cNvPr>
          <p:cNvSpPr txBox="1"/>
          <p:nvPr/>
        </p:nvSpPr>
        <p:spPr>
          <a:xfrm>
            <a:off x="4811088" y="4453981"/>
            <a:ext cx="2429001" cy="1351588"/>
          </a:xfrm>
          <a:prstGeom prst="rect">
            <a:avLst/>
          </a:prstGeom>
        </p:spPr>
        <p:txBody>
          <a:bodyPr vert="horz" wrap="square" lIns="91440" tIns="45720" rIns="91440" bIns="45720" rtlCol="0">
            <a:spAutoFit/>
          </a:bodyPr>
          <a:lstStyle>
            <a:defPPr>
              <a:defRPr lang="el-GR"/>
            </a:defPPr>
            <a:lvl1pPr indent="0" defTabSz="1087636">
              <a:lnSpc>
                <a:spcPct val="150000"/>
              </a:lnSpc>
              <a:spcBef>
                <a:spcPct val="20000"/>
              </a:spcBef>
              <a:buFont typeface="Arial"/>
              <a:buNone/>
              <a:defRPr sz="14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l-GR" dirty="0" err="1">
                <a:cs typeface="Calibri"/>
              </a:rPr>
              <a:t>Greece</a:t>
            </a:r>
            <a:r>
              <a:rPr lang="el-GR" dirty="0">
                <a:cs typeface="Calibri"/>
              </a:rPr>
              <a:t> </a:t>
            </a:r>
            <a:r>
              <a:rPr lang="el-GR" dirty="0" err="1">
                <a:cs typeface="Calibri"/>
              </a:rPr>
              <a:t>is</a:t>
            </a:r>
            <a:r>
              <a:rPr lang="el-GR" dirty="0">
                <a:cs typeface="Calibri"/>
              </a:rPr>
              <a:t> a </a:t>
            </a:r>
            <a:r>
              <a:rPr lang="el-GR" dirty="0" err="1">
                <a:cs typeface="Calibri"/>
              </a:rPr>
              <a:t>sesimic</a:t>
            </a:r>
            <a:r>
              <a:rPr lang="el-GR" dirty="0">
                <a:cs typeface="Calibri"/>
              </a:rPr>
              <a:t> </a:t>
            </a:r>
            <a:r>
              <a:rPr lang="el-GR" dirty="0" err="1">
                <a:cs typeface="Calibri"/>
              </a:rPr>
              <a:t>region</a:t>
            </a:r>
            <a:r>
              <a:rPr lang="el-GR" dirty="0">
                <a:cs typeface="Calibri"/>
              </a:rPr>
              <a:t> – </a:t>
            </a:r>
            <a:r>
              <a:rPr lang="el-GR" dirty="0" err="1">
                <a:cs typeface="Calibri"/>
              </a:rPr>
              <a:t>an</a:t>
            </a:r>
            <a:r>
              <a:rPr lang="el-GR" dirty="0">
                <a:cs typeface="Calibri"/>
              </a:rPr>
              <a:t> </a:t>
            </a:r>
            <a:r>
              <a:rPr lang="el-GR" dirty="0" err="1">
                <a:cs typeface="Calibri"/>
              </a:rPr>
              <a:t>issue</a:t>
            </a:r>
            <a:r>
              <a:rPr lang="el-GR" dirty="0">
                <a:cs typeface="Calibri"/>
              </a:rPr>
              <a:t> </a:t>
            </a:r>
            <a:r>
              <a:rPr lang="el-GR" dirty="0" err="1">
                <a:cs typeface="Calibri"/>
              </a:rPr>
              <a:t>that</a:t>
            </a:r>
            <a:r>
              <a:rPr lang="el-GR" dirty="0">
                <a:cs typeface="Calibri"/>
              </a:rPr>
              <a:t> </a:t>
            </a:r>
            <a:r>
              <a:rPr lang="en-GB" dirty="0">
                <a:cs typeface="Calibri"/>
              </a:rPr>
              <a:t>has not been</a:t>
            </a:r>
            <a:r>
              <a:rPr lang="el-GR" dirty="0">
                <a:cs typeface="Calibri"/>
              </a:rPr>
              <a:t> </a:t>
            </a:r>
            <a:r>
              <a:rPr lang="en-GB" dirty="0">
                <a:cs typeface="Calibri"/>
              </a:rPr>
              <a:t>encountered</a:t>
            </a:r>
            <a:r>
              <a:rPr lang="el-GR" dirty="0">
                <a:cs typeface="Calibri"/>
              </a:rPr>
              <a:t> </a:t>
            </a:r>
            <a:r>
              <a:rPr lang="en-GB" dirty="0">
                <a:cs typeface="Calibri"/>
              </a:rPr>
              <a:t>in Europe</a:t>
            </a:r>
            <a:r>
              <a:rPr lang="el-GR" dirty="0">
                <a:cs typeface="Calibri"/>
              </a:rPr>
              <a:t> </a:t>
            </a:r>
            <a:r>
              <a:rPr lang="en-GB" dirty="0">
                <a:cs typeface="Calibri"/>
              </a:rPr>
              <a:t>but known in other markets.</a:t>
            </a:r>
            <a:endParaRPr lang="en-US" dirty="0"/>
          </a:p>
        </p:txBody>
      </p:sp>
      <p:sp>
        <p:nvSpPr>
          <p:cNvPr id="72" name="TextBox 71">
            <a:extLst>
              <a:ext uri="{FF2B5EF4-FFF2-40B4-BE49-F238E27FC236}">
                <a16:creationId xmlns:a16="http://schemas.microsoft.com/office/drawing/2014/main" id="{2B506FD0-F7EC-4C61-A104-443832DB8D5A}"/>
              </a:ext>
            </a:extLst>
          </p:cNvPr>
          <p:cNvSpPr txBox="1"/>
          <p:nvPr/>
        </p:nvSpPr>
        <p:spPr>
          <a:xfrm>
            <a:off x="7586451" y="3649836"/>
            <a:ext cx="1391467" cy="307777"/>
          </a:xfrm>
          <a:prstGeom prst="rect">
            <a:avLst/>
          </a:prstGeom>
          <a:noFill/>
        </p:spPr>
        <p:txBody>
          <a:bodyPr wrap="square" rtlCol="0" anchor="t">
            <a:sp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kumimoji="0" lang="en-US" sz="1400" b="1" i="0" u="none" strike="noStrike" kern="0" cap="none" spc="-30" normalizeH="0" baseline="0" noProof="0">
                <a:ln>
                  <a:noFill/>
                </a:ln>
                <a:solidFill>
                  <a:srgbClr val="FFFFFF"/>
                </a:solidFill>
                <a:effectLst/>
                <a:uLnTx/>
                <a:uFillTx/>
                <a:cs typeface="Poppins" pitchFamily="2" charset="77"/>
              </a:rPr>
              <a:t>04</a:t>
            </a:r>
          </a:p>
        </p:txBody>
      </p:sp>
      <p:sp>
        <p:nvSpPr>
          <p:cNvPr id="73" name="TextBox 72">
            <a:extLst>
              <a:ext uri="{FF2B5EF4-FFF2-40B4-BE49-F238E27FC236}">
                <a16:creationId xmlns:a16="http://schemas.microsoft.com/office/drawing/2014/main" id="{B26564D9-7100-4353-88CD-DD443910E9A1}"/>
              </a:ext>
            </a:extLst>
          </p:cNvPr>
          <p:cNvSpPr txBox="1"/>
          <p:nvPr/>
        </p:nvSpPr>
        <p:spPr>
          <a:xfrm>
            <a:off x="7311684" y="1291779"/>
            <a:ext cx="1942537" cy="1028423"/>
          </a:xfrm>
          <a:prstGeom prst="rect">
            <a:avLst/>
          </a:prstGeom>
        </p:spPr>
        <p:txBody>
          <a:bodyPr vert="horz" wrap="square" lIns="91440" tIns="45720" rIns="91440" bIns="45720" rtlCol="0">
            <a:spAutoFit/>
          </a:bodyPr>
          <a:lstStyle>
            <a:defPPr>
              <a:defRPr lang="el-GR"/>
            </a:defPPr>
            <a:lvl1pPr indent="0" defTabSz="1087636">
              <a:lnSpc>
                <a:spcPct val="150000"/>
              </a:lnSpc>
              <a:spcBef>
                <a:spcPct val="20000"/>
              </a:spcBef>
              <a:buFont typeface="Arial"/>
              <a:buNone/>
              <a:defRPr sz="14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dirty="0"/>
              <a:t>Steep seabed slope and deep waters close to shore. </a:t>
            </a:r>
          </a:p>
        </p:txBody>
      </p:sp>
      <p:sp>
        <p:nvSpPr>
          <p:cNvPr id="74" name="TextBox 73">
            <a:extLst>
              <a:ext uri="{FF2B5EF4-FFF2-40B4-BE49-F238E27FC236}">
                <a16:creationId xmlns:a16="http://schemas.microsoft.com/office/drawing/2014/main" id="{0EF6CCC5-EED5-4A79-AF27-118B0A7712B5}"/>
              </a:ext>
            </a:extLst>
          </p:cNvPr>
          <p:cNvSpPr txBox="1"/>
          <p:nvPr/>
        </p:nvSpPr>
        <p:spPr>
          <a:xfrm>
            <a:off x="9876506" y="3649836"/>
            <a:ext cx="1391467" cy="307777"/>
          </a:xfrm>
          <a:prstGeom prst="rect">
            <a:avLst/>
          </a:prstGeom>
          <a:noFill/>
        </p:spPr>
        <p:txBody>
          <a:bodyPr wrap="square" rtlCol="0" anchor="t">
            <a:sp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kumimoji="0" lang="en-US" sz="1400" b="1" i="0" u="none" strike="noStrike" kern="0" cap="none" spc="-30" normalizeH="0" baseline="0" noProof="0">
                <a:ln>
                  <a:noFill/>
                </a:ln>
                <a:solidFill>
                  <a:srgbClr val="FFFFFF"/>
                </a:solidFill>
                <a:effectLst/>
                <a:uLnTx/>
                <a:uFillTx/>
                <a:cs typeface="Poppins" pitchFamily="2" charset="77"/>
              </a:rPr>
              <a:t>05</a:t>
            </a:r>
          </a:p>
        </p:txBody>
      </p:sp>
      <p:sp>
        <p:nvSpPr>
          <p:cNvPr id="75" name="TextBox 74">
            <a:extLst>
              <a:ext uri="{FF2B5EF4-FFF2-40B4-BE49-F238E27FC236}">
                <a16:creationId xmlns:a16="http://schemas.microsoft.com/office/drawing/2014/main" id="{F852DAEB-0E0F-4809-B34E-22A9D5F00FFC}"/>
              </a:ext>
            </a:extLst>
          </p:cNvPr>
          <p:cNvSpPr txBox="1"/>
          <p:nvPr/>
        </p:nvSpPr>
        <p:spPr>
          <a:xfrm>
            <a:off x="9548776" y="4453981"/>
            <a:ext cx="2046925" cy="1674754"/>
          </a:xfrm>
          <a:prstGeom prst="rect">
            <a:avLst/>
          </a:prstGeom>
        </p:spPr>
        <p:txBody>
          <a:bodyPr vert="horz" wrap="square" lIns="91440" tIns="45720" rIns="91440" bIns="45720" rtlCol="0">
            <a:spAutoFit/>
          </a:bodyPr>
          <a:lstStyle>
            <a:defPPr>
              <a:defRPr lang="el-GR"/>
            </a:defPPr>
            <a:lvl1pPr indent="0" defTabSz="1087636">
              <a:lnSpc>
                <a:spcPct val="150000"/>
              </a:lnSpc>
              <a:spcBef>
                <a:spcPct val="20000"/>
              </a:spcBef>
              <a:buFont typeface="Arial"/>
              <a:buNone/>
              <a:defRPr sz="14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dirty="0"/>
              <a:t>Good wind potential in combination with lower wave heights facilitating development and operational lifetime. </a:t>
            </a:r>
          </a:p>
        </p:txBody>
      </p:sp>
      <p:pic>
        <p:nvPicPr>
          <p:cNvPr id="6" name="Graphic 5" descr="Lighthouse scene outline">
            <a:extLst>
              <a:ext uri="{FF2B5EF4-FFF2-40B4-BE49-F238E27FC236}">
                <a16:creationId xmlns:a16="http://schemas.microsoft.com/office/drawing/2014/main" id="{D5FC7407-510D-4D8C-A52E-5083609577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6314" y="2765511"/>
            <a:ext cx="914400" cy="914400"/>
          </a:xfrm>
          <a:prstGeom prst="rect">
            <a:avLst/>
          </a:prstGeom>
        </p:spPr>
      </p:pic>
      <p:pic>
        <p:nvPicPr>
          <p:cNvPr id="76" name="Graphic 75" descr="Renewable Energy with solid fill">
            <a:extLst>
              <a:ext uri="{FF2B5EF4-FFF2-40B4-BE49-F238E27FC236}">
                <a16:creationId xmlns:a16="http://schemas.microsoft.com/office/drawing/2014/main" id="{B4A384F5-48CB-4641-91CE-5301B6FD2ED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62748" y="2874447"/>
            <a:ext cx="684000" cy="684000"/>
          </a:xfrm>
          <a:prstGeom prst="rect">
            <a:avLst/>
          </a:prstGeom>
        </p:spPr>
      </p:pic>
      <p:grpSp>
        <p:nvGrpSpPr>
          <p:cNvPr id="90" name="Group 89">
            <a:extLst>
              <a:ext uri="{FF2B5EF4-FFF2-40B4-BE49-F238E27FC236}">
                <a16:creationId xmlns:a16="http://schemas.microsoft.com/office/drawing/2014/main" id="{D400A135-25AD-4662-A61B-2C3A8D600DA9}"/>
              </a:ext>
            </a:extLst>
          </p:cNvPr>
          <p:cNvGrpSpPr/>
          <p:nvPr/>
        </p:nvGrpSpPr>
        <p:grpSpPr>
          <a:xfrm>
            <a:off x="5645544" y="2929433"/>
            <a:ext cx="748128" cy="610634"/>
            <a:chOff x="848923" y="835554"/>
            <a:chExt cx="1338161" cy="878190"/>
          </a:xfrm>
        </p:grpSpPr>
        <p:cxnSp>
          <p:nvCxnSpPr>
            <p:cNvPr id="86" name="Straight Connector 85">
              <a:extLst>
                <a:ext uri="{FF2B5EF4-FFF2-40B4-BE49-F238E27FC236}">
                  <a16:creationId xmlns:a16="http://schemas.microsoft.com/office/drawing/2014/main" id="{4F624EDA-E863-445E-AAE5-D5514E12E822}"/>
                </a:ext>
              </a:extLst>
            </p:cNvPr>
            <p:cNvCxnSpPr/>
            <p:nvPr/>
          </p:nvCxnSpPr>
          <p:spPr>
            <a:xfrm>
              <a:off x="850551" y="1426553"/>
              <a:ext cx="581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Lightning Bolt 78">
              <a:extLst>
                <a:ext uri="{FF2B5EF4-FFF2-40B4-BE49-F238E27FC236}">
                  <a16:creationId xmlns:a16="http://schemas.microsoft.com/office/drawing/2014/main" id="{AA84F2FC-1F5F-4A0F-B66C-42569F73425C}"/>
                </a:ext>
              </a:extLst>
            </p:cNvPr>
            <p:cNvSpPr/>
            <p:nvPr/>
          </p:nvSpPr>
          <p:spPr>
            <a:xfrm rot="20314973" flipH="1">
              <a:off x="1283055" y="1425749"/>
              <a:ext cx="418544" cy="287995"/>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10120 w 21600"/>
                <a:gd name="connsiteY0" fmla="*/ 0 h 22522"/>
                <a:gd name="connsiteX1" fmla="*/ 12860 w 21600"/>
                <a:gd name="connsiteY1" fmla="*/ 7002 h 22522"/>
                <a:gd name="connsiteX2" fmla="*/ 11050 w 21600"/>
                <a:gd name="connsiteY2" fmla="*/ 7719 h 22522"/>
                <a:gd name="connsiteX3" fmla="*/ 16577 w 21600"/>
                <a:gd name="connsiteY3" fmla="*/ 12929 h 22522"/>
                <a:gd name="connsiteX4" fmla="*/ 14767 w 21600"/>
                <a:gd name="connsiteY4" fmla="*/ 13799 h 22522"/>
                <a:gd name="connsiteX5" fmla="*/ 21600 w 21600"/>
                <a:gd name="connsiteY5" fmla="*/ 22522 h 22522"/>
                <a:gd name="connsiteX6" fmla="*/ 10012 w 21600"/>
                <a:gd name="connsiteY6" fmla="*/ 15837 h 22522"/>
                <a:gd name="connsiteX7" fmla="*/ 12222 w 21600"/>
                <a:gd name="connsiteY7" fmla="*/ 14909 h 22522"/>
                <a:gd name="connsiteX8" fmla="*/ 5022 w 21600"/>
                <a:gd name="connsiteY8" fmla="*/ 10627 h 22522"/>
                <a:gd name="connsiteX9" fmla="*/ 7602 w 21600"/>
                <a:gd name="connsiteY9" fmla="*/ 9304 h 22522"/>
                <a:gd name="connsiteX10" fmla="*/ 0 w 21600"/>
                <a:gd name="connsiteY10" fmla="*/ 4812 h 22522"/>
                <a:gd name="connsiteX11" fmla="*/ 10120 w 21600"/>
                <a:gd name="connsiteY11" fmla="*/ 0 h 22522"/>
                <a:gd name="connsiteX0" fmla="*/ 10120 w 21600"/>
                <a:gd name="connsiteY0" fmla="*/ 0 h 22522"/>
                <a:gd name="connsiteX1" fmla="*/ 12860 w 21600"/>
                <a:gd name="connsiteY1" fmla="*/ 7002 h 22522"/>
                <a:gd name="connsiteX2" fmla="*/ 11050 w 21600"/>
                <a:gd name="connsiteY2" fmla="*/ 7719 h 22522"/>
                <a:gd name="connsiteX3" fmla="*/ 16577 w 21600"/>
                <a:gd name="connsiteY3" fmla="*/ 12929 h 22522"/>
                <a:gd name="connsiteX4" fmla="*/ 14767 w 21600"/>
                <a:gd name="connsiteY4" fmla="*/ 13799 h 22522"/>
                <a:gd name="connsiteX5" fmla="*/ 21600 w 21600"/>
                <a:gd name="connsiteY5" fmla="*/ 22522 h 22522"/>
                <a:gd name="connsiteX6" fmla="*/ 10012 w 21600"/>
                <a:gd name="connsiteY6" fmla="*/ 15837 h 22522"/>
                <a:gd name="connsiteX7" fmla="*/ 12222 w 21600"/>
                <a:gd name="connsiteY7" fmla="*/ 14909 h 22522"/>
                <a:gd name="connsiteX8" fmla="*/ 5022 w 21600"/>
                <a:gd name="connsiteY8" fmla="*/ 10627 h 22522"/>
                <a:gd name="connsiteX9" fmla="*/ 7602 w 21600"/>
                <a:gd name="connsiteY9" fmla="*/ 9304 h 22522"/>
                <a:gd name="connsiteX10" fmla="*/ 0 w 21600"/>
                <a:gd name="connsiteY10" fmla="*/ 4812 h 22522"/>
                <a:gd name="connsiteX11" fmla="*/ 10120 w 21600"/>
                <a:gd name="connsiteY11" fmla="*/ 0 h 2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0" h="22522">
                  <a:moveTo>
                    <a:pt x="10120" y="0"/>
                  </a:moveTo>
                  <a:lnTo>
                    <a:pt x="12860" y="7002"/>
                  </a:lnTo>
                  <a:lnTo>
                    <a:pt x="11050" y="7719"/>
                  </a:lnTo>
                  <a:lnTo>
                    <a:pt x="16577" y="12929"/>
                  </a:lnTo>
                  <a:lnTo>
                    <a:pt x="14767" y="13799"/>
                  </a:lnTo>
                  <a:lnTo>
                    <a:pt x="21600" y="22522"/>
                  </a:lnTo>
                  <a:lnTo>
                    <a:pt x="10012" y="15837"/>
                  </a:lnTo>
                  <a:lnTo>
                    <a:pt x="12222" y="14909"/>
                  </a:lnTo>
                  <a:lnTo>
                    <a:pt x="5022" y="10627"/>
                  </a:lnTo>
                  <a:lnTo>
                    <a:pt x="7602" y="9304"/>
                  </a:lnTo>
                  <a:lnTo>
                    <a:pt x="0" y="4812"/>
                  </a:lnTo>
                  <a:lnTo>
                    <a:pt x="10120"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0A3FCAE4-C1DF-4170-A905-AA0EC3448F9C}"/>
                </a:ext>
              </a:extLst>
            </p:cNvPr>
            <p:cNvGrpSpPr/>
            <p:nvPr/>
          </p:nvGrpSpPr>
          <p:grpSpPr>
            <a:xfrm>
              <a:off x="848923" y="835554"/>
              <a:ext cx="302539" cy="571315"/>
              <a:chOff x="3276198" y="5231052"/>
              <a:chExt cx="238027" cy="465666"/>
            </a:xfrm>
            <a:solidFill>
              <a:schemeClr val="tx1"/>
            </a:solidFill>
          </p:grpSpPr>
          <p:sp>
            <p:nvSpPr>
              <p:cNvPr id="81" name="Freeform: Shape 80">
                <a:extLst>
                  <a:ext uri="{FF2B5EF4-FFF2-40B4-BE49-F238E27FC236}">
                    <a16:creationId xmlns:a16="http://schemas.microsoft.com/office/drawing/2014/main" id="{DF91E3B5-1D80-4F69-93D4-2F2239750BC0}"/>
                  </a:ext>
                </a:extLst>
              </p:cNvPr>
              <p:cNvSpPr/>
              <p:nvPr/>
            </p:nvSpPr>
            <p:spPr>
              <a:xfrm>
                <a:off x="3364254" y="5418414"/>
                <a:ext cx="108059" cy="278304"/>
              </a:xfrm>
              <a:custGeom>
                <a:avLst/>
                <a:gdLst>
                  <a:gd name="connsiteX0" fmla="*/ 115491 w 171449"/>
                  <a:gd name="connsiteY0" fmla="*/ 55064 h 415518"/>
                  <a:gd name="connsiteX1" fmla="*/ 95964 w 171449"/>
                  <a:gd name="connsiteY1" fmla="*/ 35157 h 415518"/>
                  <a:gd name="connsiteX2" fmla="*/ 104565 w 171449"/>
                  <a:gd name="connsiteY2" fmla="*/ 396469 h 415518"/>
                  <a:gd name="connsiteX3" fmla="*/ 66923 w 171449"/>
                  <a:gd name="connsiteY3" fmla="*/ 396469 h 415518"/>
                  <a:gd name="connsiteX4" fmla="*/ 76333 w 171449"/>
                  <a:gd name="connsiteY4" fmla="*/ 15145 h 415518"/>
                  <a:gd name="connsiteX5" fmla="*/ 61484 w 171449"/>
                  <a:gd name="connsiteY5" fmla="*/ 0 h 415518"/>
                  <a:gd name="connsiteX6" fmla="*/ 57655 w 171449"/>
                  <a:gd name="connsiteY6" fmla="*/ 114 h 415518"/>
                  <a:gd name="connsiteX7" fmla="*/ 47873 w 171449"/>
                  <a:gd name="connsiteY7" fmla="*/ 396469 h 415518"/>
                  <a:gd name="connsiteX8" fmla="*/ 0 w 171449"/>
                  <a:gd name="connsiteY8" fmla="*/ 396469 h 415518"/>
                  <a:gd name="connsiteX9" fmla="*/ 0 w 171449"/>
                  <a:gd name="connsiteY9" fmla="*/ 415519 h 415518"/>
                  <a:gd name="connsiteX10" fmla="*/ 171450 w 171449"/>
                  <a:gd name="connsiteY10" fmla="*/ 415519 h 415518"/>
                  <a:gd name="connsiteX11" fmla="*/ 171450 w 171449"/>
                  <a:gd name="connsiteY11" fmla="*/ 396469 h 415518"/>
                  <a:gd name="connsiteX12" fmla="*/ 123615 w 171449"/>
                  <a:gd name="connsiteY12" fmla="*/ 396469 h 415518"/>
                  <a:gd name="connsiteX13" fmla="*/ 115491 w 171449"/>
                  <a:gd name="connsiteY13" fmla="*/ 55064 h 41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449" h="415518">
                    <a:moveTo>
                      <a:pt x="115491" y="55064"/>
                    </a:moveTo>
                    <a:lnTo>
                      <a:pt x="95964" y="35157"/>
                    </a:lnTo>
                    <a:lnTo>
                      <a:pt x="104565" y="396469"/>
                    </a:lnTo>
                    <a:lnTo>
                      <a:pt x="66923" y="396469"/>
                    </a:lnTo>
                    <a:lnTo>
                      <a:pt x="76333" y="15145"/>
                    </a:lnTo>
                    <a:lnTo>
                      <a:pt x="61484" y="0"/>
                    </a:lnTo>
                    <a:lnTo>
                      <a:pt x="57655" y="114"/>
                    </a:lnTo>
                    <a:lnTo>
                      <a:pt x="47873" y="396469"/>
                    </a:lnTo>
                    <a:lnTo>
                      <a:pt x="0" y="396469"/>
                    </a:lnTo>
                    <a:lnTo>
                      <a:pt x="0" y="415519"/>
                    </a:lnTo>
                    <a:lnTo>
                      <a:pt x="171450" y="415519"/>
                    </a:lnTo>
                    <a:lnTo>
                      <a:pt x="171450" y="396469"/>
                    </a:lnTo>
                    <a:lnTo>
                      <a:pt x="123615" y="396469"/>
                    </a:lnTo>
                    <a:lnTo>
                      <a:pt x="115491" y="55064"/>
                    </a:lnTo>
                    <a:close/>
                  </a:path>
                </a:pathLst>
              </a:custGeom>
              <a:solidFill>
                <a:schemeClr val="bg1"/>
              </a:solidFill>
              <a:ln w="952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54E85916-B37D-4164-A5AA-6091844844F2}"/>
                  </a:ext>
                </a:extLst>
              </p:cNvPr>
              <p:cNvSpPr/>
              <p:nvPr/>
            </p:nvSpPr>
            <p:spPr>
              <a:xfrm>
                <a:off x="3276198" y="5231052"/>
                <a:ext cx="238027" cy="267807"/>
              </a:xfrm>
              <a:custGeom>
                <a:avLst/>
                <a:gdLst>
                  <a:gd name="connsiteX0" fmla="*/ 374261 w 377660"/>
                  <a:gd name="connsiteY0" fmla="*/ 365416 h 399847"/>
                  <a:gd name="connsiteX1" fmla="*/ 282453 w 377660"/>
                  <a:gd name="connsiteY1" fmla="*/ 217462 h 399847"/>
                  <a:gd name="connsiteX2" fmla="*/ 266510 w 377660"/>
                  <a:gd name="connsiteY2" fmla="*/ 209080 h 399847"/>
                  <a:gd name="connsiteX3" fmla="*/ 279197 w 377660"/>
                  <a:gd name="connsiteY3" fmla="*/ 197174 h 399847"/>
                  <a:gd name="connsiteX4" fmla="*/ 326155 w 377660"/>
                  <a:gd name="connsiteY4" fmla="*/ 28589 h 399847"/>
                  <a:gd name="connsiteX5" fmla="*/ 310488 w 377660"/>
                  <a:gd name="connsiteY5" fmla="*/ 829 h 399847"/>
                  <a:gd name="connsiteX6" fmla="*/ 284577 w 377660"/>
                  <a:gd name="connsiteY6" fmla="*/ 11891 h 399847"/>
                  <a:gd name="connsiteX7" fmla="*/ 201509 w 377660"/>
                  <a:gd name="connsiteY7" fmla="*/ 166935 h 399847"/>
                  <a:gd name="connsiteX8" fmla="*/ 201795 w 377660"/>
                  <a:gd name="connsiteY8" fmla="*/ 183342 h 399847"/>
                  <a:gd name="connsiteX9" fmla="*/ 184679 w 377660"/>
                  <a:gd name="connsiteY9" fmla="*/ 178786 h 399847"/>
                  <a:gd name="connsiteX10" fmla="*/ 16921 w 377660"/>
                  <a:gd name="connsiteY10" fmla="*/ 221973 h 399847"/>
                  <a:gd name="connsiteX11" fmla="*/ 718 w 377660"/>
                  <a:gd name="connsiteY11" fmla="*/ 249419 h 399847"/>
                  <a:gd name="connsiteX12" fmla="*/ 23259 w 377660"/>
                  <a:gd name="connsiteY12" fmla="*/ 266323 h 399847"/>
                  <a:gd name="connsiteX13" fmla="*/ 195361 w 377660"/>
                  <a:gd name="connsiteY13" fmla="*/ 260854 h 399847"/>
                  <a:gd name="connsiteX14" fmla="*/ 197993 w 377660"/>
                  <a:gd name="connsiteY14" fmla="*/ 260780 h 399847"/>
                  <a:gd name="connsiteX15" fmla="*/ 212048 w 377660"/>
                  <a:gd name="connsiteY15" fmla="*/ 251748 h 399847"/>
                  <a:gd name="connsiteX16" fmla="*/ 217462 w 377660"/>
                  <a:gd name="connsiteY16" fmla="*/ 269114 h 399847"/>
                  <a:gd name="connsiteX17" fmla="*/ 339022 w 377660"/>
                  <a:gd name="connsiteY17" fmla="*/ 393079 h 399847"/>
                  <a:gd name="connsiteX18" fmla="*/ 370891 w 377660"/>
                  <a:gd name="connsiteY18" fmla="*/ 393414 h 399847"/>
                  <a:gd name="connsiteX19" fmla="*/ 374264 w 377660"/>
                  <a:gd name="connsiteY19" fmla="*/ 365416 h 399847"/>
                  <a:gd name="connsiteX20" fmla="*/ 301360 w 377660"/>
                  <a:gd name="connsiteY20" fmla="*/ 20896 h 399847"/>
                  <a:gd name="connsiteX21" fmla="*/ 306079 w 377660"/>
                  <a:gd name="connsiteY21" fmla="*/ 19463 h 399847"/>
                  <a:gd name="connsiteX22" fmla="*/ 307797 w 377660"/>
                  <a:gd name="connsiteY22" fmla="*/ 23468 h 399847"/>
                  <a:gd name="connsiteX23" fmla="*/ 262274 w 377660"/>
                  <a:gd name="connsiteY23" fmla="*/ 186917 h 399847"/>
                  <a:gd name="connsiteX24" fmla="*/ 252116 w 377660"/>
                  <a:gd name="connsiteY24" fmla="*/ 196458 h 399847"/>
                  <a:gd name="connsiteX25" fmla="*/ 223564 w 377660"/>
                  <a:gd name="connsiteY25" fmla="*/ 183947 h 399847"/>
                  <a:gd name="connsiteX26" fmla="*/ 220871 w 377660"/>
                  <a:gd name="connsiteY26" fmla="*/ 184603 h 399847"/>
                  <a:gd name="connsiteX27" fmla="*/ 220643 w 377660"/>
                  <a:gd name="connsiteY27" fmla="*/ 171567 h 399847"/>
                  <a:gd name="connsiteX28" fmla="*/ 217113 w 377660"/>
                  <a:gd name="connsiteY28" fmla="*/ 214987 h 399847"/>
                  <a:gd name="connsiteX29" fmla="*/ 226250 w 377660"/>
                  <a:gd name="connsiteY29" fmla="*/ 202812 h 399847"/>
                  <a:gd name="connsiteX30" fmla="*/ 226257 w 377660"/>
                  <a:gd name="connsiteY30" fmla="*/ 202811 h 399847"/>
                  <a:gd name="connsiteX31" fmla="*/ 227806 w 377660"/>
                  <a:gd name="connsiteY31" fmla="*/ 202700 h 399847"/>
                  <a:gd name="connsiteX32" fmla="*/ 238428 w 377660"/>
                  <a:gd name="connsiteY32" fmla="*/ 211946 h 399847"/>
                  <a:gd name="connsiteX33" fmla="*/ 229291 w 377660"/>
                  <a:gd name="connsiteY33" fmla="*/ 224124 h 399847"/>
                  <a:gd name="connsiteX34" fmla="*/ 217113 w 377660"/>
                  <a:gd name="connsiteY34" fmla="*/ 214987 h 399847"/>
                  <a:gd name="connsiteX35" fmla="*/ 192120 w 377660"/>
                  <a:gd name="connsiteY35" fmla="*/ 241907 h 399847"/>
                  <a:gd name="connsiteX36" fmla="*/ 22651 w 377660"/>
                  <a:gd name="connsiteY36" fmla="*/ 247292 h 399847"/>
                  <a:gd name="connsiteX37" fmla="*/ 19099 w 377660"/>
                  <a:gd name="connsiteY37" fmla="*/ 244472 h 399847"/>
                  <a:gd name="connsiteX38" fmla="*/ 19084 w 377660"/>
                  <a:gd name="connsiteY38" fmla="*/ 244297 h 399847"/>
                  <a:gd name="connsiteX39" fmla="*/ 21334 w 377660"/>
                  <a:gd name="connsiteY39" fmla="*/ 240494 h 399847"/>
                  <a:gd name="connsiteX40" fmla="*/ 21670 w 377660"/>
                  <a:gd name="connsiteY40" fmla="*/ 240428 h 399847"/>
                  <a:gd name="connsiteX41" fmla="*/ 184595 w 377660"/>
                  <a:gd name="connsiteY41" fmla="*/ 198486 h 399847"/>
                  <a:gd name="connsiteX42" fmla="*/ 200127 w 377660"/>
                  <a:gd name="connsiteY42" fmla="*/ 202621 h 399847"/>
                  <a:gd name="connsiteX43" fmla="*/ 205596 w 377660"/>
                  <a:gd name="connsiteY43" fmla="*/ 233251 h 399847"/>
                  <a:gd name="connsiteX44" fmla="*/ 357272 w 377660"/>
                  <a:gd name="connsiteY44" fmla="*/ 380049 h 399847"/>
                  <a:gd name="connsiteX45" fmla="*/ 352856 w 377660"/>
                  <a:gd name="connsiteY45" fmla="*/ 380006 h 399847"/>
                  <a:gd name="connsiteX46" fmla="*/ 352625 w 377660"/>
                  <a:gd name="connsiteY46" fmla="*/ 379742 h 399847"/>
                  <a:gd name="connsiteX47" fmla="*/ 234279 w 377660"/>
                  <a:gd name="connsiteY47" fmla="*/ 259050 h 399847"/>
                  <a:gd name="connsiteX48" fmla="*/ 229333 w 377660"/>
                  <a:gd name="connsiteY48" fmla="*/ 243172 h 399847"/>
                  <a:gd name="connsiteX49" fmla="*/ 231987 w 377660"/>
                  <a:gd name="connsiteY49" fmla="*/ 242981 h 399847"/>
                  <a:gd name="connsiteX50" fmla="*/ 231996 w 377660"/>
                  <a:gd name="connsiteY50" fmla="*/ 242981 h 399847"/>
                  <a:gd name="connsiteX51" fmla="*/ 255259 w 377660"/>
                  <a:gd name="connsiteY51" fmla="*/ 224688 h 399847"/>
                  <a:gd name="connsiteX52" fmla="*/ 269003 w 377660"/>
                  <a:gd name="connsiteY52" fmla="*/ 231916 h 399847"/>
                  <a:gd name="connsiteX53" fmla="*/ 358077 w 377660"/>
                  <a:gd name="connsiteY53" fmla="*/ 375458 h 399847"/>
                  <a:gd name="connsiteX54" fmla="*/ 357548 w 377660"/>
                  <a:gd name="connsiteY54" fmla="*/ 379855 h 399847"/>
                  <a:gd name="connsiteX55" fmla="*/ 357272 w 377660"/>
                  <a:gd name="connsiteY55" fmla="*/ 380049 h 399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7660" h="399847">
                    <a:moveTo>
                      <a:pt x="374261" y="365416"/>
                    </a:moveTo>
                    <a:lnTo>
                      <a:pt x="282453" y="217462"/>
                    </a:lnTo>
                    <a:lnTo>
                      <a:pt x="266510" y="209080"/>
                    </a:lnTo>
                    <a:lnTo>
                      <a:pt x="279197" y="197174"/>
                    </a:lnTo>
                    <a:lnTo>
                      <a:pt x="326155" y="28589"/>
                    </a:lnTo>
                    <a:cubicBezTo>
                      <a:pt x="329495" y="16596"/>
                      <a:pt x="322480" y="4168"/>
                      <a:pt x="310488" y="829"/>
                    </a:cubicBezTo>
                    <a:cubicBezTo>
                      <a:pt x="300327" y="-2001"/>
                      <a:pt x="289561" y="2595"/>
                      <a:pt x="284577" y="11891"/>
                    </a:cubicBezTo>
                    <a:lnTo>
                      <a:pt x="201509" y="166935"/>
                    </a:lnTo>
                    <a:lnTo>
                      <a:pt x="201795" y="183342"/>
                    </a:lnTo>
                    <a:lnTo>
                      <a:pt x="184679" y="178786"/>
                    </a:lnTo>
                    <a:lnTo>
                      <a:pt x="16921" y="221973"/>
                    </a:lnTo>
                    <a:cubicBezTo>
                      <a:pt x="4868" y="225078"/>
                      <a:pt x="-2387" y="237366"/>
                      <a:pt x="718" y="249419"/>
                    </a:cubicBezTo>
                    <a:cubicBezTo>
                      <a:pt x="3349" y="259636"/>
                      <a:pt x="12715" y="266658"/>
                      <a:pt x="23259" y="266323"/>
                    </a:cubicBezTo>
                    <a:lnTo>
                      <a:pt x="195361" y="260854"/>
                    </a:lnTo>
                    <a:lnTo>
                      <a:pt x="197993" y="260780"/>
                    </a:lnTo>
                    <a:lnTo>
                      <a:pt x="212048" y="251748"/>
                    </a:lnTo>
                    <a:lnTo>
                      <a:pt x="217462" y="269114"/>
                    </a:lnTo>
                    <a:lnTo>
                      <a:pt x="339022" y="393079"/>
                    </a:lnTo>
                    <a:cubicBezTo>
                      <a:pt x="347730" y="401972"/>
                      <a:pt x="361998" y="402122"/>
                      <a:pt x="370891" y="393414"/>
                    </a:cubicBezTo>
                    <a:cubicBezTo>
                      <a:pt x="378437" y="386025"/>
                      <a:pt x="379839" y="374386"/>
                      <a:pt x="374264" y="365416"/>
                    </a:cubicBezTo>
                    <a:close/>
                    <a:moveTo>
                      <a:pt x="301360" y="20896"/>
                    </a:moveTo>
                    <a:cubicBezTo>
                      <a:pt x="302268" y="19197"/>
                      <a:pt x="304379" y="18556"/>
                      <a:pt x="306079" y="19463"/>
                    </a:cubicBezTo>
                    <a:cubicBezTo>
                      <a:pt x="307518" y="20232"/>
                      <a:pt x="308231" y="21895"/>
                      <a:pt x="307797" y="23468"/>
                    </a:cubicBezTo>
                    <a:lnTo>
                      <a:pt x="262274" y="186917"/>
                    </a:lnTo>
                    <a:lnTo>
                      <a:pt x="252116" y="196458"/>
                    </a:lnTo>
                    <a:cubicBezTo>
                      <a:pt x="245815" y="187121"/>
                      <a:pt x="234699" y="182250"/>
                      <a:pt x="223564" y="183947"/>
                    </a:cubicBezTo>
                    <a:cubicBezTo>
                      <a:pt x="222636" y="184080"/>
                      <a:pt x="221771" y="184389"/>
                      <a:pt x="220871" y="184603"/>
                    </a:cubicBezTo>
                    <a:lnTo>
                      <a:pt x="220643" y="171567"/>
                    </a:lnTo>
                    <a:close/>
                    <a:moveTo>
                      <a:pt x="217113" y="214987"/>
                    </a:moveTo>
                    <a:cubicBezTo>
                      <a:pt x="216274" y="209103"/>
                      <a:pt x="220365" y="203651"/>
                      <a:pt x="226250" y="202812"/>
                    </a:cubicBezTo>
                    <a:cubicBezTo>
                      <a:pt x="226252" y="202812"/>
                      <a:pt x="226254" y="202811"/>
                      <a:pt x="226257" y="202811"/>
                    </a:cubicBezTo>
                    <a:cubicBezTo>
                      <a:pt x="226770" y="202737"/>
                      <a:pt x="227288" y="202700"/>
                      <a:pt x="227806" y="202700"/>
                    </a:cubicBezTo>
                    <a:cubicBezTo>
                      <a:pt x="233152" y="202713"/>
                      <a:pt x="237679" y="206652"/>
                      <a:pt x="238428" y="211946"/>
                    </a:cubicBezTo>
                    <a:cubicBezTo>
                      <a:pt x="239268" y="217832"/>
                      <a:pt x="235177" y="223284"/>
                      <a:pt x="229291" y="224124"/>
                    </a:cubicBezTo>
                    <a:cubicBezTo>
                      <a:pt x="223405" y="224964"/>
                      <a:pt x="217953" y="220874"/>
                      <a:pt x="217113" y="214987"/>
                    </a:cubicBezTo>
                    <a:close/>
                    <a:moveTo>
                      <a:pt x="192120" y="241907"/>
                    </a:moveTo>
                    <a:lnTo>
                      <a:pt x="22651" y="247292"/>
                    </a:lnTo>
                    <a:cubicBezTo>
                      <a:pt x="20892" y="247494"/>
                      <a:pt x="19301" y="246231"/>
                      <a:pt x="19099" y="244472"/>
                    </a:cubicBezTo>
                    <a:cubicBezTo>
                      <a:pt x="19092" y="244414"/>
                      <a:pt x="19088" y="244355"/>
                      <a:pt x="19084" y="244297"/>
                    </a:cubicBezTo>
                    <a:cubicBezTo>
                      <a:pt x="18655" y="242625"/>
                      <a:pt x="19663" y="240923"/>
                      <a:pt x="21334" y="240494"/>
                    </a:cubicBezTo>
                    <a:cubicBezTo>
                      <a:pt x="21445" y="240466"/>
                      <a:pt x="21556" y="240444"/>
                      <a:pt x="21670" y="240428"/>
                    </a:cubicBezTo>
                    <a:lnTo>
                      <a:pt x="184595" y="198486"/>
                    </a:lnTo>
                    <a:lnTo>
                      <a:pt x="200127" y="202621"/>
                    </a:lnTo>
                    <a:cubicBezTo>
                      <a:pt x="195884" y="213031"/>
                      <a:pt x="198012" y="224953"/>
                      <a:pt x="205596" y="233251"/>
                    </a:cubicBezTo>
                    <a:close/>
                    <a:moveTo>
                      <a:pt x="357272" y="380049"/>
                    </a:moveTo>
                    <a:cubicBezTo>
                      <a:pt x="356040" y="381257"/>
                      <a:pt x="354064" y="381237"/>
                      <a:pt x="352856" y="380006"/>
                    </a:cubicBezTo>
                    <a:cubicBezTo>
                      <a:pt x="352775" y="379922"/>
                      <a:pt x="352698" y="379834"/>
                      <a:pt x="352625" y="379742"/>
                    </a:cubicBezTo>
                    <a:lnTo>
                      <a:pt x="234279" y="259050"/>
                    </a:lnTo>
                    <a:lnTo>
                      <a:pt x="229333" y="243172"/>
                    </a:lnTo>
                    <a:cubicBezTo>
                      <a:pt x="230216" y="243127"/>
                      <a:pt x="231096" y="243114"/>
                      <a:pt x="231987" y="242981"/>
                    </a:cubicBezTo>
                    <a:lnTo>
                      <a:pt x="231996" y="242981"/>
                    </a:lnTo>
                    <a:cubicBezTo>
                      <a:pt x="242449" y="241448"/>
                      <a:pt x="251304" y="234485"/>
                      <a:pt x="255259" y="224688"/>
                    </a:cubicBezTo>
                    <a:lnTo>
                      <a:pt x="269003" y="231916"/>
                    </a:lnTo>
                    <a:lnTo>
                      <a:pt x="358077" y="375458"/>
                    </a:lnTo>
                    <a:cubicBezTo>
                      <a:pt x="359145" y="376818"/>
                      <a:pt x="358908" y="378787"/>
                      <a:pt x="357548" y="379855"/>
                    </a:cubicBezTo>
                    <a:cubicBezTo>
                      <a:pt x="357459" y="379925"/>
                      <a:pt x="357367" y="379989"/>
                      <a:pt x="357272" y="380049"/>
                    </a:cubicBezTo>
                    <a:close/>
                  </a:path>
                </a:pathLst>
              </a:custGeom>
              <a:solidFill>
                <a:schemeClr val="bg1"/>
              </a:solidFill>
              <a:ln w="9525" cap="flat">
                <a:noFill/>
                <a:prstDash val="solid"/>
                <a:miter/>
              </a:ln>
            </p:spPr>
            <p:txBody>
              <a:bodyPr rtlCol="0" anchor="ctr"/>
              <a:lstStyle/>
              <a:p>
                <a:endParaRPr lang="en-GB"/>
              </a:p>
            </p:txBody>
          </p:sp>
        </p:grpSp>
        <p:grpSp>
          <p:nvGrpSpPr>
            <p:cNvPr id="83" name="Group 82">
              <a:extLst>
                <a:ext uri="{FF2B5EF4-FFF2-40B4-BE49-F238E27FC236}">
                  <a16:creationId xmlns:a16="http://schemas.microsoft.com/office/drawing/2014/main" id="{7FCEC268-1EC0-4CA8-817E-2655D1565248}"/>
                </a:ext>
              </a:extLst>
            </p:cNvPr>
            <p:cNvGrpSpPr/>
            <p:nvPr/>
          </p:nvGrpSpPr>
          <p:grpSpPr>
            <a:xfrm>
              <a:off x="1827151" y="941263"/>
              <a:ext cx="259665" cy="486106"/>
              <a:chOff x="3276198" y="5231052"/>
              <a:chExt cx="238027" cy="465666"/>
            </a:xfrm>
            <a:solidFill>
              <a:schemeClr val="tx1"/>
            </a:solidFill>
          </p:grpSpPr>
          <p:sp>
            <p:nvSpPr>
              <p:cNvPr id="84" name="Freeform: Shape 83">
                <a:extLst>
                  <a:ext uri="{FF2B5EF4-FFF2-40B4-BE49-F238E27FC236}">
                    <a16:creationId xmlns:a16="http://schemas.microsoft.com/office/drawing/2014/main" id="{30CDBBFB-91B0-47F4-848E-C2F0B353F4D2}"/>
                  </a:ext>
                </a:extLst>
              </p:cNvPr>
              <p:cNvSpPr/>
              <p:nvPr/>
            </p:nvSpPr>
            <p:spPr>
              <a:xfrm>
                <a:off x="3364254" y="5418414"/>
                <a:ext cx="108059" cy="278304"/>
              </a:xfrm>
              <a:custGeom>
                <a:avLst/>
                <a:gdLst>
                  <a:gd name="connsiteX0" fmla="*/ 115491 w 171449"/>
                  <a:gd name="connsiteY0" fmla="*/ 55064 h 415518"/>
                  <a:gd name="connsiteX1" fmla="*/ 95964 w 171449"/>
                  <a:gd name="connsiteY1" fmla="*/ 35157 h 415518"/>
                  <a:gd name="connsiteX2" fmla="*/ 104565 w 171449"/>
                  <a:gd name="connsiteY2" fmla="*/ 396469 h 415518"/>
                  <a:gd name="connsiteX3" fmla="*/ 66923 w 171449"/>
                  <a:gd name="connsiteY3" fmla="*/ 396469 h 415518"/>
                  <a:gd name="connsiteX4" fmla="*/ 76333 w 171449"/>
                  <a:gd name="connsiteY4" fmla="*/ 15145 h 415518"/>
                  <a:gd name="connsiteX5" fmla="*/ 61484 w 171449"/>
                  <a:gd name="connsiteY5" fmla="*/ 0 h 415518"/>
                  <a:gd name="connsiteX6" fmla="*/ 57655 w 171449"/>
                  <a:gd name="connsiteY6" fmla="*/ 114 h 415518"/>
                  <a:gd name="connsiteX7" fmla="*/ 47873 w 171449"/>
                  <a:gd name="connsiteY7" fmla="*/ 396469 h 415518"/>
                  <a:gd name="connsiteX8" fmla="*/ 0 w 171449"/>
                  <a:gd name="connsiteY8" fmla="*/ 396469 h 415518"/>
                  <a:gd name="connsiteX9" fmla="*/ 0 w 171449"/>
                  <a:gd name="connsiteY9" fmla="*/ 415519 h 415518"/>
                  <a:gd name="connsiteX10" fmla="*/ 171450 w 171449"/>
                  <a:gd name="connsiteY10" fmla="*/ 415519 h 415518"/>
                  <a:gd name="connsiteX11" fmla="*/ 171450 w 171449"/>
                  <a:gd name="connsiteY11" fmla="*/ 396469 h 415518"/>
                  <a:gd name="connsiteX12" fmla="*/ 123615 w 171449"/>
                  <a:gd name="connsiteY12" fmla="*/ 396469 h 415518"/>
                  <a:gd name="connsiteX13" fmla="*/ 115491 w 171449"/>
                  <a:gd name="connsiteY13" fmla="*/ 55064 h 41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449" h="415518">
                    <a:moveTo>
                      <a:pt x="115491" y="55064"/>
                    </a:moveTo>
                    <a:lnTo>
                      <a:pt x="95964" y="35157"/>
                    </a:lnTo>
                    <a:lnTo>
                      <a:pt x="104565" y="396469"/>
                    </a:lnTo>
                    <a:lnTo>
                      <a:pt x="66923" y="396469"/>
                    </a:lnTo>
                    <a:lnTo>
                      <a:pt x="76333" y="15145"/>
                    </a:lnTo>
                    <a:lnTo>
                      <a:pt x="61484" y="0"/>
                    </a:lnTo>
                    <a:lnTo>
                      <a:pt x="57655" y="114"/>
                    </a:lnTo>
                    <a:lnTo>
                      <a:pt x="47873" y="396469"/>
                    </a:lnTo>
                    <a:lnTo>
                      <a:pt x="0" y="396469"/>
                    </a:lnTo>
                    <a:lnTo>
                      <a:pt x="0" y="415519"/>
                    </a:lnTo>
                    <a:lnTo>
                      <a:pt x="171450" y="415519"/>
                    </a:lnTo>
                    <a:lnTo>
                      <a:pt x="171450" y="396469"/>
                    </a:lnTo>
                    <a:lnTo>
                      <a:pt x="123615" y="396469"/>
                    </a:lnTo>
                    <a:lnTo>
                      <a:pt x="115491" y="55064"/>
                    </a:lnTo>
                    <a:close/>
                  </a:path>
                </a:pathLst>
              </a:custGeom>
              <a:solidFill>
                <a:schemeClr val="bg1"/>
              </a:solidFill>
              <a:ln w="952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974D29C6-CF9C-44D4-A3F1-D6F1F462E75C}"/>
                  </a:ext>
                </a:extLst>
              </p:cNvPr>
              <p:cNvSpPr/>
              <p:nvPr/>
            </p:nvSpPr>
            <p:spPr>
              <a:xfrm>
                <a:off x="3276198" y="5231052"/>
                <a:ext cx="238027" cy="267807"/>
              </a:xfrm>
              <a:custGeom>
                <a:avLst/>
                <a:gdLst>
                  <a:gd name="connsiteX0" fmla="*/ 374261 w 377660"/>
                  <a:gd name="connsiteY0" fmla="*/ 365416 h 399847"/>
                  <a:gd name="connsiteX1" fmla="*/ 282453 w 377660"/>
                  <a:gd name="connsiteY1" fmla="*/ 217462 h 399847"/>
                  <a:gd name="connsiteX2" fmla="*/ 266510 w 377660"/>
                  <a:gd name="connsiteY2" fmla="*/ 209080 h 399847"/>
                  <a:gd name="connsiteX3" fmla="*/ 279197 w 377660"/>
                  <a:gd name="connsiteY3" fmla="*/ 197174 h 399847"/>
                  <a:gd name="connsiteX4" fmla="*/ 326155 w 377660"/>
                  <a:gd name="connsiteY4" fmla="*/ 28589 h 399847"/>
                  <a:gd name="connsiteX5" fmla="*/ 310488 w 377660"/>
                  <a:gd name="connsiteY5" fmla="*/ 829 h 399847"/>
                  <a:gd name="connsiteX6" fmla="*/ 284577 w 377660"/>
                  <a:gd name="connsiteY6" fmla="*/ 11891 h 399847"/>
                  <a:gd name="connsiteX7" fmla="*/ 201509 w 377660"/>
                  <a:gd name="connsiteY7" fmla="*/ 166935 h 399847"/>
                  <a:gd name="connsiteX8" fmla="*/ 201795 w 377660"/>
                  <a:gd name="connsiteY8" fmla="*/ 183342 h 399847"/>
                  <a:gd name="connsiteX9" fmla="*/ 184679 w 377660"/>
                  <a:gd name="connsiteY9" fmla="*/ 178786 h 399847"/>
                  <a:gd name="connsiteX10" fmla="*/ 16921 w 377660"/>
                  <a:gd name="connsiteY10" fmla="*/ 221973 h 399847"/>
                  <a:gd name="connsiteX11" fmla="*/ 718 w 377660"/>
                  <a:gd name="connsiteY11" fmla="*/ 249419 h 399847"/>
                  <a:gd name="connsiteX12" fmla="*/ 23259 w 377660"/>
                  <a:gd name="connsiteY12" fmla="*/ 266323 h 399847"/>
                  <a:gd name="connsiteX13" fmla="*/ 195361 w 377660"/>
                  <a:gd name="connsiteY13" fmla="*/ 260854 h 399847"/>
                  <a:gd name="connsiteX14" fmla="*/ 197993 w 377660"/>
                  <a:gd name="connsiteY14" fmla="*/ 260780 h 399847"/>
                  <a:gd name="connsiteX15" fmla="*/ 212048 w 377660"/>
                  <a:gd name="connsiteY15" fmla="*/ 251748 h 399847"/>
                  <a:gd name="connsiteX16" fmla="*/ 217462 w 377660"/>
                  <a:gd name="connsiteY16" fmla="*/ 269114 h 399847"/>
                  <a:gd name="connsiteX17" fmla="*/ 339022 w 377660"/>
                  <a:gd name="connsiteY17" fmla="*/ 393079 h 399847"/>
                  <a:gd name="connsiteX18" fmla="*/ 370891 w 377660"/>
                  <a:gd name="connsiteY18" fmla="*/ 393414 h 399847"/>
                  <a:gd name="connsiteX19" fmla="*/ 374264 w 377660"/>
                  <a:gd name="connsiteY19" fmla="*/ 365416 h 399847"/>
                  <a:gd name="connsiteX20" fmla="*/ 301360 w 377660"/>
                  <a:gd name="connsiteY20" fmla="*/ 20896 h 399847"/>
                  <a:gd name="connsiteX21" fmla="*/ 306079 w 377660"/>
                  <a:gd name="connsiteY21" fmla="*/ 19463 h 399847"/>
                  <a:gd name="connsiteX22" fmla="*/ 307797 w 377660"/>
                  <a:gd name="connsiteY22" fmla="*/ 23468 h 399847"/>
                  <a:gd name="connsiteX23" fmla="*/ 262274 w 377660"/>
                  <a:gd name="connsiteY23" fmla="*/ 186917 h 399847"/>
                  <a:gd name="connsiteX24" fmla="*/ 252116 w 377660"/>
                  <a:gd name="connsiteY24" fmla="*/ 196458 h 399847"/>
                  <a:gd name="connsiteX25" fmla="*/ 223564 w 377660"/>
                  <a:gd name="connsiteY25" fmla="*/ 183947 h 399847"/>
                  <a:gd name="connsiteX26" fmla="*/ 220871 w 377660"/>
                  <a:gd name="connsiteY26" fmla="*/ 184603 h 399847"/>
                  <a:gd name="connsiteX27" fmla="*/ 220643 w 377660"/>
                  <a:gd name="connsiteY27" fmla="*/ 171567 h 399847"/>
                  <a:gd name="connsiteX28" fmla="*/ 217113 w 377660"/>
                  <a:gd name="connsiteY28" fmla="*/ 214987 h 399847"/>
                  <a:gd name="connsiteX29" fmla="*/ 226250 w 377660"/>
                  <a:gd name="connsiteY29" fmla="*/ 202812 h 399847"/>
                  <a:gd name="connsiteX30" fmla="*/ 226257 w 377660"/>
                  <a:gd name="connsiteY30" fmla="*/ 202811 h 399847"/>
                  <a:gd name="connsiteX31" fmla="*/ 227806 w 377660"/>
                  <a:gd name="connsiteY31" fmla="*/ 202700 h 399847"/>
                  <a:gd name="connsiteX32" fmla="*/ 238428 w 377660"/>
                  <a:gd name="connsiteY32" fmla="*/ 211946 h 399847"/>
                  <a:gd name="connsiteX33" fmla="*/ 229291 w 377660"/>
                  <a:gd name="connsiteY33" fmla="*/ 224124 h 399847"/>
                  <a:gd name="connsiteX34" fmla="*/ 217113 w 377660"/>
                  <a:gd name="connsiteY34" fmla="*/ 214987 h 399847"/>
                  <a:gd name="connsiteX35" fmla="*/ 192120 w 377660"/>
                  <a:gd name="connsiteY35" fmla="*/ 241907 h 399847"/>
                  <a:gd name="connsiteX36" fmla="*/ 22651 w 377660"/>
                  <a:gd name="connsiteY36" fmla="*/ 247292 h 399847"/>
                  <a:gd name="connsiteX37" fmla="*/ 19099 w 377660"/>
                  <a:gd name="connsiteY37" fmla="*/ 244472 h 399847"/>
                  <a:gd name="connsiteX38" fmla="*/ 19084 w 377660"/>
                  <a:gd name="connsiteY38" fmla="*/ 244297 h 399847"/>
                  <a:gd name="connsiteX39" fmla="*/ 21334 w 377660"/>
                  <a:gd name="connsiteY39" fmla="*/ 240494 h 399847"/>
                  <a:gd name="connsiteX40" fmla="*/ 21670 w 377660"/>
                  <a:gd name="connsiteY40" fmla="*/ 240428 h 399847"/>
                  <a:gd name="connsiteX41" fmla="*/ 184595 w 377660"/>
                  <a:gd name="connsiteY41" fmla="*/ 198486 h 399847"/>
                  <a:gd name="connsiteX42" fmla="*/ 200127 w 377660"/>
                  <a:gd name="connsiteY42" fmla="*/ 202621 h 399847"/>
                  <a:gd name="connsiteX43" fmla="*/ 205596 w 377660"/>
                  <a:gd name="connsiteY43" fmla="*/ 233251 h 399847"/>
                  <a:gd name="connsiteX44" fmla="*/ 357272 w 377660"/>
                  <a:gd name="connsiteY44" fmla="*/ 380049 h 399847"/>
                  <a:gd name="connsiteX45" fmla="*/ 352856 w 377660"/>
                  <a:gd name="connsiteY45" fmla="*/ 380006 h 399847"/>
                  <a:gd name="connsiteX46" fmla="*/ 352625 w 377660"/>
                  <a:gd name="connsiteY46" fmla="*/ 379742 h 399847"/>
                  <a:gd name="connsiteX47" fmla="*/ 234279 w 377660"/>
                  <a:gd name="connsiteY47" fmla="*/ 259050 h 399847"/>
                  <a:gd name="connsiteX48" fmla="*/ 229333 w 377660"/>
                  <a:gd name="connsiteY48" fmla="*/ 243172 h 399847"/>
                  <a:gd name="connsiteX49" fmla="*/ 231987 w 377660"/>
                  <a:gd name="connsiteY49" fmla="*/ 242981 h 399847"/>
                  <a:gd name="connsiteX50" fmla="*/ 231996 w 377660"/>
                  <a:gd name="connsiteY50" fmla="*/ 242981 h 399847"/>
                  <a:gd name="connsiteX51" fmla="*/ 255259 w 377660"/>
                  <a:gd name="connsiteY51" fmla="*/ 224688 h 399847"/>
                  <a:gd name="connsiteX52" fmla="*/ 269003 w 377660"/>
                  <a:gd name="connsiteY52" fmla="*/ 231916 h 399847"/>
                  <a:gd name="connsiteX53" fmla="*/ 358077 w 377660"/>
                  <a:gd name="connsiteY53" fmla="*/ 375458 h 399847"/>
                  <a:gd name="connsiteX54" fmla="*/ 357548 w 377660"/>
                  <a:gd name="connsiteY54" fmla="*/ 379855 h 399847"/>
                  <a:gd name="connsiteX55" fmla="*/ 357272 w 377660"/>
                  <a:gd name="connsiteY55" fmla="*/ 380049 h 399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7660" h="399847">
                    <a:moveTo>
                      <a:pt x="374261" y="365416"/>
                    </a:moveTo>
                    <a:lnTo>
                      <a:pt x="282453" y="217462"/>
                    </a:lnTo>
                    <a:lnTo>
                      <a:pt x="266510" y="209080"/>
                    </a:lnTo>
                    <a:lnTo>
                      <a:pt x="279197" y="197174"/>
                    </a:lnTo>
                    <a:lnTo>
                      <a:pt x="326155" y="28589"/>
                    </a:lnTo>
                    <a:cubicBezTo>
                      <a:pt x="329495" y="16596"/>
                      <a:pt x="322480" y="4168"/>
                      <a:pt x="310488" y="829"/>
                    </a:cubicBezTo>
                    <a:cubicBezTo>
                      <a:pt x="300327" y="-2001"/>
                      <a:pt x="289561" y="2595"/>
                      <a:pt x="284577" y="11891"/>
                    </a:cubicBezTo>
                    <a:lnTo>
                      <a:pt x="201509" y="166935"/>
                    </a:lnTo>
                    <a:lnTo>
                      <a:pt x="201795" y="183342"/>
                    </a:lnTo>
                    <a:lnTo>
                      <a:pt x="184679" y="178786"/>
                    </a:lnTo>
                    <a:lnTo>
                      <a:pt x="16921" y="221973"/>
                    </a:lnTo>
                    <a:cubicBezTo>
                      <a:pt x="4868" y="225078"/>
                      <a:pt x="-2387" y="237366"/>
                      <a:pt x="718" y="249419"/>
                    </a:cubicBezTo>
                    <a:cubicBezTo>
                      <a:pt x="3349" y="259636"/>
                      <a:pt x="12715" y="266658"/>
                      <a:pt x="23259" y="266323"/>
                    </a:cubicBezTo>
                    <a:lnTo>
                      <a:pt x="195361" y="260854"/>
                    </a:lnTo>
                    <a:lnTo>
                      <a:pt x="197993" y="260780"/>
                    </a:lnTo>
                    <a:lnTo>
                      <a:pt x="212048" y="251748"/>
                    </a:lnTo>
                    <a:lnTo>
                      <a:pt x="217462" y="269114"/>
                    </a:lnTo>
                    <a:lnTo>
                      <a:pt x="339022" y="393079"/>
                    </a:lnTo>
                    <a:cubicBezTo>
                      <a:pt x="347730" y="401972"/>
                      <a:pt x="361998" y="402122"/>
                      <a:pt x="370891" y="393414"/>
                    </a:cubicBezTo>
                    <a:cubicBezTo>
                      <a:pt x="378437" y="386025"/>
                      <a:pt x="379839" y="374386"/>
                      <a:pt x="374264" y="365416"/>
                    </a:cubicBezTo>
                    <a:close/>
                    <a:moveTo>
                      <a:pt x="301360" y="20896"/>
                    </a:moveTo>
                    <a:cubicBezTo>
                      <a:pt x="302268" y="19197"/>
                      <a:pt x="304379" y="18556"/>
                      <a:pt x="306079" y="19463"/>
                    </a:cubicBezTo>
                    <a:cubicBezTo>
                      <a:pt x="307518" y="20232"/>
                      <a:pt x="308231" y="21895"/>
                      <a:pt x="307797" y="23468"/>
                    </a:cubicBezTo>
                    <a:lnTo>
                      <a:pt x="262274" y="186917"/>
                    </a:lnTo>
                    <a:lnTo>
                      <a:pt x="252116" y="196458"/>
                    </a:lnTo>
                    <a:cubicBezTo>
                      <a:pt x="245815" y="187121"/>
                      <a:pt x="234699" y="182250"/>
                      <a:pt x="223564" y="183947"/>
                    </a:cubicBezTo>
                    <a:cubicBezTo>
                      <a:pt x="222636" y="184080"/>
                      <a:pt x="221771" y="184389"/>
                      <a:pt x="220871" y="184603"/>
                    </a:cubicBezTo>
                    <a:lnTo>
                      <a:pt x="220643" y="171567"/>
                    </a:lnTo>
                    <a:close/>
                    <a:moveTo>
                      <a:pt x="217113" y="214987"/>
                    </a:moveTo>
                    <a:cubicBezTo>
                      <a:pt x="216274" y="209103"/>
                      <a:pt x="220365" y="203651"/>
                      <a:pt x="226250" y="202812"/>
                    </a:cubicBezTo>
                    <a:cubicBezTo>
                      <a:pt x="226252" y="202812"/>
                      <a:pt x="226254" y="202811"/>
                      <a:pt x="226257" y="202811"/>
                    </a:cubicBezTo>
                    <a:cubicBezTo>
                      <a:pt x="226770" y="202737"/>
                      <a:pt x="227288" y="202700"/>
                      <a:pt x="227806" y="202700"/>
                    </a:cubicBezTo>
                    <a:cubicBezTo>
                      <a:pt x="233152" y="202713"/>
                      <a:pt x="237679" y="206652"/>
                      <a:pt x="238428" y="211946"/>
                    </a:cubicBezTo>
                    <a:cubicBezTo>
                      <a:pt x="239268" y="217832"/>
                      <a:pt x="235177" y="223284"/>
                      <a:pt x="229291" y="224124"/>
                    </a:cubicBezTo>
                    <a:cubicBezTo>
                      <a:pt x="223405" y="224964"/>
                      <a:pt x="217953" y="220874"/>
                      <a:pt x="217113" y="214987"/>
                    </a:cubicBezTo>
                    <a:close/>
                    <a:moveTo>
                      <a:pt x="192120" y="241907"/>
                    </a:moveTo>
                    <a:lnTo>
                      <a:pt x="22651" y="247292"/>
                    </a:lnTo>
                    <a:cubicBezTo>
                      <a:pt x="20892" y="247494"/>
                      <a:pt x="19301" y="246231"/>
                      <a:pt x="19099" y="244472"/>
                    </a:cubicBezTo>
                    <a:cubicBezTo>
                      <a:pt x="19092" y="244414"/>
                      <a:pt x="19088" y="244355"/>
                      <a:pt x="19084" y="244297"/>
                    </a:cubicBezTo>
                    <a:cubicBezTo>
                      <a:pt x="18655" y="242625"/>
                      <a:pt x="19663" y="240923"/>
                      <a:pt x="21334" y="240494"/>
                    </a:cubicBezTo>
                    <a:cubicBezTo>
                      <a:pt x="21445" y="240466"/>
                      <a:pt x="21556" y="240444"/>
                      <a:pt x="21670" y="240428"/>
                    </a:cubicBezTo>
                    <a:lnTo>
                      <a:pt x="184595" y="198486"/>
                    </a:lnTo>
                    <a:lnTo>
                      <a:pt x="200127" y="202621"/>
                    </a:lnTo>
                    <a:cubicBezTo>
                      <a:pt x="195884" y="213031"/>
                      <a:pt x="198012" y="224953"/>
                      <a:pt x="205596" y="233251"/>
                    </a:cubicBezTo>
                    <a:close/>
                    <a:moveTo>
                      <a:pt x="357272" y="380049"/>
                    </a:moveTo>
                    <a:cubicBezTo>
                      <a:pt x="356040" y="381257"/>
                      <a:pt x="354064" y="381237"/>
                      <a:pt x="352856" y="380006"/>
                    </a:cubicBezTo>
                    <a:cubicBezTo>
                      <a:pt x="352775" y="379922"/>
                      <a:pt x="352698" y="379834"/>
                      <a:pt x="352625" y="379742"/>
                    </a:cubicBezTo>
                    <a:lnTo>
                      <a:pt x="234279" y="259050"/>
                    </a:lnTo>
                    <a:lnTo>
                      <a:pt x="229333" y="243172"/>
                    </a:lnTo>
                    <a:cubicBezTo>
                      <a:pt x="230216" y="243127"/>
                      <a:pt x="231096" y="243114"/>
                      <a:pt x="231987" y="242981"/>
                    </a:cubicBezTo>
                    <a:lnTo>
                      <a:pt x="231996" y="242981"/>
                    </a:lnTo>
                    <a:cubicBezTo>
                      <a:pt x="242449" y="241448"/>
                      <a:pt x="251304" y="234485"/>
                      <a:pt x="255259" y="224688"/>
                    </a:cubicBezTo>
                    <a:lnTo>
                      <a:pt x="269003" y="231916"/>
                    </a:lnTo>
                    <a:lnTo>
                      <a:pt x="358077" y="375458"/>
                    </a:lnTo>
                    <a:cubicBezTo>
                      <a:pt x="359145" y="376818"/>
                      <a:pt x="358908" y="378787"/>
                      <a:pt x="357548" y="379855"/>
                    </a:cubicBezTo>
                    <a:cubicBezTo>
                      <a:pt x="357459" y="379925"/>
                      <a:pt x="357367" y="379989"/>
                      <a:pt x="357272" y="380049"/>
                    </a:cubicBezTo>
                    <a:close/>
                  </a:path>
                </a:pathLst>
              </a:custGeom>
              <a:solidFill>
                <a:schemeClr val="bg1"/>
              </a:solidFill>
              <a:ln w="9525" cap="flat">
                <a:noFill/>
                <a:prstDash val="solid"/>
                <a:miter/>
              </a:ln>
            </p:spPr>
            <p:txBody>
              <a:bodyPr rtlCol="0" anchor="ctr"/>
              <a:lstStyle/>
              <a:p>
                <a:endParaRPr lang="en-GB"/>
              </a:p>
            </p:txBody>
          </p:sp>
        </p:grpSp>
        <p:cxnSp>
          <p:nvCxnSpPr>
            <p:cNvPr id="9" name="Straight Connector 8">
              <a:extLst>
                <a:ext uri="{FF2B5EF4-FFF2-40B4-BE49-F238E27FC236}">
                  <a16:creationId xmlns:a16="http://schemas.microsoft.com/office/drawing/2014/main" id="{3D5A7B68-9A16-420F-8170-2FA8A9D07CA1}"/>
                </a:ext>
              </a:extLst>
            </p:cNvPr>
            <p:cNvCxnSpPr>
              <a:cxnSpLocks/>
            </p:cNvCxnSpPr>
            <p:nvPr/>
          </p:nvCxnSpPr>
          <p:spPr>
            <a:xfrm>
              <a:off x="1419629" y="1412948"/>
              <a:ext cx="218145" cy="0"/>
            </a:xfrm>
            <a:prstGeom prst="line">
              <a:avLst/>
            </a:prstGeom>
            <a:ln w="53975">
              <a:solidFill>
                <a:srgbClr val="7881AA"/>
              </a:solidFill>
            </a:ln>
          </p:spPr>
          <p:style>
            <a:lnRef idx="1">
              <a:schemeClr val="accent1"/>
            </a:lnRef>
            <a:fillRef idx="0">
              <a:schemeClr val="accent1"/>
            </a:fillRef>
            <a:effectRef idx="0">
              <a:schemeClr val="accent1"/>
            </a:effectRef>
            <a:fontRef idx="minor">
              <a:schemeClr val="tx1"/>
            </a:fontRef>
          </p:style>
        </p:cxnSp>
        <p:pic>
          <p:nvPicPr>
            <p:cNvPr id="13" name="Graphic 12" descr="Heartbeat outline">
              <a:extLst>
                <a:ext uri="{FF2B5EF4-FFF2-40B4-BE49-F238E27FC236}">
                  <a16:creationId xmlns:a16="http://schemas.microsoft.com/office/drawing/2014/main" id="{925FF140-30F8-4721-ABD1-A993E38B49D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63272" y="921946"/>
              <a:ext cx="490604" cy="490605"/>
            </a:xfrm>
            <a:prstGeom prst="rect">
              <a:avLst/>
            </a:prstGeom>
          </p:spPr>
        </p:pic>
        <p:cxnSp>
          <p:nvCxnSpPr>
            <p:cNvPr id="87" name="Straight Connector 86">
              <a:extLst>
                <a:ext uri="{FF2B5EF4-FFF2-40B4-BE49-F238E27FC236}">
                  <a16:creationId xmlns:a16="http://schemas.microsoft.com/office/drawing/2014/main" id="{F3DD3449-2050-41B8-80F3-F90D19673F60}"/>
                </a:ext>
              </a:extLst>
            </p:cNvPr>
            <p:cNvCxnSpPr/>
            <p:nvPr/>
          </p:nvCxnSpPr>
          <p:spPr>
            <a:xfrm>
              <a:off x="1605364" y="1430759"/>
              <a:ext cx="581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97" name="Graphic 96" descr="Topography Map with solid fill">
            <a:extLst>
              <a:ext uri="{FF2B5EF4-FFF2-40B4-BE49-F238E27FC236}">
                <a16:creationId xmlns:a16="http://schemas.microsoft.com/office/drawing/2014/main" id="{B4B5953B-849F-49E4-91F6-7620CCF9587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11226" y="3046982"/>
            <a:ext cx="576000" cy="576000"/>
          </a:xfrm>
          <a:prstGeom prst="rect">
            <a:avLst/>
          </a:prstGeom>
        </p:spPr>
      </p:pic>
      <p:grpSp>
        <p:nvGrpSpPr>
          <p:cNvPr id="106" name="Group 105">
            <a:extLst>
              <a:ext uri="{FF2B5EF4-FFF2-40B4-BE49-F238E27FC236}">
                <a16:creationId xmlns:a16="http://schemas.microsoft.com/office/drawing/2014/main" id="{2649DE9C-4E50-468D-A2C0-CC9CE4479994}"/>
              </a:ext>
            </a:extLst>
          </p:cNvPr>
          <p:cNvGrpSpPr/>
          <p:nvPr/>
        </p:nvGrpSpPr>
        <p:grpSpPr>
          <a:xfrm>
            <a:off x="10335898" y="2820103"/>
            <a:ext cx="373045" cy="745796"/>
            <a:chOff x="9951247" y="3066159"/>
            <a:chExt cx="236341" cy="476065"/>
          </a:xfrm>
        </p:grpSpPr>
        <p:sp>
          <p:nvSpPr>
            <p:cNvPr id="104" name="Freeform: Shape 103">
              <a:extLst>
                <a:ext uri="{FF2B5EF4-FFF2-40B4-BE49-F238E27FC236}">
                  <a16:creationId xmlns:a16="http://schemas.microsoft.com/office/drawing/2014/main" id="{93714441-DAB8-4B09-8120-436DC2CE1844}"/>
                </a:ext>
              </a:extLst>
            </p:cNvPr>
            <p:cNvSpPr/>
            <p:nvPr/>
          </p:nvSpPr>
          <p:spPr>
            <a:xfrm>
              <a:off x="9951247" y="3516007"/>
              <a:ext cx="236341" cy="26217"/>
            </a:xfrm>
            <a:custGeom>
              <a:avLst/>
              <a:gdLst>
                <a:gd name="connsiteX0" fmla="*/ 425833 w 486653"/>
                <a:gd name="connsiteY0" fmla="*/ 22 h 23496"/>
                <a:gd name="connsiteX1" fmla="*/ 393321 w 486653"/>
                <a:gd name="connsiteY1" fmla="*/ 6278 h 23496"/>
                <a:gd name="connsiteX2" fmla="*/ 336735 w 486653"/>
                <a:gd name="connsiteY2" fmla="*/ 6278 h 23496"/>
                <a:gd name="connsiteX3" fmla="*/ 304223 w 486653"/>
                <a:gd name="connsiteY3" fmla="*/ 22 h 23496"/>
                <a:gd name="connsiteX4" fmla="*/ 271699 w 486653"/>
                <a:gd name="connsiteY4" fmla="*/ 6278 h 23496"/>
                <a:gd name="connsiteX5" fmla="*/ 243397 w 486653"/>
                <a:gd name="connsiteY5" fmla="*/ 11748 h 23496"/>
                <a:gd name="connsiteX6" fmla="*/ 215089 w 486653"/>
                <a:gd name="connsiteY6" fmla="*/ 6278 h 23496"/>
                <a:gd name="connsiteX7" fmla="*/ 182554 w 486653"/>
                <a:gd name="connsiteY7" fmla="*/ 22 h 23496"/>
                <a:gd name="connsiteX8" fmla="*/ 150030 w 486653"/>
                <a:gd name="connsiteY8" fmla="*/ 6278 h 23496"/>
                <a:gd name="connsiteX9" fmla="*/ 121734 w 486653"/>
                <a:gd name="connsiteY9" fmla="*/ 11748 h 23496"/>
                <a:gd name="connsiteX10" fmla="*/ 93408 w 486653"/>
                <a:gd name="connsiteY10" fmla="*/ 6272 h 23496"/>
                <a:gd name="connsiteX11" fmla="*/ 60867 w 486653"/>
                <a:gd name="connsiteY11" fmla="*/ 22 h 23496"/>
                <a:gd name="connsiteX12" fmla="*/ 28326 w 486653"/>
                <a:gd name="connsiteY12" fmla="*/ 6272 h 23496"/>
                <a:gd name="connsiteX13" fmla="*/ 0 w 486653"/>
                <a:gd name="connsiteY13" fmla="*/ 11748 h 23496"/>
                <a:gd name="connsiteX14" fmla="*/ 0 w 486653"/>
                <a:gd name="connsiteY14" fmla="*/ 23475 h 23496"/>
                <a:gd name="connsiteX15" fmla="*/ 32541 w 486653"/>
                <a:gd name="connsiteY15" fmla="*/ 17225 h 23496"/>
                <a:gd name="connsiteX16" fmla="*/ 60867 w 486653"/>
                <a:gd name="connsiteY16" fmla="*/ 11748 h 23496"/>
                <a:gd name="connsiteX17" fmla="*/ 89192 w 486653"/>
                <a:gd name="connsiteY17" fmla="*/ 17225 h 23496"/>
                <a:gd name="connsiteX18" fmla="*/ 121734 w 486653"/>
                <a:gd name="connsiteY18" fmla="*/ 23475 h 23496"/>
                <a:gd name="connsiteX19" fmla="*/ 154251 w 486653"/>
                <a:gd name="connsiteY19" fmla="*/ 17219 h 23496"/>
                <a:gd name="connsiteX20" fmla="*/ 182554 w 486653"/>
                <a:gd name="connsiteY20" fmla="*/ 11748 h 23496"/>
                <a:gd name="connsiteX21" fmla="*/ 210867 w 486653"/>
                <a:gd name="connsiteY21" fmla="*/ 17219 h 23496"/>
                <a:gd name="connsiteX22" fmla="*/ 243397 w 486653"/>
                <a:gd name="connsiteY22" fmla="*/ 23475 h 23496"/>
                <a:gd name="connsiteX23" fmla="*/ 275921 w 486653"/>
                <a:gd name="connsiteY23" fmla="*/ 17219 h 23496"/>
                <a:gd name="connsiteX24" fmla="*/ 332513 w 486653"/>
                <a:gd name="connsiteY24" fmla="*/ 17219 h 23496"/>
                <a:gd name="connsiteX25" fmla="*/ 397537 w 486653"/>
                <a:gd name="connsiteY25" fmla="*/ 17219 h 23496"/>
                <a:gd name="connsiteX26" fmla="*/ 454135 w 486653"/>
                <a:gd name="connsiteY26" fmla="*/ 17219 h 23496"/>
                <a:gd name="connsiteX27" fmla="*/ 486653 w 486653"/>
                <a:gd name="connsiteY27" fmla="*/ 23475 h 23496"/>
                <a:gd name="connsiteX28" fmla="*/ 486653 w 486653"/>
                <a:gd name="connsiteY28" fmla="*/ 11748 h 23496"/>
                <a:gd name="connsiteX29" fmla="*/ 458351 w 486653"/>
                <a:gd name="connsiteY29" fmla="*/ 6278 h 23496"/>
                <a:gd name="connsiteX30" fmla="*/ 425833 w 486653"/>
                <a:gd name="connsiteY30" fmla="*/ 22 h 2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6653" h="23496">
                  <a:moveTo>
                    <a:pt x="425833" y="22"/>
                  </a:moveTo>
                  <a:cubicBezTo>
                    <a:pt x="414673" y="-242"/>
                    <a:pt x="403587" y="1892"/>
                    <a:pt x="393321" y="6278"/>
                  </a:cubicBezTo>
                  <a:cubicBezTo>
                    <a:pt x="375164" y="13572"/>
                    <a:pt x="354892" y="13572"/>
                    <a:pt x="336735" y="6278"/>
                  </a:cubicBezTo>
                  <a:cubicBezTo>
                    <a:pt x="326469" y="1892"/>
                    <a:pt x="315383" y="-241"/>
                    <a:pt x="304223" y="22"/>
                  </a:cubicBezTo>
                  <a:cubicBezTo>
                    <a:pt x="293059" y="-241"/>
                    <a:pt x="281969" y="1892"/>
                    <a:pt x="271699" y="6278"/>
                  </a:cubicBezTo>
                  <a:cubicBezTo>
                    <a:pt x="262771" y="10124"/>
                    <a:pt x="253115" y="11990"/>
                    <a:pt x="243397" y="11748"/>
                  </a:cubicBezTo>
                  <a:cubicBezTo>
                    <a:pt x="233677" y="11990"/>
                    <a:pt x="224019" y="10124"/>
                    <a:pt x="215089" y="6278"/>
                  </a:cubicBezTo>
                  <a:cubicBezTo>
                    <a:pt x="204815" y="1892"/>
                    <a:pt x="193721" y="-241"/>
                    <a:pt x="182554" y="22"/>
                  </a:cubicBezTo>
                  <a:cubicBezTo>
                    <a:pt x="171390" y="-240"/>
                    <a:pt x="160299" y="1893"/>
                    <a:pt x="150030" y="6278"/>
                  </a:cubicBezTo>
                  <a:cubicBezTo>
                    <a:pt x="141104" y="10124"/>
                    <a:pt x="131450" y="11990"/>
                    <a:pt x="121734" y="11748"/>
                  </a:cubicBezTo>
                  <a:cubicBezTo>
                    <a:pt x="112007" y="11992"/>
                    <a:pt x="102343" y="10123"/>
                    <a:pt x="93408" y="6272"/>
                  </a:cubicBezTo>
                  <a:cubicBezTo>
                    <a:pt x="83131" y="1892"/>
                    <a:pt x="72036" y="-239"/>
                    <a:pt x="60867" y="22"/>
                  </a:cubicBezTo>
                  <a:cubicBezTo>
                    <a:pt x="49698" y="-239"/>
                    <a:pt x="38603" y="1892"/>
                    <a:pt x="28326" y="6272"/>
                  </a:cubicBezTo>
                  <a:cubicBezTo>
                    <a:pt x="19390" y="10122"/>
                    <a:pt x="9727" y="11991"/>
                    <a:pt x="0" y="11748"/>
                  </a:cubicBezTo>
                  <a:lnTo>
                    <a:pt x="0" y="23475"/>
                  </a:lnTo>
                  <a:cubicBezTo>
                    <a:pt x="11169" y="23736"/>
                    <a:pt x="22264" y="21604"/>
                    <a:pt x="32541" y="17225"/>
                  </a:cubicBezTo>
                  <a:cubicBezTo>
                    <a:pt x="41476" y="13374"/>
                    <a:pt x="51140" y="11505"/>
                    <a:pt x="60867" y="11748"/>
                  </a:cubicBezTo>
                  <a:cubicBezTo>
                    <a:pt x="70593" y="11506"/>
                    <a:pt x="80257" y="13374"/>
                    <a:pt x="89192" y="17225"/>
                  </a:cubicBezTo>
                  <a:cubicBezTo>
                    <a:pt x="99470" y="21605"/>
                    <a:pt x="110565" y="23736"/>
                    <a:pt x="121734" y="23475"/>
                  </a:cubicBezTo>
                  <a:cubicBezTo>
                    <a:pt x="132896" y="23738"/>
                    <a:pt x="143984" y="21604"/>
                    <a:pt x="154251" y="17219"/>
                  </a:cubicBezTo>
                  <a:cubicBezTo>
                    <a:pt x="163180" y="13373"/>
                    <a:pt x="172835" y="11507"/>
                    <a:pt x="182554" y="11748"/>
                  </a:cubicBezTo>
                  <a:cubicBezTo>
                    <a:pt x="192276" y="11507"/>
                    <a:pt x="201935" y="13373"/>
                    <a:pt x="210867" y="17219"/>
                  </a:cubicBezTo>
                  <a:cubicBezTo>
                    <a:pt x="221139" y="21604"/>
                    <a:pt x="232232" y="23737"/>
                    <a:pt x="243397" y="23475"/>
                  </a:cubicBezTo>
                  <a:cubicBezTo>
                    <a:pt x="254561" y="23737"/>
                    <a:pt x="265651" y="21604"/>
                    <a:pt x="275921" y="17219"/>
                  </a:cubicBezTo>
                  <a:cubicBezTo>
                    <a:pt x="294080" y="9925"/>
                    <a:pt x="314354" y="9925"/>
                    <a:pt x="332513" y="17219"/>
                  </a:cubicBezTo>
                  <a:cubicBezTo>
                    <a:pt x="353385" y="25560"/>
                    <a:pt x="376665" y="25560"/>
                    <a:pt x="397537" y="17219"/>
                  </a:cubicBezTo>
                  <a:cubicBezTo>
                    <a:pt x="415698" y="9924"/>
                    <a:pt x="435974" y="9924"/>
                    <a:pt x="454135" y="17219"/>
                  </a:cubicBezTo>
                  <a:cubicBezTo>
                    <a:pt x="464403" y="21604"/>
                    <a:pt x="475491" y="23738"/>
                    <a:pt x="486653" y="23475"/>
                  </a:cubicBezTo>
                  <a:lnTo>
                    <a:pt x="486653" y="11748"/>
                  </a:lnTo>
                  <a:cubicBezTo>
                    <a:pt x="476935" y="11990"/>
                    <a:pt x="467279" y="10124"/>
                    <a:pt x="458351" y="6278"/>
                  </a:cubicBezTo>
                  <a:cubicBezTo>
                    <a:pt x="448083" y="1893"/>
                    <a:pt x="436995" y="-241"/>
                    <a:pt x="425833" y="22"/>
                  </a:cubicBezTo>
                  <a:close/>
                </a:path>
              </a:pathLst>
            </a:custGeom>
            <a:solidFill>
              <a:schemeClr val="bg1"/>
            </a:solidFill>
            <a:ln w="5854"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EFC87034-D731-43F3-A839-6F236BFBB19F}"/>
                </a:ext>
              </a:extLst>
            </p:cNvPr>
            <p:cNvSpPr/>
            <p:nvPr/>
          </p:nvSpPr>
          <p:spPr>
            <a:xfrm>
              <a:off x="9951247" y="3463668"/>
              <a:ext cx="236341" cy="26217"/>
            </a:xfrm>
            <a:custGeom>
              <a:avLst/>
              <a:gdLst>
                <a:gd name="connsiteX0" fmla="*/ 458351 w 486653"/>
                <a:gd name="connsiteY0" fmla="*/ 6278 h 23496"/>
                <a:gd name="connsiteX1" fmla="*/ 393321 w 486653"/>
                <a:gd name="connsiteY1" fmla="*/ 6278 h 23496"/>
                <a:gd name="connsiteX2" fmla="*/ 336735 w 486653"/>
                <a:gd name="connsiteY2" fmla="*/ 6278 h 23496"/>
                <a:gd name="connsiteX3" fmla="*/ 304223 w 486653"/>
                <a:gd name="connsiteY3" fmla="*/ 22 h 23496"/>
                <a:gd name="connsiteX4" fmla="*/ 271699 w 486653"/>
                <a:gd name="connsiteY4" fmla="*/ 6278 h 23496"/>
                <a:gd name="connsiteX5" fmla="*/ 243397 w 486653"/>
                <a:gd name="connsiteY5" fmla="*/ 11748 h 23496"/>
                <a:gd name="connsiteX6" fmla="*/ 215089 w 486653"/>
                <a:gd name="connsiteY6" fmla="*/ 6278 h 23496"/>
                <a:gd name="connsiteX7" fmla="*/ 182554 w 486653"/>
                <a:gd name="connsiteY7" fmla="*/ 22 h 23496"/>
                <a:gd name="connsiteX8" fmla="*/ 150030 w 486653"/>
                <a:gd name="connsiteY8" fmla="*/ 6278 h 23496"/>
                <a:gd name="connsiteX9" fmla="*/ 121734 w 486653"/>
                <a:gd name="connsiteY9" fmla="*/ 11748 h 23496"/>
                <a:gd name="connsiteX10" fmla="*/ 93408 w 486653"/>
                <a:gd name="connsiteY10" fmla="*/ 6272 h 23496"/>
                <a:gd name="connsiteX11" fmla="*/ 60867 w 486653"/>
                <a:gd name="connsiteY11" fmla="*/ 22 h 23496"/>
                <a:gd name="connsiteX12" fmla="*/ 28326 w 486653"/>
                <a:gd name="connsiteY12" fmla="*/ 6272 h 23496"/>
                <a:gd name="connsiteX13" fmla="*/ 0 w 486653"/>
                <a:gd name="connsiteY13" fmla="*/ 11748 h 23496"/>
                <a:gd name="connsiteX14" fmla="*/ 0 w 486653"/>
                <a:gd name="connsiteY14" fmla="*/ 23475 h 23496"/>
                <a:gd name="connsiteX15" fmla="*/ 32541 w 486653"/>
                <a:gd name="connsiteY15" fmla="*/ 17225 h 23496"/>
                <a:gd name="connsiteX16" fmla="*/ 60867 w 486653"/>
                <a:gd name="connsiteY16" fmla="*/ 11748 h 23496"/>
                <a:gd name="connsiteX17" fmla="*/ 89192 w 486653"/>
                <a:gd name="connsiteY17" fmla="*/ 17225 h 23496"/>
                <a:gd name="connsiteX18" fmla="*/ 121734 w 486653"/>
                <a:gd name="connsiteY18" fmla="*/ 23475 h 23496"/>
                <a:gd name="connsiteX19" fmla="*/ 154252 w 486653"/>
                <a:gd name="connsiteY19" fmla="*/ 17219 h 23496"/>
                <a:gd name="connsiteX20" fmla="*/ 182554 w 486653"/>
                <a:gd name="connsiteY20" fmla="*/ 11748 h 23496"/>
                <a:gd name="connsiteX21" fmla="*/ 210867 w 486653"/>
                <a:gd name="connsiteY21" fmla="*/ 17219 h 23496"/>
                <a:gd name="connsiteX22" fmla="*/ 243397 w 486653"/>
                <a:gd name="connsiteY22" fmla="*/ 23475 h 23496"/>
                <a:gd name="connsiteX23" fmla="*/ 275921 w 486653"/>
                <a:gd name="connsiteY23" fmla="*/ 17219 h 23496"/>
                <a:gd name="connsiteX24" fmla="*/ 332513 w 486653"/>
                <a:gd name="connsiteY24" fmla="*/ 17219 h 23496"/>
                <a:gd name="connsiteX25" fmla="*/ 397537 w 486653"/>
                <a:gd name="connsiteY25" fmla="*/ 17219 h 23496"/>
                <a:gd name="connsiteX26" fmla="*/ 454135 w 486653"/>
                <a:gd name="connsiteY26" fmla="*/ 17219 h 23496"/>
                <a:gd name="connsiteX27" fmla="*/ 486653 w 486653"/>
                <a:gd name="connsiteY27" fmla="*/ 23475 h 23496"/>
                <a:gd name="connsiteX28" fmla="*/ 486653 w 486653"/>
                <a:gd name="connsiteY28" fmla="*/ 11748 h 23496"/>
                <a:gd name="connsiteX29" fmla="*/ 458351 w 486653"/>
                <a:gd name="connsiteY29" fmla="*/ 6278 h 2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6653" h="23496">
                  <a:moveTo>
                    <a:pt x="458351" y="6278"/>
                  </a:moveTo>
                  <a:cubicBezTo>
                    <a:pt x="437477" y="-2064"/>
                    <a:pt x="414195" y="-2064"/>
                    <a:pt x="393321" y="6278"/>
                  </a:cubicBezTo>
                  <a:cubicBezTo>
                    <a:pt x="375165" y="13572"/>
                    <a:pt x="354892" y="13572"/>
                    <a:pt x="336735" y="6278"/>
                  </a:cubicBezTo>
                  <a:cubicBezTo>
                    <a:pt x="326469" y="1892"/>
                    <a:pt x="315382" y="-241"/>
                    <a:pt x="304223" y="22"/>
                  </a:cubicBezTo>
                  <a:cubicBezTo>
                    <a:pt x="293059" y="-241"/>
                    <a:pt x="281969" y="1892"/>
                    <a:pt x="271699" y="6278"/>
                  </a:cubicBezTo>
                  <a:cubicBezTo>
                    <a:pt x="262771" y="10123"/>
                    <a:pt x="253115" y="11990"/>
                    <a:pt x="243397" y="11748"/>
                  </a:cubicBezTo>
                  <a:cubicBezTo>
                    <a:pt x="233677" y="11990"/>
                    <a:pt x="224019" y="10124"/>
                    <a:pt x="215089" y="6278"/>
                  </a:cubicBezTo>
                  <a:cubicBezTo>
                    <a:pt x="204815" y="1892"/>
                    <a:pt x="193721" y="-241"/>
                    <a:pt x="182554" y="22"/>
                  </a:cubicBezTo>
                  <a:cubicBezTo>
                    <a:pt x="171390" y="-240"/>
                    <a:pt x="160300" y="1893"/>
                    <a:pt x="150030" y="6278"/>
                  </a:cubicBezTo>
                  <a:cubicBezTo>
                    <a:pt x="141104" y="10123"/>
                    <a:pt x="131450" y="11990"/>
                    <a:pt x="121734" y="11748"/>
                  </a:cubicBezTo>
                  <a:cubicBezTo>
                    <a:pt x="112007" y="11992"/>
                    <a:pt x="102343" y="10123"/>
                    <a:pt x="93408" y="6272"/>
                  </a:cubicBezTo>
                  <a:cubicBezTo>
                    <a:pt x="83131" y="1892"/>
                    <a:pt x="72035" y="-239"/>
                    <a:pt x="60867" y="22"/>
                  </a:cubicBezTo>
                  <a:cubicBezTo>
                    <a:pt x="49698" y="-239"/>
                    <a:pt x="38603" y="1892"/>
                    <a:pt x="28326" y="6272"/>
                  </a:cubicBezTo>
                  <a:cubicBezTo>
                    <a:pt x="19390" y="10122"/>
                    <a:pt x="9727" y="11991"/>
                    <a:pt x="0" y="11748"/>
                  </a:cubicBezTo>
                  <a:lnTo>
                    <a:pt x="0" y="23475"/>
                  </a:lnTo>
                  <a:cubicBezTo>
                    <a:pt x="11169" y="23736"/>
                    <a:pt x="22264" y="21604"/>
                    <a:pt x="32541" y="17225"/>
                  </a:cubicBezTo>
                  <a:cubicBezTo>
                    <a:pt x="41476" y="13374"/>
                    <a:pt x="51140" y="11505"/>
                    <a:pt x="60867" y="11748"/>
                  </a:cubicBezTo>
                  <a:cubicBezTo>
                    <a:pt x="70594" y="11505"/>
                    <a:pt x="80257" y="13374"/>
                    <a:pt x="89192" y="17225"/>
                  </a:cubicBezTo>
                  <a:cubicBezTo>
                    <a:pt x="99470" y="21605"/>
                    <a:pt x="110565" y="23736"/>
                    <a:pt x="121734" y="23475"/>
                  </a:cubicBezTo>
                  <a:cubicBezTo>
                    <a:pt x="132896" y="23737"/>
                    <a:pt x="143984" y="21604"/>
                    <a:pt x="154252" y="17219"/>
                  </a:cubicBezTo>
                  <a:cubicBezTo>
                    <a:pt x="163180" y="13373"/>
                    <a:pt x="172835" y="11507"/>
                    <a:pt x="182554" y="11748"/>
                  </a:cubicBezTo>
                  <a:cubicBezTo>
                    <a:pt x="192276" y="11507"/>
                    <a:pt x="201935" y="13373"/>
                    <a:pt x="210867" y="17219"/>
                  </a:cubicBezTo>
                  <a:cubicBezTo>
                    <a:pt x="221139" y="21604"/>
                    <a:pt x="232232" y="23737"/>
                    <a:pt x="243397" y="23475"/>
                  </a:cubicBezTo>
                  <a:cubicBezTo>
                    <a:pt x="254561" y="23737"/>
                    <a:pt x="265651" y="21604"/>
                    <a:pt x="275921" y="17219"/>
                  </a:cubicBezTo>
                  <a:cubicBezTo>
                    <a:pt x="294080" y="9925"/>
                    <a:pt x="314354" y="9925"/>
                    <a:pt x="332513" y="17219"/>
                  </a:cubicBezTo>
                  <a:cubicBezTo>
                    <a:pt x="353385" y="25560"/>
                    <a:pt x="376665" y="25560"/>
                    <a:pt x="397537" y="17219"/>
                  </a:cubicBezTo>
                  <a:cubicBezTo>
                    <a:pt x="415698" y="9924"/>
                    <a:pt x="435974" y="9924"/>
                    <a:pt x="454135" y="17219"/>
                  </a:cubicBezTo>
                  <a:cubicBezTo>
                    <a:pt x="464403" y="21604"/>
                    <a:pt x="475491" y="23737"/>
                    <a:pt x="486653" y="23475"/>
                  </a:cubicBezTo>
                  <a:lnTo>
                    <a:pt x="486653" y="11748"/>
                  </a:lnTo>
                  <a:cubicBezTo>
                    <a:pt x="476935" y="11990"/>
                    <a:pt x="467279" y="10123"/>
                    <a:pt x="458351" y="6278"/>
                  </a:cubicBezTo>
                  <a:close/>
                </a:path>
              </a:pathLst>
            </a:custGeom>
            <a:solidFill>
              <a:schemeClr val="bg1"/>
            </a:solidFill>
            <a:ln w="5854" cap="flat">
              <a:noFill/>
              <a:prstDash val="solid"/>
              <a:miter/>
            </a:ln>
          </p:spPr>
          <p:txBody>
            <a:bodyPr rtlCol="0" anchor="ctr"/>
            <a:lstStyle/>
            <a:p>
              <a:endParaRPr lang="en-GB"/>
            </a:p>
          </p:txBody>
        </p:sp>
        <p:grpSp>
          <p:nvGrpSpPr>
            <p:cNvPr id="91" name="Graphic 101" descr="Wind Turbines outline">
              <a:extLst>
                <a:ext uri="{FF2B5EF4-FFF2-40B4-BE49-F238E27FC236}">
                  <a16:creationId xmlns:a16="http://schemas.microsoft.com/office/drawing/2014/main" id="{CA0C0759-F4E8-4A80-8E0F-B29FCA963898}"/>
                </a:ext>
              </a:extLst>
            </p:cNvPr>
            <p:cNvGrpSpPr/>
            <p:nvPr/>
          </p:nvGrpSpPr>
          <p:grpSpPr>
            <a:xfrm>
              <a:off x="9957054" y="3066159"/>
              <a:ext cx="209104" cy="342093"/>
              <a:chOff x="9957054" y="3066159"/>
              <a:chExt cx="209104" cy="342093"/>
            </a:xfrm>
            <a:solidFill>
              <a:schemeClr val="bg1"/>
            </a:solidFill>
          </p:grpSpPr>
          <p:sp>
            <p:nvSpPr>
              <p:cNvPr id="94" name="Freeform: Shape 93">
                <a:extLst>
                  <a:ext uri="{FF2B5EF4-FFF2-40B4-BE49-F238E27FC236}">
                    <a16:creationId xmlns:a16="http://schemas.microsoft.com/office/drawing/2014/main" id="{F1ABB9F1-83D3-4275-AA66-7D7C0D269CCE}"/>
                  </a:ext>
                </a:extLst>
              </p:cNvPr>
              <p:cNvSpPr/>
              <p:nvPr/>
            </p:nvSpPr>
            <p:spPr>
              <a:xfrm>
                <a:off x="10034410" y="3203802"/>
                <a:ext cx="94929" cy="204450"/>
              </a:xfrm>
              <a:custGeom>
                <a:avLst/>
                <a:gdLst>
                  <a:gd name="connsiteX0" fmla="*/ 63945 w 94929"/>
                  <a:gd name="connsiteY0" fmla="*/ 27094 h 204450"/>
                  <a:gd name="connsiteX1" fmla="*/ 53134 w 94929"/>
                  <a:gd name="connsiteY1" fmla="*/ 17298 h 204450"/>
                  <a:gd name="connsiteX2" fmla="*/ 57896 w 94929"/>
                  <a:gd name="connsiteY2" fmla="*/ 195077 h 204450"/>
                  <a:gd name="connsiteX3" fmla="*/ 37054 w 94929"/>
                  <a:gd name="connsiteY3" fmla="*/ 195077 h 204450"/>
                  <a:gd name="connsiteX4" fmla="*/ 42265 w 94929"/>
                  <a:gd name="connsiteY4" fmla="*/ 7452 h 204450"/>
                  <a:gd name="connsiteX5" fmla="*/ 34043 w 94929"/>
                  <a:gd name="connsiteY5" fmla="*/ 0 h 204450"/>
                  <a:gd name="connsiteX6" fmla="*/ 31923 w 94929"/>
                  <a:gd name="connsiteY6" fmla="*/ 56 h 204450"/>
                  <a:gd name="connsiteX7" fmla="*/ 26506 w 94929"/>
                  <a:gd name="connsiteY7" fmla="*/ 195077 h 204450"/>
                  <a:gd name="connsiteX8" fmla="*/ 0 w 94929"/>
                  <a:gd name="connsiteY8" fmla="*/ 195077 h 204450"/>
                  <a:gd name="connsiteX9" fmla="*/ 0 w 94929"/>
                  <a:gd name="connsiteY9" fmla="*/ 204450 h 204450"/>
                  <a:gd name="connsiteX10" fmla="*/ 94929 w 94929"/>
                  <a:gd name="connsiteY10" fmla="*/ 204450 h 204450"/>
                  <a:gd name="connsiteX11" fmla="*/ 94929 w 94929"/>
                  <a:gd name="connsiteY11" fmla="*/ 195077 h 204450"/>
                  <a:gd name="connsiteX12" fmla="*/ 68444 w 94929"/>
                  <a:gd name="connsiteY12" fmla="*/ 195077 h 204450"/>
                  <a:gd name="connsiteX13" fmla="*/ 63945 w 94929"/>
                  <a:gd name="connsiteY13" fmla="*/ 27094 h 20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29" h="204450">
                    <a:moveTo>
                      <a:pt x="63945" y="27094"/>
                    </a:moveTo>
                    <a:lnTo>
                      <a:pt x="53134" y="17298"/>
                    </a:lnTo>
                    <a:lnTo>
                      <a:pt x="57896" y="195077"/>
                    </a:lnTo>
                    <a:lnTo>
                      <a:pt x="37054" y="195077"/>
                    </a:lnTo>
                    <a:lnTo>
                      <a:pt x="42265" y="7452"/>
                    </a:lnTo>
                    <a:lnTo>
                      <a:pt x="34043" y="0"/>
                    </a:lnTo>
                    <a:lnTo>
                      <a:pt x="31923" y="56"/>
                    </a:lnTo>
                    <a:lnTo>
                      <a:pt x="26506" y="195077"/>
                    </a:lnTo>
                    <a:lnTo>
                      <a:pt x="0" y="195077"/>
                    </a:lnTo>
                    <a:lnTo>
                      <a:pt x="0" y="204450"/>
                    </a:lnTo>
                    <a:lnTo>
                      <a:pt x="94929" y="204450"/>
                    </a:lnTo>
                    <a:lnTo>
                      <a:pt x="94929" y="195077"/>
                    </a:lnTo>
                    <a:lnTo>
                      <a:pt x="68444" y="195077"/>
                    </a:lnTo>
                    <a:lnTo>
                      <a:pt x="63945" y="27094"/>
                    </a:lnTo>
                    <a:close/>
                  </a:path>
                </a:pathLst>
              </a:custGeom>
              <a:solidFill>
                <a:schemeClr val="bg1"/>
              </a:solidFill>
              <a:ln w="5259"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0BECC6CE-C30B-4D1D-9E31-1A1C5C458262}"/>
                  </a:ext>
                </a:extLst>
              </p:cNvPr>
              <p:cNvSpPr/>
              <p:nvPr/>
            </p:nvSpPr>
            <p:spPr>
              <a:xfrm>
                <a:off x="9957054" y="3066159"/>
                <a:ext cx="209104" cy="196739"/>
              </a:xfrm>
              <a:custGeom>
                <a:avLst/>
                <a:gdLst>
                  <a:gd name="connsiteX0" fmla="*/ 207223 w 209104"/>
                  <a:gd name="connsiteY0" fmla="*/ 179798 h 196739"/>
                  <a:gd name="connsiteX1" fmla="*/ 156390 w 209104"/>
                  <a:gd name="connsiteY1" fmla="*/ 106999 h 196739"/>
                  <a:gd name="connsiteX2" fmla="*/ 147562 w 209104"/>
                  <a:gd name="connsiteY2" fmla="*/ 102875 h 196739"/>
                  <a:gd name="connsiteX3" fmla="*/ 154587 w 209104"/>
                  <a:gd name="connsiteY3" fmla="*/ 97017 h 196739"/>
                  <a:gd name="connsiteX4" fmla="*/ 180587 w 209104"/>
                  <a:gd name="connsiteY4" fmla="*/ 14067 h 196739"/>
                  <a:gd name="connsiteX5" fmla="*/ 171912 w 209104"/>
                  <a:gd name="connsiteY5" fmla="*/ 408 h 196739"/>
                  <a:gd name="connsiteX6" fmla="*/ 157566 w 209104"/>
                  <a:gd name="connsiteY6" fmla="*/ 5851 h 196739"/>
                  <a:gd name="connsiteX7" fmla="*/ 111573 w 209104"/>
                  <a:gd name="connsiteY7" fmla="*/ 82138 h 196739"/>
                  <a:gd name="connsiteX8" fmla="*/ 111731 w 209104"/>
                  <a:gd name="connsiteY8" fmla="*/ 90211 h 196739"/>
                  <a:gd name="connsiteX9" fmla="*/ 102254 w 209104"/>
                  <a:gd name="connsiteY9" fmla="*/ 87969 h 196739"/>
                  <a:gd name="connsiteX10" fmla="*/ 9369 w 209104"/>
                  <a:gd name="connsiteY10" fmla="*/ 109219 h 196739"/>
                  <a:gd name="connsiteX11" fmla="*/ 397 w 209104"/>
                  <a:gd name="connsiteY11" fmla="*/ 122723 h 196739"/>
                  <a:gd name="connsiteX12" fmla="*/ 12878 w 209104"/>
                  <a:gd name="connsiteY12" fmla="*/ 131041 h 196739"/>
                  <a:gd name="connsiteX13" fmla="*/ 108168 w 209104"/>
                  <a:gd name="connsiteY13" fmla="*/ 128350 h 196739"/>
                  <a:gd name="connsiteX14" fmla="*/ 109626 w 209104"/>
                  <a:gd name="connsiteY14" fmla="*/ 128313 h 196739"/>
                  <a:gd name="connsiteX15" fmla="*/ 117408 w 209104"/>
                  <a:gd name="connsiteY15" fmla="*/ 123869 h 196739"/>
                  <a:gd name="connsiteX16" fmla="*/ 120405 w 209104"/>
                  <a:gd name="connsiteY16" fmla="*/ 132414 h 196739"/>
                  <a:gd name="connsiteX17" fmla="*/ 187711 w 209104"/>
                  <a:gd name="connsiteY17" fmla="*/ 193409 h 196739"/>
                  <a:gd name="connsiteX18" fmla="*/ 205356 w 209104"/>
                  <a:gd name="connsiteY18" fmla="*/ 193574 h 196739"/>
                  <a:gd name="connsiteX19" fmla="*/ 207224 w 209104"/>
                  <a:gd name="connsiteY19" fmla="*/ 179798 h 196739"/>
                  <a:gd name="connsiteX20" fmla="*/ 166858 w 209104"/>
                  <a:gd name="connsiteY20" fmla="*/ 10282 h 196739"/>
                  <a:gd name="connsiteX21" fmla="*/ 169471 w 209104"/>
                  <a:gd name="connsiteY21" fmla="*/ 9577 h 196739"/>
                  <a:gd name="connsiteX22" fmla="*/ 170422 w 209104"/>
                  <a:gd name="connsiteY22" fmla="*/ 11547 h 196739"/>
                  <a:gd name="connsiteX23" fmla="*/ 145217 w 209104"/>
                  <a:gd name="connsiteY23" fmla="*/ 91970 h 196739"/>
                  <a:gd name="connsiteX24" fmla="*/ 139593 w 209104"/>
                  <a:gd name="connsiteY24" fmla="*/ 96665 h 196739"/>
                  <a:gd name="connsiteX25" fmla="*/ 123784 w 209104"/>
                  <a:gd name="connsiteY25" fmla="*/ 90509 h 196739"/>
                  <a:gd name="connsiteX26" fmla="*/ 122293 w 209104"/>
                  <a:gd name="connsiteY26" fmla="*/ 90832 h 196739"/>
                  <a:gd name="connsiteX27" fmla="*/ 122167 w 209104"/>
                  <a:gd name="connsiteY27" fmla="*/ 84417 h 196739"/>
                  <a:gd name="connsiteX28" fmla="*/ 120212 w 209104"/>
                  <a:gd name="connsiteY28" fmla="*/ 105782 h 196739"/>
                  <a:gd name="connsiteX29" fmla="*/ 125271 w 209104"/>
                  <a:gd name="connsiteY29" fmla="*/ 99791 h 196739"/>
                  <a:gd name="connsiteX30" fmla="*/ 125275 w 209104"/>
                  <a:gd name="connsiteY30" fmla="*/ 99791 h 196739"/>
                  <a:gd name="connsiteX31" fmla="*/ 126133 w 209104"/>
                  <a:gd name="connsiteY31" fmla="*/ 99736 h 196739"/>
                  <a:gd name="connsiteX32" fmla="*/ 132014 w 209104"/>
                  <a:gd name="connsiteY32" fmla="*/ 104285 h 196739"/>
                  <a:gd name="connsiteX33" fmla="*/ 126955 w 209104"/>
                  <a:gd name="connsiteY33" fmla="*/ 110277 h 196739"/>
                  <a:gd name="connsiteX34" fmla="*/ 120212 w 209104"/>
                  <a:gd name="connsiteY34" fmla="*/ 105782 h 196739"/>
                  <a:gd name="connsiteX35" fmla="*/ 106374 w 209104"/>
                  <a:gd name="connsiteY35" fmla="*/ 119027 h 196739"/>
                  <a:gd name="connsiteX36" fmla="*/ 12541 w 209104"/>
                  <a:gd name="connsiteY36" fmla="*/ 121677 h 196739"/>
                  <a:gd name="connsiteX37" fmla="*/ 10575 w 209104"/>
                  <a:gd name="connsiteY37" fmla="*/ 120289 h 196739"/>
                  <a:gd name="connsiteX38" fmla="*/ 10566 w 209104"/>
                  <a:gd name="connsiteY38" fmla="*/ 120203 h 196739"/>
                  <a:gd name="connsiteX39" fmla="*/ 11812 w 209104"/>
                  <a:gd name="connsiteY39" fmla="*/ 118332 h 196739"/>
                  <a:gd name="connsiteX40" fmla="*/ 11998 w 209104"/>
                  <a:gd name="connsiteY40" fmla="*/ 118299 h 196739"/>
                  <a:gd name="connsiteX41" fmla="*/ 102207 w 209104"/>
                  <a:gd name="connsiteY41" fmla="*/ 97662 h 196739"/>
                  <a:gd name="connsiteX42" fmla="*/ 110807 w 209104"/>
                  <a:gd name="connsiteY42" fmla="*/ 99697 h 196739"/>
                  <a:gd name="connsiteX43" fmla="*/ 113835 w 209104"/>
                  <a:gd name="connsiteY43" fmla="*/ 114768 h 196739"/>
                  <a:gd name="connsiteX44" fmla="*/ 197816 w 209104"/>
                  <a:gd name="connsiteY44" fmla="*/ 186998 h 196739"/>
                  <a:gd name="connsiteX45" fmla="*/ 195371 w 209104"/>
                  <a:gd name="connsiteY45" fmla="*/ 186977 h 196739"/>
                  <a:gd name="connsiteX46" fmla="*/ 195243 w 209104"/>
                  <a:gd name="connsiteY46" fmla="*/ 186847 h 196739"/>
                  <a:gd name="connsiteX47" fmla="*/ 129717 w 209104"/>
                  <a:gd name="connsiteY47" fmla="*/ 127462 h 196739"/>
                  <a:gd name="connsiteX48" fmla="*/ 126978 w 209104"/>
                  <a:gd name="connsiteY48" fmla="*/ 119649 h 196739"/>
                  <a:gd name="connsiteX49" fmla="*/ 128447 w 209104"/>
                  <a:gd name="connsiteY49" fmla="*/ 119556 h 196739"/>
                  <a:gd name="connsiteX50" fmla="*/ 128453 w 209104"/>
                  <a:gd name="connsiteY50" fmla="*/ 119556 h 196739"/>
                  <a:gd name="connsiteX51" fmla="*/ 141333 w 209104"/>
                  <a:gd name="connsiteY51" fmla="*/ 110555 h 196739"/>
                  <a:gd name="connsiteX52" fmla="*/ 148943 w 209104"/>
                  <a:gd name="connsiteY52" fmla="*/ 114111 h 196739"/>
                  <a:gd name="connsiteX53" fmla="*/ 198261 w 209104"/>
                  <a:gd name="connsiteY53" fmla="*/ 184739 h 196739"/>
                  <a:gd name="connsiteX54" fmla="*/ 197969 w 209104"/>
                  <a:gd name="connsiteY54" fmla="*/ 186903 h 196739"/>
                  <a:gd name="connsiteX55" fmla="*/ 197816 w 209104"/>
                  <a:gd name="connsiteY55" fmla="*/ 186998 h 19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9104" h="196739">
                    <a:moveTo>
                      <a:pt x="207223" y="179798"/>
                    </a:moveTo>
                    <a:lnTo>
                      <a:pt x="156390" y="106999"/>
                    </a:lnTo>
                    <a:lnTo>
                      <a:pt x="147562" y="102875"/>
                    </a:lnTo>
                    <a:lnTo>
                      <a:pt x="154587" y="97017"/>
                    </a:lnTo>
                    <a:lnTo>
                      <a:pt x="180587" y="14067"/>
                    </a:lnTo>
                    <a:cubicBezTo>
                      <a:pt x="182436" y="8166"/>
                      <a:pt x="178552" y="2051"/>
                      <a:pt x="171912" y="408"/>
                    </a:cubicBezTo>
                    <a:cubicBezTo>
                      <a:pt x="166286" y="-985"/>
                      <a:pt x="160326" y="1277"/>
                      <a:pt x="157566" y="5851"/>
                    </a:cubicBezTo>
                    <a:lnTo>
                      <a:pt x="111573" y="82138"/>
                    </a:lnTo>
                    <a:lnTo>
                      <a:pt x="111731" y="90211"/>
                    </a:lnTo>
                    <a:lnTo>
                      <a:pt x="102254" y="87969"/>
                    </a:lnTo>
                    <a:lnTo>
                      <a:pt x="9369" y="109219"/>
                    </a:lnTo>
                    <a:cubicBezTo>
                      <a:pt x="2695" y="110747"/>
                      <a:pt x="-1321" y="116793"/>
                      <a:pt x="397" y="122723"/>
                    </a:cubicBezTo>
                    <a:cubicBezTo>
                      <a:pt x="1855" y="127750"/>
                      <a:pt x="7040" y="131206"/>
                      <a:pt x="12878" y="131041"/>
                    </a:cubicBezTo>
                    <a:lnTo>
                      <a:pt x="108168" y="128350"/>
                    </a:lnTo>
                    <a:lnTo>
                      <a:pt x="109626" y="128313"/>
                    </a:lnTo>
                    <a:lnTo>
                      <a:pt x="117408" y="123869"/>
                    </a:lnTo>
                    <a:lnTo>
                      <a:pt x="120405" y="132414"/>
                    </a:lnTo>
                    <a:lnTo>
                      <a:pt x="187711" y="193409"/>
                    </a:lnTo>
                    <a:cubicBezTo>
                      <a:pt x="192532" y="197785"/>
                      <a:pt x="200433" y="197859"/>
                      <a:pt x="205356" y="193574"/>
                    </a:cubicBezTo>
                    <a:cubicBezTo>
                      <a:pt x="209535" y="189938"/>
                      <a:pt x="210311" y="184212"/>
                      <a:pt x="207224" y="179798"/>
                    </a:cubicBezTo>
                    <a:close/>
                    <a:moveTo>
                      <a:pt x="166858" y="10282"/>
                    </a:moveTo>
                    <a:cubicBezTo>
                      <a:pt x="167361" y="9446"/>
                      <a:pt x="168530" y="9130"/>
                      <a:pt x="169471" y="9577"/>
                    </a:cubicBezTo>
                    <a:cubicBezTo>
                      <a:pt x="170268" y="9955"/>
                      <a:pt x="170663" y="10773"/>
                      <a:pt x="170422" y="11547"/>
                    </a:cubicBezTo>
                    <a:lnTo>
                      <a:pt x="145217" y="91970"/>
                    </a:lnTo>
                    <a:lnTo>
                      <a:pt x="139593" y="96665"/>
                    </a:lnTo>
                    <a:cubicBezTo>
                      <a:pt x="136104" y="92070"/>
                      <a:pt x="129949" y="89674"/>
                      <a:pt x="123784" y="90509"/>
                    </a:cubicBezTo>
                    <a:cubicBezTo>
                      <a:pt x="123270" y="90574"/>
                      <a:pt x="122791" y="90726"/>
                      <a:pt x="122293" y="90832"/>
                    </a:cubicBezTo>
                    <a:lnTo>
                      <a:pt x="122167" y="84417"/>
                    </a:lnTo>
                    <a:close/>
                    <a:moveTo>
                      <a:pt x="120212" y="105782"/>
                    </a:moveTo>
                    <a:cubicBezTo>
                      <a:pt x="119748" y="102886"/>
                      <a:pt x="122013" y="100204"/>
                      <a:pt x="125271" y="99791"/>
                    </a:cubicBezTo>
                    <a:cubicBezTo>
                      <a:pt x="125272" y="99791"/>
                      <a:pt x="125274" y="99791"/>
                      <a:pt x="125275" y="99791"/>
                    </a:cubicBezTo>
                    <a:cubicBezTo>
                      <a:pt x="125559" y="99754"/>
                      <a:pt x="125846" y="99736"/>
                      <a:pt x="126133" y="99736"/>
                    </a:cubicBezTo>
                    <a:cubicBezTo>
                      <a:pt x="129093" y="99742"/>
                      <a:pt x="131599" y="101680"/>
                      <a:pt x="132014" y="104285"/>
                    </a:cubicBezTo>
                    <a:cubicBezTo>
                      <a:pt x="132479" y="107181"/>
                      <a:pt x="130214" y="109864"/>
                      <a:pt x="126955" y="110277"/>
                    </a:cubicBezTo>
                    <a:cubicBezTo>
                      <a:pt x="123696" y="110690"/>
                      <a:pt x="120677" y="108678"/>
                      <a:pt x="120212" y="105782"/>
                    </a:cubicBezTo>
                    <a:close/>
                    <a:moveTo>
                      <a:pt x="106374" y="119027"/>
                    </a:moveTo>
                    <a:lnTo>
                      <a:pt x="12541" y="121677"/>
                    </a:lnTo>
                    <a:cubicBezTo>
                      <a:pt x="11567" y="121776"/>
                      <a:pt x="10687" y="121155"/>
                      <a:pt x="10575" y="120289"/>
                    </a:cubicBezTo>
                    <a:cubicBezTo>
                      <a:pt x="10571" y="120260"/>
                      <a:pt x="10568" y="120231"/>
                      <a:pt x="10566" y="120203"/>
                    </a:cubicBezTo>
                    <a:cubicBezTo>
                      <a:pt x="10329" y="119380"/>
                      <a:pt x="10887" y="118543"/>
                      <a:pt x="11812" y="118332"/>
                    </a:cubicBezTo>
                    <a:cubicBezTo>
                      <a:pt x="11874" y="118318"/>
                      <a:pt x="11935" y="118307"/>
                      <a:pt x="11998" y="118299"/>
                    </a:cubicBezTo>
                    <a:lnTo>
                      <a:pt x="102207" y="97662"/>
                    </a:lnTo>
                    <a:lnTo>
                      <a:pt x="110807" y="99697"/>
                    </a:lnTo>
                    <a:cubicBezTo>
                      <a:pt x="108458" y="104819"/>
                      <a:pt x="109636" y="110685"/>
                      <a:pt x="113835" y="114768"/>
                    </a:cubicBezTo>
                    <a:close/>
                    <a:moveTo>
                      <a:pt x="197816" y="186998"/>
                    </a:moveTo>
                    <a:cubicBezTo>
                      <a:pt x="197134" y="187592"/>
                      <a:pt x="196040" y="187582"/>
                      <a:pt x="195371" y="186977"/>
                    </a:cubicBezTo>
                    <a:cubicBezTo>
                      <a:pt x="195326" y="186935"/>
                      <a:pt x="195283" y="186892"/>
                      <a:pt x="195243" y="186847"/>
                    </a:cubicBezTo>
                    <a:lnTo>
                      <a:pt x="129717" y="127462"/>
                    </a:lnTo>
                    <a:lnTo>
                      <a:pt x="126978" y="119649"/>
                    </a:lnTo>
                    <a:cubicBezTo>
                      <a:pt x="127467" y="119627"/>
                      <a:pt x="127954" y="119621"/>
                      <a:pt x="128447" y="119556"/>
                    </a:cubicBezTo>
                    <a:lnTo>
                      <a:pt x="128453" y="119556"/>
                    </a:lnTo>
                    <a:cubicBezTo>
                      <a:pt x="134240" y="118801"/>
                      <a:pt x="139143" y="115375"/>
                      <a:pt x="141333" y="110555"/>
                    </a:cubicBezTo>
                    <a:lnTo>
                      <a:pt x="148943" y="114111"/>
                    </a:lnTo>
                    <a:lnTo>
                      <a:pt x="198261" y="184739"/>
                    </a:lnTo>
                    <a:cubicBezTo>
                      <a:pt x="198853" y="185408"/>
                      <a:pt x="198722" y="186377"/>
                      <a:pt x="197969" y="186903"/>
                    </a:cubicBezTo>
                    <a:cubicBezTo>
                      <a:pt x="197920" y="186937"/>
                      <a:pt x="197869" y="186968"/>
                      <a:pt x="197816" y="186998"/>
                    </a:cubicBezTo>
                    <a:close/>
                  </a:path>
                </a:pathLst>
              </a:custGeom>
              <a:solidFill>
                <a:schemeClr val="bg1"/>
              </a:solidFill>
              <a:ln w="5259" cap="flat">
                <a:noFill/>
                <a:prstDash val="solid"/>
                <a:miter/>
              </a:ln>
            </p:spPr>
            <p:txBody>
              <a:bodyPr rtlCol="0" anchor="ctr"/>
              <a:lstStyle/>
              <a:p>
                <a:endParaRPr lang="en-GB"/>
              </a:p>
            </p:txBody>
          </p:sp>
        </p:grpSp>
      </p:grpSp>
      <p:sp>
        <p:nvSpPr>
          <p:cNvPr id="2" name="Title 2">
            <a:extLst>
              <a:ext uri="{FF2B5EF4-FFF2-40B4-BE49-F238E27FC236}">
                <a16:creationId xmlns:a16="http://schemas.microsoft.com/office/drawing/2014/main" id="{547DD9EB-BCE6-A535-86FC-C222265DCF7D}"/>
              </a:ext>
            </a:extLst>
          </p:cNvPr>
          <p:cNvSpPr txBox="1">
            <a:spLocks/>
          </p:cNvSpPr>
          <p:nvPr/>
        </p:nvSpPr>
        <p:spPr bwMode="auto">
          <a:xfrm>
            <a:off x="271463" y="292101"/>
            <a:ext cx="11646659" cy="631434"/>
          </a:xfrm>
          <a:prstGeom prst="rect">
            <a:avLst/>
          </a:prstGeom>
          <a:noFill/>
          <a:ln w="9525">
            <a:noFill/>
            <a:miter lim="800000"/>
            <a:headEnd/>
            <a:tailEnd/>
          </a:ln>
          <a:effectLst/>
        </p:spPr>
        <p:txBody>
          <a:bodyPr lIns="0" tIns="0" rIns="0" bIns="18000"/>
          <a:lstStyle>
            <a:lvl1pPr marL="0" indent="0" algn="l" rtl="0" eaLnBrk="1" fontAlgn="base" hangingPunct="1">
              <a:spcBef>
                <a:spcPct val="0"/>
              </a:spcBef>
              <a:spcAft>
                <a:spcPct val="0"/>
              </a:spcAft>
              <a:defRPr sz="16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Verdana" pitchFamily="34" charset="0"/>
              </a:defRPr>
            </a:lvl2pPr>
            <a:lvl3pPr algn="l" rtl="0" eaLnBrk="1" fontAlgn="base" hangingPunct="1">
              <a:spcBef>
                <a:spcPct val="0"/>
              </a:spcBef>
              <a:spcAft>
                <a:spcPct val="0"/>
              </a:spcAft>
              <a:defRPr sz="2000" b="1">
                <a:solidFill>
                  <a:schemeClr val="tx2"/>
                </a:solidFill>
                <a:latin typeface="Verdana" pitchFamily="34" charset="0"/>
              </a:defRPr>
            </a:lvl3pPr>
            <a:lvl4pPr algn="l" rtl="0" eaLnBrk="1" fontAlgn="base" hangingPunct="1">
              <a:spcBef>
                <a:spcPct val="0"/>
              </a:spcBef>
              <a:spcAft>
                <a:spcPct val="0"/>
              </a:spcAft>
              <a:defRPr sz="2000" b="1">
                <a:solidFill>
                  <a:schemeClr val="tx2"/>
                </a:solidFill>
                <a:latin typeface="Verdana" pitchFamily="34" charset="0"/>
              </a:defRPr>
            </a:lvl4pPr>
            <a:lvl5pPr algn="l" rtl="0" eaLnBrk="1" fontAlgn="base" hangingPunct="1">
              <a:spcBef>
                <a:spcPct val="0"/>
              </a:spcBef>
              <a:spcAft>
                <a:spcPct val="0"/>
              </a:spcAft>
              <a:defRPr sz="2000" b="1">
                <a:solidFill>
                  <a:schemeClr val="tx2"/>
                </a:solidFill>
                <a:latin typeface="Verdana" pitchFamily="34" charset="0"/>
              </a:defRPr>
            </a:lvl5pPr>
            <a:lvl6pPr marL="457200" algn="l" rtl="0" eaLnBrk="1" fontAlgn="base" hangingPunct="1">
              <a:spcBef>
                <a:spcPct val="0"/>
              </a:spcBef>
              <a:spcAft>
                <a:spcPct val="0"/>
              </a:spcAft>
              <a:defRPr sz="2000" b="1">
                <a:solidFill>
                  <a:schemeClr val="tx2"/>
                </a:solidFill>
                <a:latin typeface="Verdana" pitchFamily="34" charset="0"/>
              </a:defRPr>
            </a:lvl6pPr>
            <a:lvl7pPr marL="914400" algn="l" rtl="0" eaLnBrk="1" fontAlgn="base" hangingPunct="1">
              <a:spcBef>
                <a:spcPct val="0"/>
              </a:spcBef>
              <a:spcAft>
                <a:spcPct val="0"/>
              </a:spcAft>
              <a:defRPr sz="2000" b="1">
                <a:solidFill>
                  <a:schemeClr val="tx2"/>
                </a:solidFill>
                <a:latin typeface="Verdana" pitchFamily="34" charset="0"/>
              </a:defRPr>
            </a:lvl7pPr>
            <a:lvl8pPr marL="1371600" algn="l" rtl="0" eaLnBrk="1" fontAlgn="base" hangingPunct="1">
              <a:spcBef>
                <a:spcPct val="0"/>
              </a:spcBef>
              <a:spcAft>
                <a:spcPct val="0"/>
              </a:spcAft>
              <a:defRPr sz="2000" b="1">
                <a:solidFill>
                  <a:schemeClr val="tx2"/>
                </a:solidFill>
                <a:latin typeface="Verdana" pitchFamily="34" charset="0"/>
              </a:defRPr>
            </a:lvl8pPr>
            <a:lvl9pPr marL="1828800" algn="l" rtl="0" eaLnBrk="1" fontAlgn="base" hangingPunct="1">
              <a:spcBef>
                <a:spcPct val="0"/>
              </a:spcBef>
              <a:spcAft>
                <a:spcPct val="0"/>
              </a:spcAft>
              <a:defRPr sz="2000" b="1">
                <a:solidFill>
                  <a:schemeClr val="tx2"/>
                </a:solidFill>
                <a:latin typeface="Verdana" pitchFamily="34" charset="0"/>
              </a:defRPr>
            </a:lvl9pPr>
          </a:lstStyle>
          <a:p>
            <a:pPr>
              <a:defRPr/>
            </a:pPr>
            <a:r>
              <a:rPr lang="en-US" sz="2000" kern="0" dirty="0">
                <a:solidFill>
                  <a:prstClr val="black"/>
                </a:solidFill>
                <a:latin typeface="Calibri"/>
              </a:rPr>
              <a:t>Suitability assessment of the Greek Maritime Area for the Development of Offshore Wind Farms</a:t>
            </a:r>
            <a:endParaRPr lang="da-DK" sz="2000" kern="0" dirty="0">
              <a:solidFill>
                <a:prstClr val="black"/>
              </a:solidFill>
              <a:latin typeface="Calibri"/>
            </a:endParaRPr>
          </a:p>
          <a:p>
            <a:pPr>
              <a:spcAft>
                <a:spcPts val="225"/>
              </a:spcAft>
              <a:defRPr/>
            </a:pPr>
            <a:r>
              <a:rPr lang="en-US" altLang="zh-TW" sz="1800" b="0" dirty="0">
                <a:solidFill>
                  <a:prstClr val="black"/>
                </a:solidFill>
                <a:latin typeface="Calibri"/>
              </a:rPr>
              <a:t>Uniqueness</a:t>
            </a:r>
          </a:p>
        </p:txBody>
      </p:sp>
      <p:sp>
        <p:nvSpPr>
          <p:cNvPr id="3" name="Date Placeholder 3">
            <a:extLst>
              <a:ext uri="{FF2B5EF4-FFF2-40B4-BE49-F238E27FC236}">
                <a16:creationId xmlns:a16="http://schemas.microsoft.com/office/drawing/2014/main" id="{8B86982D-A32D-9D82-FF82-5983F042B5E1}"/>
              </a:ext>
            </a:extLst>
          </p:cNvPr>
          <p:cNvSpPr txBox="1">
            <a:spLocks/>
          </p:cNvSpPr>
          <p:nvPr/>
        </p:nvSpPr>
        <p:spPr>
          <a:xfrm>
            <a:off x="2461126" y="6541430"/>
            <a:ext cx="1481609" cy="301625"/>
          </a:xfrm>
          <a:prstGeom prst="round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prstClr val="black">
                    <a:tint val="75000"/>
                  </a:prstClr>
                </a:solidFill>
                <a:cs typeface="Arial" panose="020B0604020202020204" pitchFamily="34" charset="0"/>
              </a:rPr>
              <a:t>12</a:t>
            </a:r>
            <a:r>
              <a:rPr lang="en-US" baseline="30000" dirty="0">
                <a:solidFill>
                  <a:prstClr val="black">
                    <a:tint val="75000"/>
                  </a:prstClr>
                </a:solidFill>
                <a:cs typeface="Arial" panose="020B0604020202020204" pitchFamily="34" charset="0"/>
              </a:rPr>
              <a:t>th</a:t>
            </a:r>
            <a:r>
              <a:rPr lang="en-US" dirty="0">
                <a:solidFill>
                  <a:prstClr val="black">
                    <a:tint val="75000"/>
                  </a:prstClr>
                </a:solidFill>
                <a:cs typeface="Arial" panose="020B0604020202020204" pitchFamily="34" charset="0"/>
              </a:rPr>
              <a:t> December</a:t>
            </a:r>
            <a:r>
              <a:rPr lang="en-GB" dirty="0">
                <a:solidFill>
                  <a:prstClr val="black">
                    <a:tint val="75000"/>
                  </a:prstClr>
                </a:solidFill>
                <a:cs typeface="Arial" panose="020B0604020202020204" pitchFamily="34" charset="0"/>
              </a:rPr>
              <a:t> 2022</a:t>
            </a:r>
          </a:p>
        </p:txBody>
      </p:sp>
      <p:sp>
        <p:nvSpPr>
          <p:cNvPr id="4" name="Slide Number Placeholder 5">
            <a:extLst>
              <a:ext uri="{FF2B5EF4-FFF2-40B4-BE49-F238E27FC236}">
                <a16:creationId xmlns:a16="http://schemas.microsoft.com/office/drawing/2014/main" id="{857A3627-C106-6061-4749-FAA6E63736D8}"/>
              </a:ext>
            </a:extLst>
          </p:cNvPr>
          <p:cNvSpPr txBox="1">
            <a:spLocks/>
          </p:cNvSpPr>
          <p:nvPr/>
        </p:nvSpPr>
        <p:spPr>
          <a:xfrm>
            <a:off x="8262754" y="6550955"/>
            <a:ext cx="1338979" cy="301625"/>
          </a:xfrm>
          <a:prstGeom prst="roundRect">
            <a:avLst/>
          </a:prstGeom>
          <a:solidFill>
            <a:schemeClr val="bg1">
              <a:lumMod val="95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solidFill>
                  <a:prstClr val="black">
                    <a:tint val="75000"/>
                  </a:prstClr>
                </a:solidFill>
                <a:cs typeface="Arial" panose="020B0604020202020204" pitchFamily="34" charset="0"/>
              </a:rPr>
              <a:t>Slide </a:t>
            </a:r>
            <a:fld id="{F3184E0E-326D-49B7-B023-21AE18E9CC85}" type="slidenum">
              <a:rPr lang="en-GB" smtClean="0">
                <a:solidFill>
                  <a:prstClr val="black">
                    <a:tint val="75000"/>
                  </a:prstClr>
                </a:solidFill>
                <a:cs typeface="Arial" panose="020B0604020202020204" pitchFamily="34" charset="0"/>
              </a:rPr>
              <a:pPr algn="ctr"/>
              <a:t>9</a:t>
            </a:fld>
            <a:endParaRPr lang="en-GB" dirty="0">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760847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JxSMjhjQHfwgLd0eznLnc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iNHMMJ4VVs7DPd8nfJw6q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JxSMjhjQHfwgLd0eznLncg"/>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Θέμα του Office">
  <a:themeElements>
    <a:clrScheme name="Προσαρμοσμένο 2">
      <a:dk1>
        <a:srgbClr val="FFFFFF"/>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c5b1d49-25e4-48a0-91f7-39ccb5225414">
      <Terms xmlns="http://schemas.microsoft.com/office/infopath/2007/PartnerControls"/>
    </lcf76f155ced4ddcb4097134ff3c332f>
    <TaxCatchAll xmlns="d7e31df1-a4e0-4867-8ae0-6752e02c7a7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E762EC05300B4486CBF88E7A90E948" ma:contentTypeVersion="12" ma:contentTypeDescription="Create a new document." ma:contentTypeScope="" ma:versionID="be562caaa212b1735672ab90f2eed725">
  <xsd:schema xmlns:xsd="http://www.w3.org/2001/XMLSchema" xmlns:xs="http://www.w3.org/2001/XMLSchema" xmlns:p="http://schemas.microsoft.com/office/2006/metadata/properties" xmlns:ns2="3c5b1d49-25e4-48a0-91f7-39ccb5225414" xmlns:ns3="d7e31df1-a4e0-4867-8ae0-6752e02c7a71" targetNamespace="http://schemas.microsoft.com/office/2006/metadata/properties" ma:root="true" ma:fieldsID="19eac2d6eab3b7ece4f0d366bba34b3c" ns2:_="" ns3:_="">
    <xsd:import namespace="3c5b1d49-25e4-48a0-91f7-39ccb5225414"/>
    <xsd:import namespace="d7e31df1-a4e0-4867-8ae0-6752e02c7a7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5b1d49-25e4-48a0-91f7-39ccb52254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eacfd98-3339-446d-8e71-933c2b69fb0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7e31df1-a4e0-4867-8ae0-6752e02c7a7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1939b80-ea80-4602-86a4-a39918ce0880}" ma:internalName="TaxCatchAll" ma:showField="CatchAllData" ma:web="d7e31df1-a4e0-4867-8ae0-6752e02c7a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8FF880-0523-4449-AED8-8A9C5B465760}">
  <ds:schemaRefs>
    <ds:schemaRef ds:uri="http://schemas.openxmlformats.org/package/2006/metadata/core-properties"/>
    <ds:schemaRef ds:uri="http://purl.org/dc/terms/"/>
    <ds:schemaRef ds:uri="d7e31df1-a4e0-4867-8ae0-6752e02c7a71"/>
    <ds:schemaRef ds:uri="http://schemas.microsoft.com/office/2006/metadata/properties"/>
    <ds:schemaRef ds:uri="http://purl.org/dc/dcmitype/"/>
    <ds:schemaRef ds:uri="http://schemas.microsoft.com/office/2006/documentManagement/types"/>
    <ds:schemaRef ds:uri="http://purl.org/dc/elements/1.1/"/>
    <ds:schemaRef ds:uri="http://schemas.microsoft.com/office/infopath/2007/PartnerControls"/>
    <ds:schemaRef ds:uri="3c5b1d49-25e4-48a0-91f7-39ccb5225414"/>
    <ds:schemaRef ds:uri="http://www.w3.org/XML/1998/namespace"/>
  </ds:schemaRefs>
</ds:datastoreItem>
</file>

<file path=customXml/itemProps2.xml><?xml version="1.0" encoding="utf-8"?>
<ds:datastoreItem xmlns:ds="http://schemas.openxmlformats.org/officeDocument/2006/customXml" ds:itemID="{898188C4-4331-4FC7-A702-89AB5ECAA6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5b1d49-25e4-48a0-91f7-39ccb5225414"/>
    <ds:schemaRef ds:uri="d7e31df1-a4e0-4867-8ae0-6752e02c7a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00BD69-C3FF-43FE-A44A-331E961E7F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7543</TotalTime>
  <Words>2357</Words>
  <Application>Microsoft Office PowerPoint</Application>
  <PresentationFormat>Ευρεία οθόνη</PresentationFormat>
  <Paragraphs>360</Paragraphs>
  <Slides>29</Slides>
  <Notes>23</Notes>
  <HiddenSlides>0</HiddenSlides>
  <MMClips>0</MMClips>
  <ScaleCrop>false</ScaleCrop>
  <HeadingPairs>
    <vt:vector size="8" baseType="variant">
      <vt:variant>
        <vt:lpstr>Γραμματοσειρές που χρησιμοποιούνται</vt:lpstr>
      </vt:variant>
      <vt:variant>
        <vt:i4>11</vt:i4>
      </vt:variant>
      <vt:variant>
        <vt:lpstr>Θέμα</vt:lpstr>
      </vt:variant>
      <vt:variant>
        <vt:i4>2</vt:i4>
      </vt:variant>
      <vt:variant>
        <vt:lpstr>Ενσωματωμένοι διακομιστές OLE</vt:lpstr>
      </vt:variant>
      <vt:variant>
        <vt:i4>1</vt:i4>
      </vt:variant>
      <vt:variant>
        <vt:lpstr>Τίτλοι διαφανειών</vt:lpstr>
      </vt:variant>
      <vt:variant>
        <vt:i4>29</vt:i4>
      </vt:variant>
    </vt:vector>
  </HeadingPairs>
  <TitlesOfParts>
    <vt:vector size="43" baseType="lpstr">
      <vt:lpstr>Arial</vt:lpstr>
      <vt:lpstr>Bree Serif</vt:lpstr>
      <vt:lpstr>Calibri</vt:lpstr>
      <vt:lpstr>Calibri </vt:lpstr>
      <vt:lpstr>Calibri Light</vt:lpstr>
      <vt:lpstr>Gill Sans</vt:lpstr>
      <vt:lpstr>inherit</vt:lpstr>
      <vt:lpstr>Lato Light</vt:lpstr>
      <vt:lpstr>Poppins</vt:lpstr>
      <vt:lpstr>Roboto</vt:lpstr>
      <vt:lpstr>Trebuchet MS</vt:lpstr>
      <vt:lpstr>Θέμα του Office</vt:lpstr>
      <vt:lpstr>1_Θέμα του Office</vt:lpstr>
      <vt:lpstr>think-cell Slide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Thalia Valkouma | Development Faria Group</cp:lastModifiedBy>
  <cp:revision>140</cp:revision>
  <cp:lastPrinted>2022-06-09T12:53:30Z</cp:lastPrinted>
  <dcterms:created xsi:type="dcterms:W3CDTF">2021-02-17T20:19:09Z</dcterms:created>
  <dcterms:modified xsi:type="dcterms:W3CDTF">2022-12-12T10:52:23Z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0x01010021E762EC05300B4486CBF88E7A90E948</vt:lpwstr>
  </property>
  <property fmtid="{D5CDD505-2E9C-101B-9397-08002B2CF9AE}" pid="3" name="MediaServiceImageTags">
    <vt:lpwstr/>
  </property>
</Properties>
</file>