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010EF-4A57-42E4-892F-7256466EAFE6}" v="23" dt="2022-03-28T17:49:56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BC1E-CEAD-4649-ACA9-24A668305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CED6B-9757-4B74-A468-8DDE2B322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5B1FA-E5FD-46AB-B85B-07464821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A45-E62B-4CE2-B5B9-6ED91E9E6C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48BE7-AC34-4FCB-90D6-27C66016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FBBA3-6CB1-45C7-9E6C-7D7D2C4A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ADB6-3FEE-4923-827C-B4CAA3A4A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05A03-96C8-4254-8849-D3209C4C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F736C-A62D-44AA-8EF0-0B94F1E39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F2A22-4EC1-4F38-A067-70326707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A45-E62B-4CE2-B5B9-6ED91E9E6C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ABA-A3C4-418D-B77A-FA2B8493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1A876-0B94-452E-A817-2CD0FFCC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ADB6-3FEE-4923-827C-B4CAA3A4A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324FBB-6CBD-438D-977D-BC3AB7056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3BC32-9335-4954-8557-C66F00313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E50A2-9537-450B-9B42-5F0BFAA5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A45-E62B-4CE2-B5B9-6ED91E9E6C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84C0-D1C7-4C88-9C54-F5371F98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C6B62-BE2F-4B59-8F84-E7243141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ADB6-3FEE-4923-827C-B4CAA3A4A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4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34EC-4028-47D0-8C2B-0A0F78A8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2A404-5806-42B1-8301-61F1AF76B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D51FD-6423-4D32-8B5B-0646F768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A45-E62B-4CE2-B5B9-6ED91E9E6C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7DB6F-7FC2-4D99-8A94-8732BE99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125AA-47DA-438B-9DF4-E20A0070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ADB6-3FEE-4923-827C-B4CAA3A4A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1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9074-E32B-463B-BE4F-DB2AC681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438B1-B3C4-422F-8497-C090C6D1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638F7-8B34-4C83-A91A-D4195EA1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A45-E62B-4CE2-B5B9-6ED91E9E6C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CD1B-A0EA-4005-BF7D-D250755D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F12E4-9B78-4963-A820-A7F49FAD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ADB6-3FEE-4923-827C-B4CAA3A4A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9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6352-7A1F-49FE-9241-FCBD4FAA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0506-EE69-4209-A692-134AE2D15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B4443-BAE0-4B70-A189-C913ED095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777C6-596B-4F05-A737-B7EB9919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A45-E62B-4CE2-B5B9-6ED91E9E6C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5EF2E-6190-46D3-8B14-379AACD8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40315-8686-44E7-A9AA-1E5C14C9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ADB6-3FEE-4923-827C-B4CAA3A4A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82F7-2FF7-4E18-9E9C-37B81723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9F5E3-AE2A-4EF5-839E-719DB91C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4F3CE-5182-4C02-BD22-D04D05721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CF5E4-A946-43EB-8EEA-EAB015A51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57808-CD9A-4E27-B0B8-942505E9C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8F8835-A2ED-4E09-A15E-A77367B4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A45-E62B-4CE2-B5B9-6ED91E9E6C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C3536E-9EF4-4ECC-BBC4-87EF97E8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53D4F-7538-443A-9DA3-A57BFF65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ADB6-3FEE-4923-827C-B4CAA3A4A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5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2FEB-541C-432D-A341-E2484A19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85992-EA58-447A-9AED-36A86B9D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A45-E62B-4CE2-B5B9-6ED91E9E6C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A22E0-A4AA-4FF4-9B58-BB152A39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FBE62-5D8B-4AAC-8D54-B2518244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ADB6-3FEE-4923-827C-B4CAA3A4A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3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C68774-98E4-4D7F-94D1-76040A39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A45-E62B-4CE2-B5B9-6ED91E9E6C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1D115-06CD-4360-9454-0ACEDC75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1CA7D-4C71-4A04-9E4A-863AFB24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ADB6-3FEE-4923-827C-B4CAA3A4A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9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589A-2638-45F4-A746-38C2C5C9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89BC-FF6C-45A5-88E2-1F529641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E26D2-C54E-452F-9CAB-A4130352A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CBD15-E241-4123-9120-EDD5AA40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A45-E62B-4CE2-B5B9-6ED91E9E6C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56BD2-FDCF-4C2D-99E6-6ABA0F70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0DFF0-B4C8-4766-8AA9-56E5CFD2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ADB6-3FEE-4923-827C-B4CAA3A4A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5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D6E2-9260-4F73-8218-71252D70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62AAB2-5CEE-4C75-82D6-191CF98B9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7E988-3100-48AE-B3C3-3E8819207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1DD40-59FD-42D2-94A3-F7393537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0A45-E62B-4CE2-B5B9-6ED91E9E6C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F9425-66CD-4F28-81ED-D7BF8D43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9A700-EBC1-46E9-A063-24C74450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ADB6-3FEE-4923-827C-B4CAA3A4A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C3929-4F57-42BB-A3C9-825EC6A3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82742-2AF8-4D28-BA14-58D460D7B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B578-A15E-4241-AAF2-39FB8EF75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20A45-E62B-4CE2-B5B9-6ED91E9E6C3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7878B-F6A4-4451-90F8-83D4021D2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C4E45-C0E2-4799-97B2-CC9BF74C6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ADB6-3FEE-4923-827C-B4CAA3A4A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32EC-BCFA-4E25-A0F5-E4F5AD7B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40"/>
            <a:ext cx="11257414" cy="894446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/>
                </a:solidFill>
              </a:rPr>
              <a:t>Το διπλό όφελος στον καταναλωτή από τα αιολικά πάρκα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E288C-92CE-4E91-8562-5D097DFE2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90" y="988359"/>
            <a:ext cx="12192000" cy="57042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10C620-651E-4F85-B5AD-2C181114DB06}"/>
              </a:ext>
            </a:extLst>
          </p:cNvPr>
          <p:cNvSpPr/>
          <p:nvPr/>
        </p:nvSpPr>
        <p:spPr>
          <a:xfrm>
            <a:off x="950734" y="1889356"/>
            <a:ext cx="4965616" cy="1539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798DE-C927-4773-8C99-5D6351ADA2BF}"/>
              </a:ext>
            </a:extLst>
          </p:cNvPr>
          <p:cNvSpPr/>
          <p:nvPr/>
        </p:nvSpPr>
        <p:spPr>
          <a:xfrm>
            <a:off x="8901775" y="4105717"/>
            <a:ext cx="3076259" cy="2961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 b="1" dirty="0">
              <a:solidFill>
                <a:schemeClr val="tx2"/>
              </a:solidFill>
            </a:endParaRPr>
          </a:p>
          <a:p>
            <a:pPr algn="ctr"/>
            <a:endParaRPr lang="el-GR" b="1" dirty="0">
              <a:solidFill>
                <a:schemeClr val="tx2"/>
              </a:solidFill>
            </a:endParaRPr>
          </a:p>
          <a:p>
            <a:pPr algn="ctr"/>
            <a:endParaRPr lang="el-GR" sz="1800" b="1" dirty="0">
              <a:solidFill>
                <a:schemeClr val="tx2"/>
              </a:solidFill>
            </a:endParaRPr>
          </a:p>
          <a:p>
            <a:pPr algn="ctr"/>
            <a:endParaRPr lang="el-GR" b="1" dirty="0">
              <a:solidFill>
                <a:schemeClr val="tx2"/>
              </a:solidFill>
            </a:endParaRPr>
          </a:p>
          <a:p>
            <a:pPr algn="ctr"/>
            <a:r>
              <a:rPr lang="el-GR" sz="1800" b="1" dirty="0">
                <a:solidFill>
                  <a:schemeClr val="tx2"/>
                </a:solidFill>
              </a:rPr>
              <a:t>Παναγιώτης Λαδακάκος</a:t>
            </a:r>
          </a:p>
          <a:p>
            <a:pPr algn="ctr"/>
            <a:r>
              <a:rPr lang="el-GR" sz="1800" b="1" dirty="0">
                <a:solidFill>
                  <a:schemeClr val="tx2"/>
                </a:solidFill>
              </a:rPr>
              <a:t>Πρόεδρος ΔΣ ΕΛΕΤΑΕΝ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B58F9AD-E046-4A31-849B-CD7A1E7AA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r="9992" b="7500"/>
          <a:stretch/>
        </p:blipFill>
        <p:spPr>
          <a:xfrm>
            <a:off x="9380138" y="3581550"/>
            <a:ext cx="1981462" cy="20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3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32E08CB-0C56-4EAD-9DA1-F4761D1F306B}"/>
              </a:ext>
            </a:extLst>
          </p:cNvPr>
          <p:cNvSpPr txBox="1">
            <a:spLocks/>
          </p:cNvSpPr>
          <p:nvPr/>
        </p:nvSpPr>
        <p:spPr>
          <a:xfrm>
            <a:off x="242225" y="227776"/>
            <a:ext cx="11257414" cy="6358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b="1" dirty="0">
                <a:solidFill>
                  <a:schemeClr val="tx2"/>
                </a:solidFill>
              </a:rPr>
              <a:t>Πώς τα αιολικά πάρκα ρίχνουν την οριακή τιμή (1/3)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E705E8-A0B8-40AB-ACC2-93F62B9E8DEA}"/>
              </a:ext>
            </a:extLst>
          </p:cNvPr>
          <p:cNvSpPr txBox="1">
            <a:spLocks/>
          </p:cNvSpPr>
          <p:nvPr/>
        </p:nvSpPr>
        <p:spPr>
          <a:xfrm>
            <a:off x="6249409" y="6219130"/>
            <a:ext cx="5705415" cy="49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2000" b="1" i="1" dirty="0">
                <a:solidFill>
                  <a:schemeClr val="tx2"/>
                </a:solidFill>
              </a:rPr>
              <a:t>Γράφημα από μελέτη της </a:t>
            </a:r>
            <a:r>
              <a:rPr lang="en-US" sz="2000" b="1" i="1" dirty="0" err="1">
                <a:solidFill>
                  <a:schemeClr val="tx2"/>
                </a:solidFill>
              </a:rPr>
              <a:t>iWind</a:t>
            </a:r>
            <a:r>
              <a:rPr lang="en-US" sz="2000" b="1" i="1" dirty="0">
                <a:solidFill>
                  <a:schemeClr val="tx2"/>
                </a:solidFill>
              </a:rPr>
              <a:t> Renewables </a:t>
            </a:r>
            <a:r>
              <a:rPr lang="el-GR" sz="2000" b="1" i="1" dirty="0">
                <a:solidFill>
                  <a:schemeClr val="tx2"/>
                </a:solidFill>
              </a:rPr>
              <a:t>για την ΕΛΕΤΑΕΝ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3D86EF6-CB1A-41B1-9E73-CBD26BD30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r="9992" b="7500"/>
          <a:stretch/>
        </p:blipFill>
        <p:spPr>
          <a:xfrm>
            <a:off x="11094368" y="73145"/>
            <a:ext cx="855407" cy="865468"/>
          </a:xfrm>
          <a:prstGeom prst="rect">
            <a:avLst/>
          </a:prstGeom>
        </p:spPr>
      </p:pic>
      <p:pic>
        <p:nvPicPr>
          <p:cNvPr id="9" name="Εικόνα 21">
            <a:extLst>
              <a:ext uri="{FF2B5EF4-FFF2-40B4-BE49-F238E27FC236}">
                <a16:creationId xmlns:a16="http://schemas.microsoft.com/office/drawing/2014/main" id="{FD80A0A8-A44A-41C9-BD64-2DEF8FD14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8" y="1604733"/>
            <a:ext cx="11521144" cy="3191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339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4B75D4-DBCE-470D-9DD0-B94665F19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5" y="1137561"/>
            <a:ext cx="5636387" cy="411109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E8F42F-2958-4879-9DC7-28B1B8ACF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87" y="1137561"/>
            <a:ext cx="5636388" cy="4111095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2E08CB-0C56-4EAD-9DA1-F4761D1F306B}"/>
              </a:ext>
            </a:extLst>
          </p:cNvPr>
          <p:cNvSpPr txBox="1">
            <a:spLocks/>
          </p:cNvSpPr>
          <p:nvPr/>
        </p:nvSpPr>
        <p:spPr>
          <a:xfrm>
            <a:off x="242225" y="227776"/>
            <a:ext cx="11257414" cy="6358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b="1" dirty="0">
                <a:solidFill>
                  <a:schemeClr val="tx2"/>
                </a:solidFill>
              </a:rPr>
              <a:t>Πώς τα αιολικά πάρκα ρίχνουν την οριακή τιμή (2/3)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E705E8-A0B8-40AB-ACC2-93F62B9E8DEA}"/>
              </a:ext>
            </a:extLst>
          </p:cNvPr>
          <p:cNvSpPr txBox="1">
            <a:spLocks/>
          </p:cNvSpPr>
          <p:nvPr/>
        </p:nvSpPr>
        <p:spPr>
          <a:xfrm>
            <a:off x="6278873" y="6293358"/>
            <a:ext cx="5705415" cy="49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2000" b="1" i="1" dirty="0">
                <a:solidFill>
                  <a:schemeClr val="tx2"/>
                </a:solidFill>
              </a:rPr>
              <a:t>Γράφημα από μελέτη της </a:t>
            </a:r>
            <a:r>
              <a:rPr lang="en-US" sz="2000" b="1" i="1" dirty="0" err="1">
                <a:solidFill>
                  <a:schemeClr val="tx2"/>
                </a:solidFill>
              </a:rPr>
              <a:t>iWind</a:t>
            </a:r>
            <a:r>
              <a:rPr lang="en-US" sz="2000" b="1" i="1" dirty="0">
                <a:solidFill>
                  <a:schemeClr val="tx2"/>
                </a:solidFill>
              </a:rPr>
              <a:t> Renewables </a:t>
            </a:r>
            <a:r>
              <a:rPr lang="el-GR" sz="2000" b="1" i="1" dirty="0">
                <a:solidFill>
                  <a:schemeClr val="tx2"/>
                </a:solidFill>
              </a:rPr>
              <a:t>για την ΕΛΕΤΑΕΝ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3D86EF6-CB1A-41B1-9E73-CBD26BD30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r="9992" b="7500"/>
          <a:stretch/>
        </p:blipFill>
        <p:spPr>
          <a:xfrm>
            <a:off x="11094368" y="73145"/>
            <a:ext cx="855407" cy="865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368B9D-2C4F-4093-8565-EF74A58B256B}"/>
              </a:ext>
            </a:extLst>
          </p:cNvPr>
          <p:cNvSpPr txBox="1"/>
          <p:nvPr/>
        </p:nvSpPr>
        <p:spPr>
          <a:xfrm>
            <a:off x="289800" y="5522609"/>
            <a:ext cx="5588812" cy="682238"/>
          </a:xfrm>
          <a:prstGeom prst="rect">
            <a:avLst/>
          </a:prstGeom>
          <a:noFill/>
          <a:ln w="15875"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</a:pPr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Τον Δεκ. 2021 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αύξηση κατά 10% της διείσδυσης της αιολικής ενέργειας στο σύστημα οδηγούσε σε μείωση της τιμής κατά μέσο όρο 40 €/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MWh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380B4-1784-4CAC-B662-2506D4E45CC8}"/>
              </a:ext>
            </a:extLst>
          </p:cNvPr>
          <p:cNvSpPr txBox="1"/>
          <p:nvPr/>
        </p:nvSpPr>
        <p:spPr>
          <a:xfrm>
            <a:off x="6313387" y="5522609"/>
            <a:ext cx="5636388" cy="682238"/>
          </a:xfrm>
          <a:prstGeom prst="rect">
            <a:avLst/>
          </a:prstGeom>
          <a:noFill/>
          <a:ln w="15875" cmpd="dbl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36388"/>
                      <a:gd name="connsiteY0" fmla="*/ 0 h 682238"/>
                      <a:gd name="connsiteX1" fmla="*/ 507275 w 5636388"/>
                      <a:gd name="connsiteY1" fmla="*/ 0 h 682238"/>
                      <a:gd name="connsiteX2" fmla="*/ 901822 w 5636388"/>
                      <a:gd name="connsiteY2" fmla="*/ 0 h 682238"/>
                      <a:gd name="connsiteX3" fmla="*/ 1578189 w 5636388"/>
                      <a:gd name="connsiteY3" fmla="*/ 0 h 682238"/>
                      <a:gd name="connsiteX4" fmla="*/ 2085464 w 5636388"/>
                      <a:gd name="connsiteY4" fmla="*/ 0 h 682238"/>
                      <a:gd name="connsiteX5" fmla="*/ 2592738 w 5636388"/>
                      <a:gd name="connsiteY5" fmla="*/ 0 h 682238"/>
                      <a:gd name="connsiteX6" fmla="*/ 3269105 w 5636388"/>
                      <a:gd name="connsiteY6" fmla="*/ 0 h 682238"/>
                      <a:gd name="connsiteX7" fmla="*/ 3720016 w 5636388"/>
                      <a:gd name="connsiteY7" fmla="*/ 0 h 682238"/>
                      <a:gd name="connsiteX8" fmla="*/ 4396383 w 5636388"/>
                      <a:gd name="connsiteY8" fmla="*/ 0 h 682238"/>
                      <a:gd name="connsiteX9" fmla="*/ 5072749 w 5636388"/>
                      <a:gd name="connsiteY9" fmla="*/ 0 h 682238"/>
                      <a:gd name="connsiteX10" fmla="*/ 5636388 w 5636388"/>
                      <a:gd name="connsiteY10" fmla="*/ 0 h 682238"/>
                      <a:gd name="connsiteX11" fmla="*/ 5636388 w 5636388"/>
                      <a:gd name="connsiteY11" fmla="*/ 354764 h 682238"/>
                      <a:gd name="connsiteX12" fmla="*/ 5636388 w 5636388"/>
                      <a:gd name="connsiteY12" fmla="*/ 682238 h 682238"/>
                      <a:gd name="connsiteX13" fmla="*/ 5241841 w 5636388"/>
                      <a:gd name="connsiteY13" fmla="*/ 682238 h 682238"/>
                      <a:gd name="connsiteX14" fmla="*/ 4565474 w 5636388"/>
                      <a:gd name="connsiteY14" fmla="*/ 682238 h 682238"/>
                      <a:gd name="connsiteX15" fmla="*/ 4114563 w 5636388"/>
                      <a:gd name="connsiteY15" fmla="*/ 682238 h 682238"/>
                      <a:gd name="connsiteX16" fmla="*/ 3550924 w 5636388"/>
                      <a:gd name="connsiteY16" fmla="*/ 682238 h 682238"/>
                      <a:gd name="connsiteX17" fmla="*/ 2874558 w 5636388"/>
                      <a:gd name="connsiteY17" fmla="*/ 682238 h 682238"/>
                      <a:gd name="connsiteX18" fmla="*/ 2310919 w 5636388"/>
                      <a:gd name="connsiteY18" fmla="*/ 682238 h 682238"/>
                      <a:gd name="connsiteX19" fmla="*/ 1916372 w 5636388"/>
                      <a:gd name="connsiteY19" fmla="*/ 682238 h 682238"/>
                      <a:gd name="connsiteX20" fmla="*/ 1465461 w 5636388"/>
                      <a:gd name="connsiteY20" fmla="*/ 682238 h 682238"/>
                      <a:gd name="connsiteX21" fmla="*/ 789094 w 5636388"/>
                      <a:gd name="connsiteY21" fmla="*/ 682238 h 682238"/>
                      <a:gd name="connsiteX22" fmla="*/ 0 w 5636388"/>
                      <a:gd name="connsiteY22" fmla="*/ 682238 h 682238"/>
                      <a:gd name="connsiteX23" fmla="*/ 0 w 5636388"/>
                      <a:gd name="connsiteY23" fmla="*/ 354764 h 682238"/>
                      <a:gd name="connsiteX24" fmla="*/ 0 w 5636388"/>
                      <a:gd name="connsiteY24" fmla="*/ 0 h 682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636388" h="682238" extrusionOk="0">
                        <a:moveTo>
                          <a:pt x="0" y="0"/>
                        </a:moveTo>
                        <a:cubicBezTo>
                          <a:pt x="249767" y="-40348"/>
                          <a:pt x="280311" y="27377"/>
                          <a:pt x="507275" y="0"/>
                        </a:cubicBezTo>
                        <a:cubicBezTo>
                          <a:pt x="734240" y="-27377"/>
                          <a:pt x="739057" y="37011"/>
                          <a:pt x="901822" y="0"/>
                        </a:cubicBezTo>
                        <a:cubicBezTo>
                          <a:pt x="1064587" y="-37011"/>
                          <a:pt x="1396978" y="30956"/>
                          <a:pt x="1578189" y="0"/>
                        </a:cubicBezTo>
                        <a:cubicBezTo>
                          <a:pt x="1759400" y="-30956"/>
                          <a:pt x="1967872" y="37038"/>
                          <a:pt x="2085464" y="0"/>
                        </a:cubicBezTo>
                        <a:cubicBezTo>
                          <a:pt x="2203056" y="-37038"/>
                          <a:pt x="2415166" y="55289"/>
                          <a:pt x="2592738" y="0"/>
                        </a:cubicBezTo>
                        <a:cubicBezTo>
                          <a:pt x="2770310" y="-55289"/>
                          <a:pt x="3073502" y="49432"/>
                          <a:pt x="3269105" y="0"/>
                        </a:cubicBezTo>
                        <a:cubicBezTo>
                          <a:pt x="3464708" y="-49432"/>
                          <a:pt x="3534445" y="37645"/>
                          <a:pt x="3720016" y="0"/>
                        </a:cubicBezTo>
                        <a:cubicBezTo>
                          <a:pt x="3905587" y="-37645"/>
                          <a:pt x="4171524" y="23937"/>
                          <a:pt x="4396383" y="0"/>
                        </a:cubicBezTo>
                        <a:cubicBezTo>
                          <a:pt x="4621242" y="-23937"/>
                          <a:pt x="4809395" y="72572"/>
                          <a:pt x="5072749" y="0"/>
                        </a:cubicBezTo>
                        <a:cubicBezTo>
                          <a:pt x="5336103" y="-72572"/>
                          <a:pt x="5392684" y="46185"/>
                          <a:pt x="5636388" y="0"/>
                        </a:cubicBezTo>
                        <a:cubicBezTo>
                          <a:pt x="5672847" y="171600"/>
                          <a:pt x="5596830" y="216369"/>
                          <a:pt x="5636388" y="354764"/>
                        </a:cubicBezTo>
                        <a:cubicBezTo>
                          <a:pt x="5675946" y="493159"/>
                          <a:pt x="5626192" y="542090"/>
                          <a:pt x="5636388" y="682238"/>
                        </a:cubicBezTo>
                        <a:cubicBezTo>
                          <a:pt x="5460365" y="686428"/>
                          <a:pt x="5414692" y="674519"/>
                          <a:pt x="5241841" y="682238"/>
                        </a:cubicBezTo>
                        <a:cubicBezTo>
                          <a:pt x="5068990" y="689957"/>
                          <a:pt x="4810980" y="652855"/>
                          <a:pt x="4565474" y="682238"/>
                        </a:cubicBezTo>
                        <a:cubicBezTo>
                          <a:pt x="4319968" y="711621"/>
                          <a:pt x="4269266" y="672432"/>
                          <a:pt x="4114563" y="682238"/>
                        </a:cubicBezTo>
                        <a:cubicBezTo>
                          <a:pt x="3959860" y="692044"/>
                          <a:pt x="3822733" y="620926"/>
                          <a:pt x="3550924" y="682238"/>
                        </a:cubicBezTo>
                        <a:cubicBezTo>
                          <a:pt x="3279115" y="743550"/>
                          <a:pt x="3140044" y="672830"/>
                          <a:pt x="2874558" y="682238"/>
                        </a:cubicBezTo>
                        <a:cubicBezTo>
                          <a:pt x="2609072" y="691646"/>
                          <a:pt x="2449660" y="622683"/>
                          <a:pt x="2310919" y="682238"/>
                        </a:cubicBezTo>
                        <a:cubicBezTo>
                          <a:pt x="2172178" y="741793"/>
                          <a:pt x="2072395" y="671684"/>
                          <a:pt x="1916372" y="682238"/>
                        </a:cubicBezTo>
                        <a:cubicBezTo>
                          <a:pt x="1760349" y="692792"/>
                          <a:pt x="1605415" y="674533"/>
                          <a:pt x="1465461" y="682238"/>
                        </a:cubicBezTo>
                        <a:cubicBezTo>
                          <a:pt x="1325507" y="689943"/>
                          <a:pt x="1118741" y="632161"/>
                          <a:pt x="789094" y="682238"/>
                        </a:cubicBezTo>
                        <a:cubicBezTo>
                          <a:pt x="459447" y="732315"/>
                          <a:pt x="361229" y="662395"/>
                          <a:pt x="0" y="682238"/>
                        </a:cubicBezTo>
                        <a:cubicBezTo>
                          <a:pt x="-23517" y="578469"/>
                          <a:pt x="11894" y="427017"/>
                          <a:pt x="0" y="354764"/>
                        </a:cubicBezTo>
                        <a:cubicBezTo>
                          <a:pt x="-11894" y="282511"/>
                          <a:pt x="31156" y="1440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lnSpc>
                <a:spcPts val="1500"/>
              </a:lnSpc>
              <a:spcBef>
                <a:spcPts val="600"/>
              </a:spcBef>
              <a:spcAft>
                <a:spcPts val="1000"/>
              </a:spcAft>
            </a:pP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Τον Δεκ. 2021 αύξηση κατά 10% της διείσδυσης των μεταβλητών Α.Π.Ε., αιολικών και </a:t>
            </a:r>
            <a:r>
              <a:rPr lang="el-G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φωτοβολταϊκών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μαζί, οδηγούσε  σε μείωση της τιμής κατά μέσο όρο 34 €/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MWh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4FE79-AB60-463C-8895-2F7521B92EF7}"/>
              </a:ext>
            </a:extLst>
          </p:cNvPr>
          <p:cNvSpPr txBox="1"/>
          <p:nvPr/>
        </p:nvSpPr>
        <p:spPr>
          <a:xfrm>
            <a:off x="2610647" y="1332000"/>
            <a:ext cx="14252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Αιολικά μόνο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778E9F-07CC-48B2-A90E-3C27A8FE8CA5}"/>
              </a:ext>
            </a:extLst>
          </p:cNvPr>
          <p:cNvSpPr txBox="1"/>
          <p:nvPr/>
        </p:nvSpPr>
        <p:spPr>
          <a:xfrm>
            <a:off x="8969447" y="1332000"/>
            <a:ext cx="14621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Αιολικά &amp; ΦΒ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8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32E08CB-0C56-4EAD-9DA1-F4761D1F306B}"/>
              </a:ext>
            </a:extLst>
          </p:cNvPr>
          <p:cNvSpPr txBox="1">
            <a:spLocks/>
          </p:cNvSpPr>
          <p:nvPr/>
        </p:nvSpPr>
        <p:spPr>
          <a:xfrm>
            <a:off x="242225" y="227776"/>
            <a:ext cx="11257414" cy="6358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b="1">
                <a:solidFill>
                  <a:schemeClr val="tx2"/>
                </a:solidFill>
              </a:rPr>
              <a:t>Πώς </a:t>
            </a:r>
            <a:r>
              <a:rPr lang="el-GR" sz="3200" b="1" dirty="0">
                <a:solidFill>
                  <a:schemeClr val="tx2"/>
                </a:solidFill>
              </a:rPr>
              <a:t>τα αιολικά πάρκα ρίχνουν την οριακή τιμή (3/3)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E705E8-A0B8-40AB-ACC2-93F62B9E8DEA}"/>
              </a:ext>
            </a:extLst>
          </p:cNvPr>
          <p:cNvSpPr txBox="1">
            <a:spLocks/>
          </p:cNvSpPr>
          <p:nvPr/>
        </p:nvSpPr>
        <p:spPr>
          <a:xfrm>
            <a:off x="6249409" y="6219130"/>
            <a:ext cx="5705415" cy="49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2000" b="1" i="1" dirty="0">
                <a:solidFill>
                  <a:schemeClr val="tx2"/>
                </a:solidFill>
              </a:rPr>
              <a:t>Γράφημα από μελέτη της </a:t>
            </a:r>
            <a:r>
              <a:rPr lang="en-US" sz="2000" b="1" i="1" dirty="0" err="1">
                <a:solidFill>
                  <a:schemeClr val="tx2"/>
                </a:solidFill>
              </a:rPr>
              <a:t>iWind</a:t>
            </a:r>
            <a:r>
              <a:rPr lang="en-US" sz="2000" b="1" i="1" dirty="0">
                <a:solidFill>
                  <a:schemeClr val="tx2"/>
                </a:solidFill>
              </a:rPr>
              <a:t> Renewables </a:t>
            </a:r>
            <a:r>
              <a:rPr lang="el-GR" sz="2000" b="1" i="1" dirty="0">
                <a:solidFill>
                  <a:schemeClr val="tx2"/>
                </a:solidFill>
              </a:rPr>
              <a:t>για την ΕΛΕΤΑΕΝ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3D86EF6-CB1A-41B1-9E73-CBD26BD30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r="9992" b="7500"/>
          <a:stretch/>
        </p:blipFill>
        <p:spPr>
          <a:xfrm>
            <a:off x="11094368" y="73145"/>
            <a:ext cx="855407" cy="865468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21B087FD-5DE3-4C13-82BF-D718BC139F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4" t="-1" b="49710"/>
          <a:stretch/>
        </p:blipFill>
        <p:spPr bwMode="auto">
          <a:xfrm>
            <a:off x="242225" y="1306239"/>
            <a:ext cx="5813529" cy="3841761"/>
          </a:xfrm>
          <a:prstGeom prst="rect">
            <a:avLst/>
          </a:prstGeom>
          <a:noFill/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69A9BE7A-6988-44DD-BDA3-237572793F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4" t="49709"/>
          <a:stretch/>
        </p:blipFill>
        <p:spPr bwMode="auto">
          <a:xfrm>
            <a:off x="6096000" y="1306239"/>
            <a:ext cx="5813529" cy="3841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321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32E08CB-0C56-4EAD-9DA1-F4761D1F306B}"/>
              </a:ext>
            </a:extLst>
          </p:cNvPr>
          <p:cNvSpPr txBox="1">
            <a:spLocks/>
          </p:cNvSpPr>
          <p:nvPr/>
        </p:nvSpPr>
        <p:spPr>
          <a:xfrm>
            <a:off x="242225" y="227776"/>
            <a:ext cx="11257414" cy="6358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3200" b="1" dirty="0">
                <a:solidFill>
                  <a:schemeClr val="tx2"/>
                </a:solidFill>
              </a:rPr>
              <a:t>Τι θα γινόταν το 2021 αν δεν υπήρχαν τα Αιολικά Πάρκα &amp; τα ΦΒ</a:t>
            </a:r>
            <a:r>
              <a:rPr lang="en-US" sz="3200" b="1" dirty="0">
                <a:solidFill>
                  <a:schemeClr val="tx2"/>
                </a:solidFill>
              </a:rPr>
              <a:t>;</a:t>
            </a:r>
            <a:endParaRPr lang="el-GR" sz="3200" b="1" dirty="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E705E8-A0B8-40AB-ACC2-93F62B9E8DEA}"/>
              </a:ext>
            </a:extLst>
          </p:cNvPr>
          <p:cNvSpPr txBox="1">
            <a:spLocks/>
          </p:cNvSpPr>
          <p:nvPr/>
        </p:nvSpPr>
        <p:spPr>
          <a:xfrm>
            <a:off x="6249409" y="6219130"/>
            <a:ext cx="5705415" cy="49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2000" b="1" i="1" dirty="0">
                <a:solidFill>
                  <a:schemeClr val="tx2"/>
                </a:solidFill>
              </a:rPr>
              <a:t>Γράφημα από μελέτη της </a:t>
            </a:r>
            <a:r>
              <a:rPr lang="en-US" sz="2000" b="1" i="1" dirty="0" err="1">
                <a:solidFill>
                  <a:schemeClr val="tx2"/>
                </a:solidFill>
              </a:rPr>
              <a:t>iWind</a:t>
            </a:r>
            <a:r>
              <a:rPr lang="en-US" sz="2000" b="1" i="1" dirty="0">
                <a:solidFill>
                  <a:schemeClr val="tx2"/>
                </a:solidFill>
              </a:rPr>
              <a:t> Renewables </a:t>
            </a:r>
            <a:r>
              <a:rPr lang="el-GR" sz="2000" b="1" i="1" dirty="0">
                <a:solidFill>
                  <a:schemeClr val="tx2"/>
                </a:solidFill>
              </a:rPr>
              <a:t>για την ΕΛΕΤΑΕΝ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3D86EF6-CB1A-41B1-9E73-CBD26BD30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r="9992" b="7500"/>
          <a:stretch/>
        </p:blipFill>
        <p:spPr>
          <a:xfrm>
            <a:off x="11094368" y="73145"/>
            <a:ext cx="855407" cy="865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827BBD-13FD-4BB1-AB1B-4B8426D1828A}"/>
              </a:ext>
            </a:extLst>
          </p:cNvPr>
          <p:cNvSpPr txBox="1"/>
          <p:nvPr/>
        </p:nvSpPr>
        <p:spPr>
          <a:xfrm>
            <a:off x="6348000" y="2535265"/>
            <a:ext cx="5776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μεσοσταθμική</a:t>
            </a:r>
            <a:r>
              <a:rPr lang="el-G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ΤΕΑ για όλο το 2021 αν δεν υπήρχαν οι ΑΠΕ θα ήταν αυξημένη κατά 46 €/</a:t>
            </a:r>
            <a:r>
              <a:rPr lang="el-GR" sz="18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MWh</a:t>
            </a:r>
            <a:r>
              <a:rPr lang="el-G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κύκλος εργασιών της </a:t>
            </a:r>
            <a:r>
              <a:rPr lang="el-GR" sz="18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χονδρεμπορικής</a:t>
            </a:r>
            <a:r>
              <a:rPr lang="el-G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αγοράς για το 2021 ήταν 6.3 δισεκατομμύρια ευρώ. 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έλειπαν τα αιολικά και τα </a:t>
            </a:r>
            <a:r>
              <a:rPr lang="el-GR" sz="18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φωτοβολταϊκά</a:t>
            </a:r>
            <a:r>
              <a:rPr lang="el-G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η αντίστοιχη τιμή θα ήταν 8.8 δισεκατομμύρια ευρώ.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συνεπάγεται ότι η συνολική εξοικονόμηση </a:t>
            </a:r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για</a:t>
            </a:r>
            <a:r>
              <a:rPr lang="el-GR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το 2021  </a:t>
            </a:r>
            <a:r>
              <a:rPr lang="el-GR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στην χονδρική αγορά είναι 2,5 δις ευρώ χάρη στις Α.Π.Ε.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Εικόνα 20">
            <a:extLst>
              <a:ext uri="{FF2B5EF4-FFF2-40B4-BE49-F238E27FC236}">
                <a16:creationId xmlns:a16="http://schemas.microsoft.com/office/drawing/2014/main" id="{07CDCF9E-6F25-4E56-8E09-E59FFFC6A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4" y="2247023"/>
            <a:ext cx="6007184" cy="3623473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D8D713-6035-45EC-9D29-FA2464AFE814}"/>
              </a:ext>
            </a:extLst>
          </p:cNvPr>
          <p:cNvSpPr txBox="1"/>
          <p:nvPr/>
        </p:nvSpPr>
        <p:spPr>
          <a:xfrm>
            <a:off x="177425" y="1432077"/>
            <a:ext cx="6007183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κτιμωμένη μέση μηνιαία επιβάρυνση της ΤΕΑ για το 2021 αν δεν υπήρχαν οι μεταβλητές ΑΠ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1117CE-8A04-4820-B7EC-1DD62F8FE834}"/>
              </a:ext>
            </a:extLst>
          </p:cNvPr>
          <p:cNvSpPr txBox="1"/>
          <p:nvPr/>
        </p:nvSpPr>
        <p:spPr>
          <a:xfrm>
            <a:off x="8064028" y="1800203"/>
            <a:ext cx="2076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ΣΥΜΠΕΡΑΣΜΑΤΑ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29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261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Το διπλό όφελος στον καταναλωτή από τα αιολικά πάρκα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Πως τα αιολικά πάρκα δημιουργούν διπλό όφελος στον καταναλωτή</dc:title>
  <dc:creator>Panagiotis Ladakakos</dc:creator>
  <cp:lastModifiedBy>Info ELETAEN</cp:lastModifiedBy>
  <cp:revision>3</cp:revision>
  <dcterms:created xsi:type="dcterms:W3CDTF">2022-03-28T15:57:53Z</dcterms:created>
  <dcterms:modified xsi:type="dcterms:W3CDTF">2022-04-01T13:03:44Z</dcterms:modified>
</cp:coreProperties>
</file>