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3" r:id="rId2"/>
    <p:sldMasterId id="2147483692" r:id="rId3"/>
  </p:sldMasterIdLst>
  <p:notesMasterIdLst>
    <p:notesMasterId r:id="rId20"/>
  </p:notesMasterIdLst>
  <p:sldIdLst>
    <p:sldId id="362" r:id="rId4"/>
    <p:sldId id="355" r:id="rId5"/>
    <p:sldId id="256" r:id="rId6"/>
    <p:sldId id="257" r:id="rId7"/>
    <p:sldId id="266" r:id="rId8"/>
    <p:sldId id="267" r:id="rId9"/>
    <p:sldId id="357" r:id="rId10"/>
    <p:sldId id="364" r:id="rId11"/>
    <p:sldId id="365" r:id="rId12"/>
    <p:sldId id="366" r:id="rId13"/>
    <p:sldId id="367" r:id="rId14"/>
    <p:sldId id="368" r:id="rId15"/>
    <p:sldId id="373" r:id="rId16"/>
    <p:sldId id="374" r:id="rId17"/>
    <p:sldId id="375" r:id="rId18"/>
    <p:sldId id="3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EEF"/>
    <a:srgbClr val="22456E"/>
    <a:srgbClr val="2B323B"/>
    <a:srgbClr val="00B09B"/>
    <a:srgbClr val="0D95BC"/>
    <a:srgbClr val="DF361F"/>
    <a:srgbClr val="6C2B43"/>
    <a:srgbClr val="7B0051"/>
    <a:srgbClr val="063951"/>
    <a:srgbClr val="EB1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1" autoAdjust="0"/>
    <p:restoredTop sz="96433" autoAdjust="0"/>
  </p:normalViewPr>
  <p:slideViewPr>
    <p:cSldViewPr snapToGrid="0" showGuides="1">
      <p:cViewPr varScale="1">
        <p:scale>
          <a:sx n="78" d="100"/>
          <a:sy n="78" d="100"/>
        </p:scale>
        <p:origin x="143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DATA\ELETAEN\2%20PERIODOS%202017%202018\Meletes\June%202021\WIND%20STATISTICS%20HWEA%20TOTAL_June%202021%2016%207%202021%20pg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ostas\AppData\Local\Microsoft\Windows\INetCache\Content.Outlook\PIWT7088\WIND%20STATISTICS%20HWEA%20TOTAL_June%202021%2015%207%20202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Kostas\AppData\Local\Microsoft\Windows\INetCache\Content.Outlook\PIWT7088\WIND%20STATISTICS%20HWEA%20TOTAL_June%202021%2015%207%202021.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28268552809406"/>
          <c:y val="0.11087385895412365"/>
          <c:w val="0.81077528366715679"/>
          <c:h val="0.60824924722117413"/>
        </c:manualLayout>
      </c:layout>
      <c:areaChart>
        <c:grouping val="stacked"/>
        <c:varyColors val="0"/>
        <c:ser>
          <c:idx val="0"/>
          <c:order val="0"/>
          <c:tx>
            <c:strRef>
              <c:f>'Total table'!$B$55</c:f>
              <c:strCache>
                <c:ptCount val="1"/>
                <c:pt idx="0">
                  <c:v>Wind</c:v>
                </c:pt>
              </c:strCache>
            </c:strRef>
          </c:tx>
          <c:spPr>
            <a:solidFill>
              <a:schemeClr val="accent1"/>
            </a:solidFill>
            <a:ln>
              <a:noFill/>
            </a:ln>
            <a:effectLst/>
          </c:spPr>
          <c:cat>
            <c:numRef>
              <c:f>'Total table'!$A$5:$A$19</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'Total table'!$B$5:$B$19</c:f>
              <c:numCache>
                <c:formatCode>_-* #,##0\ _€_-;\-* #,##0\ _€_-;_-* "-"??\ _€_-;_-@_-</c:formatCode>
                <c:ptCount val="15"/>
                <c:pt idx="0">
                  <c:v>749.53</c:v>
                </c:pt>
                <c:pt idx="1">
                  <c:v>850.13</c:v>
                </c:pt>
                <c:pt idx="2">
                  <c:v>996.60500000000002</c:v>
                </c:pt>
                <c:pt idx="3">
                  <c:v>1155.2149999999999</c:v>
                </c:pt>
                <c:pt idx="4">
                  <c:v>1323.5649999999998</c:v>
                </c:pt>
                <c:pt idx="5">
                  <c:v>1637.0149999999999</c:v>
                </c:pt>
                <c:pt idx="6">
                  <c:v>1751.165</c:v>
                </c:pt>
                <c:pt idx="7">
                  <c:v>1866.0650000000001</c:v>
                </c:pt>
                <c:pt idx="8">
                  <c:v>1977.665</c:v>
                </c:pt>
                <c:pt idx="9">
                  <c:v>2136.4650000000001</c:v>
                </c:pt>
                <c:pt idx="10">
                  <c:v>2370.8150000000001</c:v>
                </c:pt>
                <c:pt idx="11">
                  <c:v>2652.2649999999999</c:v>
                </c:pt>
                <c:pt idx="12">
                  <c:v>2843.81</c:v>
                </c:pt>
                <c:pt idx="13">
                  <c:v>3607.4</c:v>
                </c:pt>
                <c:pt idx="14">
                  <c:v>4114</c:v>
                </c:pt>
              </c:numCache>
            </c:numRef>
          </c:val>
          <c:extLst>
            <c:ext xmlns:c16="http://schemas.microsoft.com/office/drawing/2014/chart" uri="{C3380CC4-5D6E-409C-BE32-E72D297353CC}">
              <c16:uniqueId val="{00000000-51D4-42F0-B9FE-6680AAB1DDD6}"/>
            </c:ext>
          </c:extLst>
        </c:ser>
        <c:ser>
          <c:idx val="1"/>
          <c:order val="1"/>
          <c:tx>
            <c:strRef>
              <c:f>'Total table'!$B$54</c:f>
              <c:strCache>
                <c:ptCount val="1"/>
                <c:pt idx="0">
                  <c:v>PV</c:v>
                </c:pt>
              </c:strCache>
            </c:strRef>
          </c:tx>
          <c:spPr>
            <a:solidFill>
              <a:schemeClr val="accent2"/>
            </a:solidFill>
            <a:ln>
              <a:noFill/>
            </a:ln>
            <a:effectLst/>
          </c:spPr>
          <c:cat>
            <c:numRef>
              <c:f>'Total table'!$A$5:$A$19</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'Total table'!$F$5:$F$19</c:f>
              <c:numCache>
                <c:formatCode>_-* #,##0\ _€_-;\-* #,##0\ _€_-;_-* "-"??\ _€_-;_-@_-</c:formatCode>
                <c:ptCount val="15"/>
                <c:pt idx="1">
                  <c:v>4</c:v>
                </c:pt>
                <c:pt idx="2">
                  <c:v>15</c:v>
                </c:pt>
                <c:pt idx="3">
                  <c:v>45</c:v>
                </c:pt>
                <c:pt idx="4">
                  <c:v>153</c:v>
                </c:pt>
                <c:pt idx="5">
                  <c:v>440</c:v>
                </c:pt>
                <c:pt idx="6">
                  <c:v>1536.3</c:v>
                </c:pt>
                <c:pt idx="7">
                  <c:v>2577.4299999999998</c:v>
                </c:pt>
                <c:pt idx="8">
                  <c:v>2595.75</c:v>
                </c:pt>
                <c:pt idx="9">
                  <c:v>2605.6</c:v>
                </c:pt>
                <c:pt idx="10">
                  <c:v>2611</c:v>
                </c:pt>
                <c:pt idx="11">
                  <c:v>2623.9</c:v>
                </c:pt>
                <c:pt idx="12">
                  <c:v>2664.9</c:v>
                </c:pt>
                <c:pt idx="13">
                  <c:v>2828</c:v>
                </c:pt>
                <c:pt idx="14">
                  <c:v>3234</c:v>
                </c:pt>
              </c:numCache>
            </c:numRef>
          </c:val>
          <c:extLst>
            <c:ext xmlns:c16="http://schemas.microsoft.com/office/drawing/2014/chart" uri="{C3380CC4-5D6E-409C-BE32-E72D297353CC}">
              <c16:uniqueId val="{00000001-51D4-42F0-B9FE-6680AAB1DDD6}"/>
            </c:ext>
          </c:extLst>
        </c:ser>
        <c:ser>
          <c:idx val="2"/>
          <c:order val="2"/>
          <c:tx>
            <c:strRef>
              <c:f>'Total table'!$B$53</c:f>
              <c:strCache>
                <c:ptCount val="1"/>
                <c:pt idx="0">
                  <c:v>Small Hydro</c:v>
                </c:pt>
              </c:strCache>
            </c:strRef>
          </c:tx>
          <c:spPr>
            <a:solidFill>
              <a:schemeClr val="accent3"/>
            </a:solidFill>
            <a:ln>
              <a:noFill/>
            </a:ln>
            <a:effectLst/>
          </c:spPr>
          <c:cat>
            <c:numRef>
              <c:f>'Total table'!$A$5:$A$19</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'Total table'!$J$5:$J$19</c:f>
              <c:numCache>
                <c:formatCode>_-* #,##0\ _€_-;\-* #,##0\ _€_-;_-* "-"??\ _€_-;_-@_-</c:formatCode>
                <c:ptCount val="15"/>
                <c:pt idx="0">
                  <c:v>73.680000000000007</c:v>
                </c:pt>
                <c:pt idx="1">
                  <c:v>95.5</c:v>
                </c:pt>
                <c:pt idx="2">
                  <c:v>158.41999999999999</c:v>
                </c:pt>
                <c:pt idx="3">
                  <c:v>182.61</c:v>
                </c:pt>
                <c:pt idx="4">
                  <c:v>196.83</c:v>
                </c:pt>
                <c:pt idx="5">
                  <c:v>205.33</c:v>
                </c:pt>
                <c:pt idx="6">
                  <c:v>213.23000000000002</c:v>
                </c:pt>
                <c:pt idx="7">
                  <c:v>220.3</c:v>
                </c:pt>
                <c:pt idx="8">
                  <c:v>220.3</c:v>
                </c:pt>
                <c:pt idx="9">
                  <c:v>223.53</c:v>
                </c:pt>
                <c:pt idx="10">
                  <c:v>227</c:v>
                </c:pt>
                <c:pt idx="11">
                  <c:v>230</c:v>
                </c:pt>
                <c:pt idx="12">
                  <c:v>239</c:v>
                </c:pt>
                <c:pt idx="13">
                  <c:v>240.56</c:v>
                </c:pt>
                <c:pt idx="14">
                  <c:v>245.25</c:v>
                </c:pt>
              </c:numCache>
            </c:numRef>
          </c:val>
          <c:extLst>
            <c:ext xmlns:c16="http://schemas.microsoft.com/office/drawing/2014/chart" uri="{C3380CC4-5D6E-409C-BE32-E72D297353CC}">
              <c16:uniqueId val="{00000002-51D4-42F0-B9FE-6680AAB1DDD6}"/>
            </c:ext>
          </c:extLst>
        </c:ser>
        <c:ser>
          <c:idx val="3"/>
          <c:order val="3"/>
          <c:tx>
            <c:strRef>
              <c:f>'Total table'!$B$52</c:f>
              <c:strCache>
                <c:ptCount val="1"/>
                <c:pt idx="0">
                  <c:v>Biomass</c:v>
                </c:pt>
              </c:strCache>
            </c:strRef>
          </c:tx>
          <c:spPr>
            <a:solidFill>
              <a:schemeClr val="accent4"/>
            </a:solidFill>
            <a:ln>
              <a:noFill/>
            </a:ln>
            <a:effectLst/>
          </c:spPr>
          <c:cat>
            <c:numRef>
              <c:f>'Total table'!$A$5:$A$19</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'Total table'!$N$5:$N$19</c:f>
              <c:numCache>
                <c:formatCode>_-* #,##0\ _€_-;\-* #,##0\ _€_-;_-* "-"??\ _€_-;_-@_-</c:formatCode>
                <c:ptCount val="15"/>
                <c:pt idx="0">
                  <c:v>37.4</c:v>
                </c:pt>
                <c:pt idx="1">
                  <c:v>37.4</c:v>
                </c:pt>
                <c:pt idx="2">
                  <c:v>39.4</c:v>
                </c:pt>
                <c:pt idx="3">
                  <c:v>40.799999999999997</c:v>
                </c:pt>
                <c:pt idx="4">
                  <c:v>41.05</c:v>
                </c:pt>
                <c:pt idx="5">
                  <c:v>44.53</c:v>
                </c:pt>
                <c:pt idx="6">
                  <c:v>44.75</c:v>
                </c:pt>
                <c:pt idx="7">
                  <c:v>46.31</c:v>
                </c:pt>
                <c:pt idx="8">
                  <c:v>47.44</c:v>
                </c:pt>
                <c:pt idx="9">
                  <c:v>52.183</c:v>
                </c:pt>
                <c:pt idx="10">
                  <c:v>58</c:v>
                </c:pt>
                <c:pt idx="11">
                  <c:v>61</c:v>
                </c:pt>
                <c:pt idx="12">
                  <c:v>82.2</c:v>
                </c:pt>
                <c:pt idx="13">
                  <c:v>87.89</c:v>
                </c:pt>
                <c:pt idx="14">
                  <c:v>96.41</c:v>
                </c:pt>
              </c:numCache>
            </c:numRef>
          </c:val>
          <c:extLst>
            <c:ext xmlns:c16="http://schemas.microsoft.com/office/drawing/2014/chart" uri="{C3380CC4-5D6E-409C-BE32-E72D297353CC}">
              <c16:uniqueId val="{00000003-51D4-42F0-B9FE-6680AAB1DDD6}"/>
            </c:ext>
          </c:extLst>
        </c:ser>
        <c:dLbls>
          <c:showLegendKey val="0"/>
          <c:showVal val="0"/>
          <c:showCatName val="0"/>
          <c:showSerName val="0"/>
          <c:showPercent val="0"/>
          <c:showBubbleSize val="0"/>
        </c:dLbls>
        <c:axId val="166017280"/>
        <c:axId val="166035456"/>
      </c:areaChart>
      <c:catAx>
        <c:axId val="166017280"/>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66035456"/>
        <c:crossesAt val="0"/>
        <c:auto val="0"/>
        <c:lblAlgn val="ctr"/>
        <c:lblOffset val="200"/>
        <c:noMultiLvlLbl val="0"/>
      </c:catAx>
      <c:valAx>
        <c:axId val="16603545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Installed Capacity</a:t>
                </a:r>
                <a:r>
                  <a:rPr lang="el-GR"/>
                  <a:t> (</a:t>
                </a:r>
                <a:r>
                  <a:rPr lang="en-US"/>
                  <a:t>MW)</a:t>
                </a:r>
              </a:p>
            </c:rich>
          </c:tx>
          <c:layout>
            <c:manualLayout>
              <c:xMode val="edge"/>
              <c:yMode val="edge"/>
              <c:x val="3.7357288778469416E-2"/>
              <c:y val="0.1696382421314733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l-GR"/>
            </a:p>
          </c:txPr>
        </c:title>
        <c:numFmt formatCode="_-* #,##0\ _€_-;\-* #,##0\ _€_-;_-* &quot;-&quot;??\ _€_-;_-@_-" sourceLinked="1"/>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66017280"/>
        <c:crosses val="autoZero"/>
        <c:crossBetween val="midCat"/>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l-GR"/>
          </a:p>
        </c:txPr>
      </c:dTable>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en-US" sz="1600" b="1" i="0" baseline="0" dirty="0">
                <a:effectLst/>
              </a:rPr>
              <a:t>Total capacity to the grid (MW) per year</a:t>
            </a:r>
            <a:endParaRPr lang="el-GR" sz="1600" dirty="0">
              <a:effectLst/>
            </a:endParaRPr>
          </a:p>
        </c:rich>
      </c:tx>
      <c:overlay val="0"/>
    </c:title>
    <c:autoTitleDeleted val="0"/>
    <c:plotArea>
      <c:layout>
        <c:manualLayout>
          <c:layoutTarget val="inner"/>
          <c:xMode val="edge"/>
          <c:yMode val="edge"/>
          <c:x val="3.071962518394028E-2"/>
          <c:y val="0.11366883708882043"/>
          <c:w val="0.96719514112370863"/>
          <c:h val="0.80451985782410662"/>
        </c:manualLayout>
      </c:layout>
      <c:barChart>
        <c:barDir val="col"/>
        <c:grouping val="clustered"/>
        <c:varyColors val="0"/>
        <c:ser>
          <c:idx val="0"/>
          <c:order val="0"/>
          <c:tx>
            <c:strRef>
              <c:f>'Total MW Per Year'!$A$4</c:f>
              <c:strCache>
                <c:ptCount val="1"/>
                <c:pt idx="0">
                  <c:v>Έτος έναρξης δοκιμαστικής λειτουργίας</c:v>
                </c:pt>
              </c:strCache>
            </c:strRef>
          </c:tx>
          <c:invertIfNegative val="0"/>
          <c:dLbls>
            <c:spPr>
              <a:noFill/>
              <a:ln w="25400">
                <a:noFill/>
              </a:ln>
            </c:spPr>
            <c:txPr>
              <a:bodyPr wrap="square" lIns="38100" tIns="19050" rIns="38100" bIns="19050" anchor="ctr">
                <a:spAutoFit/>
              </a:bodyPr>
              <a:lstStyle/>
              <a:p>
                <a:pPr>
                  <a:defRPr sz="1000" b="1" i="0" u="none" strike="noStrike" baseline="0">
                    <a:solidFill>
                      <a:srgbClr val="000000"/>
                    </a:solidFill>
                    <a:latin typeface="Calibri"/>
                    <a:ea typeface="Calibri"/>
                    <a:cs typeface="Calibri"/>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MW Per Year'!$A$14:$A$36</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'Total MW Per Year'!$C$14:$C$36</c:f>
              <c:numCache>
                <c:formatCode>0</c:formatCode>
                <c:ptCount val="23"/>
                <c:pt idx="0">
                  <c:v>106.53999999999999</c:v>
                </c:pt>
                <c:pt idx="1">
                  <c:v>236.86499999999998</c:v>
                </c:pt>
                <c:pt idx="2">
                  <c:v>275.51</c:v>
                </c:pt>
                <c:pt idx="3">
                  <c:v>291.77</c:v>
                </c:pt>
                <c:pt idx="4">
                  <c:v>407.52</c:v>
                </c:pt>
                <c:pt idx="5">
                  <c:v>479.66999999999996</c:v>
                </c:pt>
                <c:pt idx="6">
                  <c:v>601.52</c:v>
                </c:pt>
                <c:pt idx="7">
                  <c:v>747.92000000000007</c:v>
                </c:pt>
                <c:pt idx="8">
                  <c:v>848.5200000000001</c:v>
                </c:pt>
                <c:pt idx="9">
                  <c:v>981.59500000000014</c:v>
                </c:pt>
                <c:pt idx="10">
                  <c:v>1139.5550000000001</c:v>
                </c:pt>
                <c:pt idx="11">
                  <c:v>1336.4050000000002</c:v>
                </c:pt>
                <c:pt idx="12">
                  <c:v>1650.7550000000001</c:v>
                </c:pt>
                <c:pt idx="13">
                  <c:v>1764.46</c:v>
                </c:pt>
                <c:pt idx="14">
                  <c:v>1852.6100000000001</c:v>
                </c:pt>
                <c:pt idx="15">
                  <c:v>1969.6100000000001</c:v>
                </c:pt>
                <c:pt idx="16">
                  <c:v>2128.0100000000002</c:v>
                </c:pt>
                <c:pt idx="17">
                  <c:v>2360.7600000000002</c:v>
                </c:pt>
                <c:pt idx="18">
                  <c:v>2641.71</c:v>
                </c:pt>
                <c:pt idx="19">
                  <c:v>2840.2849999999999</c:v>
                </c:pt>
                <c:pt idx="20">
                  <c:v>3596.0249999999996</c:v>
                </c:pt>
                <c:pt idx="21">
                  <c:v>4113.2250000000004</c:v>
                </c:pt>
                <c:pt idx="22">
                  <c:v>4373.7700000000004</c:v>
                </c:pt>
              </c:numCache>
            </c:numRef>
          </c:val>
          <c:extLst>
            <c:ext xmlns:c16="http://schemas.microsoft.com/office/drawing/2014/chart" uri="{C3380CC4-5D6E-409C-BE32-E72D297353CC}">
              <c16:uniqueId val="{00000000-0554-4A93-89BC-A60FBEDD5F55}"/>
            </c:ext>
          </c:extLst>
        </c:ser>
        <c:dLbls>
          <c:showLegendKey val="0"/>
          <c:showVal val="0"/>
          <c:showCatName val="0"/>
          <c:showSerName val="0"/>
          <c:showPercent val="0"/>
          <c:showBubbleSize val="0"/>
        </c:dLbls>
        <c:gapWidth val="150"/>
        <c:overlap val="-25"/>
        <c:axId val="-807915824"/>
        <c:axId val="-763488720"/>
      </c:barChart>
      <c:catAx>
        <c:axId val="-807915824"/>
        <c:scaling>
          <c:orientation val="minMax"/>
        </c:scaling>
        <c:delete val="0"/>
        <c:axPos val="b"/>
        <c:numFmt formatCode="General" sourceLinked="1"/>
        <c:majorTickMark val="none"/>
        <c:minorTickMark val="none"/>
        <c:tickLblPos val="nextTo"/>
        <c:txPr>
          <a:bodyPr rot="0" vert="horz"/>
          <a:lstStyle/>
          <a:p>
            <a:pPr>
              <a:defRPr sz="900" b="0" i="0" u="none" strike="noStrike" baseline="0">
                <a:solidFill>
                  <a:srgbClr val="000000"/>
                </a:solidFill>
                <a:latin typeface="Calibri"/>
                <a:ea typeface="Calibri"/>
                <a:cs typeface="Calibri"/>
              </a:defRPr>
            </a:pPr>
            <a:endParaRPr lang="el-GR"/>
          </a:p>
        </c:txPr>
        <c:crossAx val="-763488720"/>
        <c:crosses val="autoZero"/>
        <c:auto val="1"/>
        <c:lblAlgn val="ctr"/>
        <c:lblOffset val="100"/>
        <c:tickLblSkip val="1"/>
        <c:tickMarkSkip val="2"/>
        <c:noMultiLvlLbl val="0"/>
      </c:catAx>
      <c:valAx>
        <c:axId val="-763488720"/>
        <c:scaling>
          <c:orientation val="minMax"/>
        </c:scaling>
        <c:delete val="1"/>
        <c:axPos val="l"/>
        <c:numFmt formatCode="0" sourceLinked="1"/>
        <c:majorTickMark val="out"/>
        <c:minorTickMark val="none"/>
        <c:tickLblPos val="nextTo"/>
        <c:crossAx val="-807915824"/>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WIND STATISTICS HWEA TOTAL_June 2021 16 7 2021.xlsx]Per Year with Micon!PivotTable1</c:name>
    <c:fmtId val="-1"/>
  </c:pivotSource>
  <c:chart>
    <c:title>
      <c:tx>
        <c:rich>
          <a:bodyPr/>
          <a:lstStyle/>
          <a:p>
            <a:pPr>
              <a:defRPr sz="1800" b="1" i="0" u="none" strike="noStrike" baseline="0">
                <a:solidFill>
                  <a:srgbClr val="000000"/>
                </a:solidFill>
                <a:latin typeface="Calibri"/>
                <a:ea typeface="Calibri"/>
                <a:cs typeface="Calibri"/>
              </a:defRPr>
            </a:pPr>
            <a:r>
              <a:rPr lang="en-US" sz="1800" b="1" i="0" baseline="0">
                <a:effectLst/>
              </a:rPr>
              <a:t>Capacity (MW) per year per manufacturer</a:t>
            </a:r>
            <a:endParaRPr lang="el-GR">
              <a:effectLst/>
            </a:endParaRPr>
          </a:p>
        </c:rich>
      </c:tx>
      <c:overlay val="0"/>
    </c:title>
    <c:autoTitleDeleted val="0"/>
    <c:pivotFmts>
      <c:pivotFmt>
        <c:idx val="0"/>
        <c:spPr>
          <a:solidFill>
            <a:srgbClr val="FFFF00"/>
          </a:solidFill>
        </c:spPr>
        <c:marker>
          <c:symbol val="none"/>
        </c:marker>
        <c:dLbl>
          <c:idx val="0"/>
          <c:delete val="1"/>
          <c:extLst>
            <c:ext xmlns:c15="http://schemas.microsoft.com/office/drawing/2012/chart" uri="{CE6537A1-D6FC-4f65-9D91-7224C49458BB}"/>
          </c:extLst>
        </c:dLbl>
      </c:pivotFmt>
      <c:pivotFmt>
        <c:idx val="1"/>
        <c:spPr>
          <a:solidFill>
            <a:srgbClr val="275C18"/>
          </a:solidFill>
        </c:spPr>
        <c:marker>
          <c:symbol val="none"/>
        </c:marker>
        <c:dLbl>
          <c:idx val="0"/>
          <c:delete val="1"/>
          <c:extLst>
            <c:ext xmlns:c15="http://schemas.microsoft.com/office/drawing/2012/chart" uri="{CE6537A1-D6FC-4f65-9D91-7224C49458BB}"/>
          </c:extLst>
        </c:dLbl>
      </c:pivotFmt>
      <c:pivotFmt>
        <c:idx val="2"/>
        <c:spPr>
          <a:solidFill>
            <a:srgbClr val="FF0000"/>
          </a:solidFill>
        </c:spPr>
        <c:marker>
          <c:symbol val="none"/>
        </c:marker>
        <c:dLbl>
          <c:idx val="0"/>
          <c:delete val="1"/>
          <c:extLst>
            <c:ext xmlns:c15="http://schemas.microsoft.com/office/drawing/2012/chart" uri="{CE6537A1-D6FC-4f65-9D91-7224C49458BB}"/>
          </c:extLst>
        </c:dLbl>
      </c:pivotFmt>
      <c:pivotFmt>
        <c:idx val="3"/>
        <c:spPr>
          <a:solidFill>
            <a:srgbClr val="254061"/>
          </a:solidFill>
        </c:spPr>
        <c:marker>
          <c:symbol val="none"/>
        </c:marker>
        <c:dLbl>
          <c:idx val="0"/>
          <c:delete val="1"/>
          <c:extLst>
            <c:ext xmlns:c15="http://schemas.microsoft.com/office/drawing/2012/chart" uri="{CE6537A1-D6FC-4f65-9D91-7224C49458BB}"/>
          </c:extLst>
        </c:dLbl>
      </c:pivotFmt>
      <c:pivotFmt>
        <c:idx val="4"/>
        <c:spPr>
          <a:solidFill>
            <a:srgbClr val="0070C0"/>
          </a:solidFill>
        </c:spPr>
        <c:marker>
          <c:symbol val="none"/>
        </c:marker>
        <c:dLbl>
          <c:idx val="0"/>
          <c:delete val="1"/>
          <c:extLst>
            <c:ext xmlns:c15="http://schemas.microsoft.com/office/drawing/2012/chart" uri="{CE6537A1-D6FC-4f65-9D91-7224C49458BB}"/>
          </c:extLst>
        </c:dLbl>
      </c:pivotFmt>
      <c:pivotFmt>
        <c:idx val="5"/>
        <c:spPr>
          <a:solidFill>
            <a:schemeClr val="bg1">
              <a:lumMod val="65000"/>
            </a:schemeClr>
          </a:solidFill>
        </c:spPr>
        <c:marker>
          <c:symbol val="none"/>
        </c:marker>
        <c:dLbl>
          <c:idx val="0"/>
          <c:delete val="1"/>
          <c:extLst>
            <c:ext xmlns:c15="http://schemas.microsoft.com/office/drawing/2012/chart" uri="{CE6537A1-D6FC-4f65-9D91-7224C49458BB}"/>
          </c:extLst>
        </c:dLbl>
      </c:pivotFmt>
      <c:pivotFmt>
        <c:idx val="6"/>
        <c:marker>
          <c:symbol val="none"/>
        </c:marker>
      </c:pivotFmt>
      <c:pivotFmt>
        <c:idx val="7"/>
        <c:spPr>
          <a:solidFill>
            <a:srgbClr val="E46C0A"/>
          </a:solidFill>
        </c:spPr>
        <c:marker>
          <c:symbol val="none"/>
        </c:marker>
        <c:dLbl>
          <c:idx val="0"/>
          <c:delete val="1"/>
          <c:extLst>
            <c:ext xmlns:c15="http://schemas.microsoft.com/office/drawing/2012/chart" uri="{CE6537A1-D6FC-4f65-9D91-7224C49458BB}"/>
          </c:extLst>
        </c:dLbl>
      </c:pivotFmt>
      <c:pivotFmt>
        <c:idx val="8"/>
        <c:marker>
          <c:symbol val="none"/>
        </c:marker>
        <c:dLbl>
          <c:idx val="0"/>
          <c:delete val="1"/>
          <c:extLst>
            <c:ext xmlns:c15="http://schemas.microsoft.com/office/drawing/2012/chart" uri="{CE6537A1-D6FC-4f65-9D91-7224C49458BB}"/>
          </c:extLst>
        </c:dLbl>
      </c:pivotFmt>
      <c:pivotFmt>
        <c:idx val="9"/>
        <c:marker>
          <c:symbol val="none"/>
        </c:marker>
        <c:dLbl>
          <c:idx val="0"/>
          <c:delete val="1"/>
          <c:extLst>
            <c:ext xmlns:c15="http://schemas.microsoft.com/office/drawing/2012/chart" uri="{CE6537A1-D6FC-4f65-9D91-7224C49458BB}"/>
          </c:extLst>
        </c:dLbl>
      </c:pivotFmt>
      <c:pivotFmt>
        <c:idx val="10"/>
        <c:spPr>
          <a:solidFill>
            <a:srgbClr val="00B050"/>
          </a:solidFill>
        </c:spPr>
        <c:marker>
          <c:symbol val="none"/>
        </c:marker>
        <c:dLbl>
          <c:idx val="0"/>
          <c:delete val="1"/>
          <c:extLst>
            <c:ext xmlns:c15="http://schemas.microsoft.com/office/drawing/2012/chart" uri="{CE6537A1-D6FC-4f65-9D91-7224C49458BB}"/>
          </c:extLst>
        </c:dLbl>
      </c:pivotFmt>
      <c:pivotFmt>
        <c:idx val="11"/>
        <c:spPr>
          <a:solidFill>
            <a:schemeClr val="accent4">
              <a:lumMod val="60000"/>
              <a:lumOff val="40000"/>
            </a:schemeClr>
          </a:solidFill>
        </c:spPr>
        <c:marker>
          <c:symbol val="none"/>
        </c:marker>
        <c:dLbl>
          <c:idx val="0"/>
          <c:delete val="1"/>
          <c:extLst>
            <c:ext xmlns:c15="http://schemas.microsoft.com/office/drawing/2012/chart" uri="{CE6537A1-D6FC-4f65-9D91-7224C49458BB}"/>
          </c:extLst>
        </c:dLbl>
      </c:pivotFmt>
      <c:pivotFmt>
        <c:idx val="12"/>
        <c:marker>
          <c:symbol val="none"/>
        </c:marker>
        <c:dLbl>
          <c:idx val="0"/>
          <c:delete val="1"/>
          <c:extLst>
            <c:ext xmlns:c15="http://schemas.microsoft.com/office/drawing/2012/chart" uri="{CE6537A1-D6FC-4f65-9D91-7224C49458BB}"/>
          </c:extLst>
        </c:dLbl>
      </c:pivotFmt>
      <c:pivotFmt>
        <c:idx val="13"/>
        <c:spPr>
          <a:solidFill>
            <a:srgbClr val="FFFF00"/>
          </a:solidFill>
        </c:spPr>
        <c:marker>
          <c:symbol val="none"/>
        </c:marker>
        <c:dLbl>
          <c:idx val="0"/>
          <c:delete val="1"/>
          <c:extLst>
            <c:ext xmlns:c15="http://schemas.microsoft.com/office/drawing/2012/chart" uri="{CE6537A1-D6FC-4f65-9D91-7224C49458BB}"/>
          </c:extLst>
        </c:dLbl>
      </c:pivotFmt>
      <c:pivotFmt>
        <c:idx val="14"/>
        <c:spPr>
          <a:solidFill>
            <a:srgbClr val="275C18"/>
          </a:solidFill>
        </c:spPr>
        <c:marker>
          <c:symbol val="none"/>
        </c:marker>
        <c:dLbl>
          <c:idx val="0"/>
          <c:delete val="1"/>
          <c:extLst>
            <c:ext xmlns:c15="http://schemas.microsoft.com/office/drawing/2012/chart" uri="{CE6537A1-D6FC-4f65-9D91-7224C49458BB}"/>
          </c:extLst>
        </c:dLbl>
      </c:pivotFmt>
      <c:pivotFmt>
        <c:idx val="15"/>
        <c:spPr>
          <a:solidFill>
            <a:srgbClr val="FF0000"/>
          </a:solidFill>
        </c:spPr>
        <c:marker>
          <c:symbol val="none"/>
        </c:marker>
        <c:dLbl>
          <c:idx val="0"/>
          <c:delete val="1"/>
          <c:extLst>
            <c:ext xmlns:c15="http://schemas.microsoft.com/office/drawing/2012/chart" uri="{CE6537A1-D6FC-4f65-9D91-7224C49458BB}"/>
          </c:extLst>
        </c:dLbl>
      </c:pivotFmt>
      <c:pivotFmt>
        <c:idx val="16"/>
        <c:spPr>
          <a:solidFill>
            <a:srgbClr val="254061"/>
          </a:solidFill>
        </c:spPr>
        <c:marker>
          <c:symbol val="none"/>
        </c:marker>
        <c:dLbl>
          <c:idx val="0"/>
          <c:delete val="1"/>
          <c:extLst>
            <c:ext xmlns:c15="http://schemas.microsoft.com/office/drawing/2012/chart" uri="{CE6537A1-D6FC-4f65-9D91-7224C49458BB}"/>
          </c:extLst>
        </c:dLbl>
      </c:pivotFmt>
      <c:pivotFmt>
        <c:idx val="17"/>
        <c:spPr>
          <a:solidFill>
            <a:srgbClr val="0070C0"/>
          </a:solidFill>
        </c:spPr>
        <c:marker>
          <c:symbol val="none"/>
        </c:marker>
        <c:dLbl>
          <c:idx val="0"/>
          <c:delete val="1"/>
          <c:extLst>
            <c:ext xmlns:c15="http://schemas.microsoft.com/office/drawing/2012/chart" uri="{CE6537A1-D6FC-4f65-9D91-7224C49458BB}"/>
          </c:extLst>
        </c:dLbl>
      </c:pivotFmt>
      <c:pivotFmt>
        <c:idx val="18"/>
        <c:spPr>
          <a:solidFill>
            <a:schemeClr val="bg1">
              <a:lumMod val="65000"/>
            </a:schemeClr>
          </a:solidFill>
        </c:spPr>
        <c:marker>
          <c:symbol val="none"/>
        </c:marker>
        <c:dLbl>
          <c:idx val="0"/>
          <c:delete val="1"/>
          <c:extLst>
            <c:ext xmlns:c15="http://schemas.microsoft.com/office/drawing/2012/chart" uri="{CE6537A1-D6FC-4f65-9D91-7224C49458BB}"/>
          </c:extLst>
        </c:dLbl>
      </c:pivotFmt>
      <c:pivotFmt>
        <c:idx val="19"/>
        <c:spPr>
          <a:solidFill>
            <a:srgbClr val="E46C0A"/>
          </a:solidFill>
        </c:spPr>
        <c:marker>
          <c:symbol val="none"/>
        </c:marker>
        <c:dLbl>
          <c:idx val="0"/>
          <c:delete val="1"/>
          <c:extLst>
            <c:ext xmlns:c15="http://schemas.microsoft.com/office/drawing/2012/chart" uri="{CE6537A1-D6FC-4f65-9D91-7224C49458BB}"/>
          </c:extLst>
        </c:dLbl>
      </c:pivotFmt>
      <c:pivotFmt>
        <c:idx val="20"/>
        <c:marker>
          <c:symbol val="none"/>
        </c:marker>
        <c:dLbl>
          <c:idx val="0"/>
          <c:delete val="1"/>
          <c:extLst>
            <c:ext xmlns:c15="http://schemas.microsoft.com/office/drawing/2012/chart" uri="{CE6537A1-D6FC-4f65-9D91-7224C49458BB}"/>
          </c:extLst>
        </c:dLbl>
      </c:pivotFmt>
      <c:pivotFmt>
        <c:idx val="21"/>
        <c:spPr>
          <a:solidFill>
            <a:srgbClr val="00B050"/>
          </a:solidFill>
        </c:spPr>
        <c:marker>
          <c:symbol val="none"/>
        </c:marker>
        <c:dLbl>
          <c:idx val="0"/>
          <c:delete val="1"/>
          <c:extLst>
            <c:ext xmlns:c15="http://schemas.microsoft.com/office/drawing/2012/chart" uri="{CE6537A1-D6FC-4f65-9D91-7224C49458BB}"/>
          </c:extLst>
        </c:dLbl>
      </c:pivotFmt>
      <c:pivotFmt>
        <c:idx val="22"/>
        <c:spPr>
          <a:solidFill>
            <a:schemeClr val="accent4">
              <a:lumMod val="60000"/>
              <a:lumOff val="40000"/>
            </a:schemeClr>
          </a:solidFill>
        </c:spPr>
        <c:marker>
          <c:symbol val="none"/>
        </c:marker>
        <c:dLbl>
          <c:idx val="0"/>
          <c:delete val="1"/>
          <c:extLst>
            <c:ext xmlns:c15="http://schemas.microsoft.com/office/drawing/2012/chart" uri="{CE6537A1-D6FC-4f65-9D91-7224C49458BB}"/>
          </c:extLst>
        </c:dLbl>
      </c:pivotFmt>
      <c:pivotFmt>
        <c:idx val="23"/>
        <c:marker>
          <c:symbol val="none"/>
        </c:marker>
        <c:dLbl>
          <c:idx val="0"/>
          <c:delete val="1"/>
          <c:extLst>
            <c:ext xmlns:c15="http://schemas.microsoft.com/office/drawing/2012/chart" uri="{CE6537A1-D6FC-4f65-9D91-7224C49458BB}"/>
          </c:extLst>
        </c:dLbl>
      </c:pivotFmt>
      <c:pivotFmt>
        <c:idx val="24"/>
        <c:spPr>
          <a:solidFill>
            <a:srgbClr val="FFFF00"/>
          </a:solidFill>
        </c:spPr>
        <c:marker>
          <c:symbol val="none"/>
        </c:marker>
        <c:dLbl>
          <c:idx val="0"/>
          <c:delete val="1"/>
          <c:extLst>
            <c:ext xmlns:c15="http://schemas.microsoft.com/office/drawing/2012/chart" uri="{CE6537A1-D6FC-4f65-9D91-7224C49458BB}"/>
          </c:extLst>
        </c:dLbl>
      </c:pivotFmt>
      <c:pivotFmt>
        <c:idx val="25"/>
        <c:spPr>
          <a:solidFill>
            <a:srgbClr val="275C18"/>
          </a:solidFill>
        </c:spPr>
        <c:marker>
          <c:symbol val="none"/>
        </c:marker>
        <c:dLbl>
          <c:idx val="0"/>
          <c:delete val="1"/>
          <c:extLst>
            <c:ext xmlns:c15="http://schemas.microsoft.com/office/drawing/2012/chart" uri="{CE6537A1-D6FC-4f65-9D91-7224C49458BB}"/>
          </c:extLst>
        </c:dLbl>
      </c:pivotFmt>
      <c:pivotFmt>
        <c:idx val="26"/>
        <c:spPr>
          <a:solidFill>
            <a:srgbClr val="FF0000"/>
          </a:solidFill>
        </c:spPr>
        <c:marker>
          <c:symbol val="none"/>
        </c:marker>
        <c:dLbl>
          <c:idx val="0"/>
          <c:delete val="1"/>
          <c:extLst>
            <c:ext xmlns:c15="http://schemas.microsoft.com/office/drawing/2012/chart" uri="{CE6537A1-D6FC-4f65-9D91-7224C49458BB}"/>
          </c:extLst>
        </c:dLbl>
      </c:pivotFmt>
      <c:pivotFmt>
        <c:idx val="27"/>
        <c:spPr>
          <a:solidFill>
            <a:srgbClr val="254061"/>
          </a:solidFill>
        </c:spPr>
        <c:marker>
          <c:symbol val="none"/>
        </c:marker>
        <c:dLbl>
          <c:idx val="0"/>
          <c:delete val="1"/>
          <c:extLst>
            <c:ext xmlns:c15="http://schemas.microsoft.com/office/drawing/2012/chart" uri="{CE6537A1-D6FC-4f65-9D91-7224C49458BB}"/>
          </c:extLst>
        </c:dLbl>
      </c:pivotFmt>
      <c:pivotFmt>
        <c:idx val="28"/>
        <c:spPr>
          <a:solidFill>
            <a:srgbClr val="0070C0"/>
          </a:solidFill>
        </c:spPr>
        <c:marker>
          <c:symbol val="none"/>
        </c:marker>
        <c:dLbl>
          <c:idx val="0"/>
          <c:delete val="1"/>
          <c:extLst>
            <c:ext xmlns:c15="http://schemas.microsoft.com/office/drawing/2012/chart" uri="{CE6537A1-D6FC-4f65-9D91-7224C49458BB}"/>
          </c:extLst>
        </c:dLbl>
      </c:pivotFmt>
      <c:pivotFmt>
        <c:idx val="29"/>
        <c:spPr>
          <a:solidFill>
            <a:schemeClr val="bg1">
              <a:lumMod val="65000"/>
            </a:schemeClr>
          </a:solidFill>
        </c:spPr>
        <c:marker>
          <c:symbol val="none"/>
        </c:marker>
        <c:dLbl>
          <c:idx val="0"/>
          <c:delete val="1"/>
          <c:extLst>
            <c:ext xmlns:c15="http://schemas.microsoft.com/office/drawing/2012/chart" uri="{CE6537A1-D6FC-4f65-9D91-7224C49458BB}"/>
          </c:extLst>
        </c:dLbl>
      </c:pivotFmt>
      <c:pivotFmt>
        <c:idx val="30"/>
        <c:spPr>
          <a:solidFill>
            <a:srgbClr val="E46C0A"/>
          </a:solidFill>
        </c:spPr>
        <c:marker>
          <c:symbol val="none"/>
        </c:marker>
        <c:dLbl>
          <c:idx val="0"/>
          <c:delete val="1"/>
          <c:extLst>
            <c:ext xmlns:c15="http://schemas.microsoft.com/office/drawing/2012/chart" uri="{CE6537A1-D6FC-4f65-9D91-7224C49458BB}"/>
          </c:extLst>
        </c:dLbl>
      </c:pivotFmt>
      <c:pivotFmt>
        <c:idx val="31"/>
        <c:marker>
          <c:symbol val="none"/>
        </c:marker>
        <c:dLbl>
          <c:idx val="0"/>
          <c:delete val="1"/>
          <c:extLst>
            <c:ext xmlns:c15="http://schemas.microsoft.com/office/drawing/2012/chart" uri="{CE6537A1-D6FC-4f65-9D91-7224C49458BB}"/>
          </c:extLst>
        </c:dLbl>
      </c:pivotFmt>
      <c:pivotFmt>
        <c:idx val="32"/>
        <c:spPr>
          <a:solidFill>
            <a:srgbClr val="00B050"/>
          </a:solidFill>
        </c:spPr>
        <c:marker>
          <c:symbol val="none"/>
        </c:marker>
        <c:dLbl>
          <c:idx val="0"/>
          <c:delete val="1"/>
          <c:extLst>
            <c:ext xmlns:c15="http://schemas.microsoft.com/office/drawing/2012/chart" uri="{CE6537A1-D6FC-4f65-9D91-7224C49458BB}"/>
          </c:extLst>
        </c:dLbl>
      </c:pivotFmt>
      <c:pivotFmt>
        <c:idx val="33"/>
        <c:spPr>
          <a:solidFill>
            <a:schemeClr val="accent4">
              <a:lumMod val="60000"/>
              <a:lumOff val="40000"/>
            </a:schemeClr>
          </a:solidFill>
        </c:spPr>
        <c:marker>
          <c:symbol val="none"/>
        </c:marker>
        <c:dLbl>
          <c:idx val="0"/>
          <c:delete val="1"/>
          <c:extLst>
            <c:ext xmlns:c15="http://schemas.microsoft.com/office/drawing/2012/chart" uri="{CE6537A1-D6FC-4f65-9D91-7224C49458BB}"/>
          </c:extLst>
        </c:dLbl>
      </c:pivotFmt>
      <c:pivotFmt>
        <c:idx val="34"/>
        <c:marker>
          <c:symbol val="none"/>
        </c:marker>
        <c:dLbl>
          <c:idx val="0"/>
          <c:delete val="1"/>
          <c:extLst>
            <c:ext xmlns:c15="http://schemas.microsoft.com/office/drawing/2012/chart" uri="{CE6537A1-D6FC-4f65-9D91-7224C49458BB}"/>
          </c:extLst>
        </c:dLbl>
      </c:pivotFmt>
    </c:pivotFmts>
    <c:plotArea>
      <c:layout>
        <c:manualLayout>
          <c:layoutTarget val="inner"/>
          <c:xMode val="edge"/>
          <c:yMode val="edge"/>
          <c:x val="4.8424503012210116E-2"/>
          <c:y val="8.8952457205825688E-2"/>
          <c:w val="0.93592983396110108"/>
          <c:h val="0.82624787038277758"/>
        </c:manualLayout>
      </c:layout>
      <c:barChart>
        <c:barDir val="col"/>
        <c:grouping val="stacked"/>
        <c:varyColors val="0"/>
        <c:ser>
          <c:idx val="0"/>
          <c:order val="0"/>
          <c:tx>
            <c:strRef>
              <c:f>'Per Year with Micon'!$B$3:$B$4</c:f>
              <c:strCache>
                <c:ptCount val="1"/>
                <c:pt idx="0">
                  <c:v>ACCIONA</c:v>
                </c:pt>
              </c:strCache>
            </c:strRef>
          </c:tx>
          <c:spPr>
            <a:solidFill>
              <a:srgbClr val="FFFF00"/>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Micon'!$B$5:$B$28</c:f>
              <c:numCache>
                <c:formatCode>General</c:formatCode>
                <c:ptCount val="23"/>
                <c:pt idx="11">
                  <c:v>6</c:v>
                </c:pt>
              </c:numCache>
            </c:numRef>
          </c:val>
          <c:extLst>
            <c:ext xmlns:c16="http://schemas.microsoft.com/office/drawing/2014/chart" uri="{C3380CC4-5D6E-409C-BE32-E72D297353CC}">
              <c16:uniqueId val="{00000000-88EA-4185-8F97-EDABB6BC6ADD}"/>
            </c:ext>
          </c:extLst>
        </c:ser>
        <c:ser>
          <c:idx val="1"/>
          <c:order val="1"/>
          <c:tx>
            <c:strRef>
              <c:f>'Per Year with Micon'!$C$3:$C$4</c:f>
              <c:strCache>
                <c:ptCount val="1"/>
                <c:pt idx="0">
                  <c:v>ENERCON</c:v>
                </c:pt>
              </c:strCache>
            </c:strRef>
          </c:tx>
          <c:spPr>
            <a:solidFill>
              <a:srgbClr val="275C18"/>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Micon'!$C$5:$C$28</c:f>
              <c:numCache>
                <c:formatCode>General</c:formatCode>
                <c:ptCount val="23"/>
                <c:pt idx="0">
                  <c:v>25</c:v>
                </c:pt>
                <c:pt idx="1">
                  <c:v>1.2</c:v>
                </c:pt>
                <c:pt idx="2">
                  <c:v>3.5600000000000005</c:v>
                </c:pt>
                <c:pt idx="3">
                  <c:v>2.8200000000000003</c:v>
                </c:pt>
                <c:pt idx="4">
                  <c:v>10.199999999999999</c:v>
                </c:pt>
                <c:pt idx="5">
                  <c:v>8.5</c:v>
                </c:pt>
                <c:pt idx="6">
                  <c:v>14.2</c:v>
                </c:pt>
                <c:pt idx="7">
                  <c:v>6.6</c:v>
                </c:pt>
                <c:pt idx="8">
                  <c:v>62.05</c:v>
                </c:pt>
                <c:pt idx="9">
                  <c:v>15.3</c:v>
                </c:pt>
                <c:pt idx="10">
                  <c:v>82.15</c:v>
                </c:pt>
                <c:pt idx="11">
                  <c:v>59.2</c:v>
                </c:pt>
                <c:pt idx="12">
                  <c:v>58.8</c:v>
                </c:pt>
                <c:pt idx="13">
                  <c:v>44.430000000000007</c:v>
                </c:pt>
                <c:pt idx="14">
                  <c:v>38.15</c:v>
                </c:pt>
                <c:pt idx="15">
                  <c:v>34.800000000000004</c:v>
                </c:pt>
                <c:pt idx="16">
                  <c:v>36.989999999999995</c:v>
                </c:pt>
                <c:pt idx="17">
                  <c:v>20.900000000000002</c:v>
                </c:pt>
                <c:pt idx="18">
                  <c:v>64.25</c:v>
                </c:pt>
                <c:pt idx="19">
                  <c:v>28.2</c:v>
                </c:pt>
                <c:pt idx="20">
                  <c:v>314.84999999999997</c:v>
                </c:pt>
                <c:pt idx="21">
                  <c:v>146.67000000000002</c:v>
                </c:pt>
                <c:pt idx="22">
                  <c:v>36.6</c:v>
                </c:pt>
              </c:numCache>
            </c:numRef>
          </c:val>
          <c:extLst>
            <c:ext xmlns:c16="http://schemas.microsoft.com/office/drawing/2014/chart" uri="{C3380CC4-5D6E-409C-BE32-E72D297353CC}">
              <c16:uniqueId val="{00000001-88EA-4185-8F97-EDABB6BC6ADD}"/>
            </c:ext>
          </c:extLst>
        </c:ser>
        <c:ser>
          <c:idx val="2"/>
          <c:order val="2"/>
          <c:tx>
            <c:strRef>
              <c:f>'Per Year with Micon'!$D$3:$D$4</c:f>
              <c:strCache>
                <c:ptCount val="1"/>
                <c:pt idx="0">
                  <c:v>NEG Micon</c:v>
                </c:pt>
              </c:strCache>
            </c:strRef>
          </c:tx>
          <c:spPr>
            <a:solidFill>
              <a:srgbClr val="FF0000"/>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Micon'!$D$5:$D$28</c:f>
              <c:numCache>
                <c:formatCode>General</c:formatCode>
                <c:ptCount val="23"/>
                <c:pt idx="0">
                  <c:v>1.5</c:v>
                </c:pt>
                <c:pt idx="1">
                  <c:v>23</c:v>
                </c:pt>
                <c:pt idx="2">
                  <c:v>15.6</c:v>
                </c:pt>
                <c:pt idx="3">
                  <c:v>3.6</c:v>
                </c:pt>
                <c:pt idx="4">
                  <c:v>45.900000000000006</c:v>
                </c:pt>
                <c:pt idx="5">
                  <c:v>13.8</c:v>
                </c:pt>
                <c:pt idx="6">
                  <c:v>14.399999999999999</c:v>
                </c:pt>
                <c:pt idx="9">
                  <c:v>-0.22500000000000001</c:v>
                </c:pt>
                <c:pt idx="13">
                  <c:v>0.22500000000000001</c:v>
                </c:pt>
              </c:numCache>
            </c:numRef>
          </c:val>
          <c:extLst>
            <c:ext xmlns:c16="http://schemas.microsoft.com/office/drawing/2014/chart" uri="{C3380CC4-5D6E-409C-BE32-E72D297353CC}">
              <c16:uniqueId val="{00000002-88EA-4185-8F97-EDABB6BC6ADD}"/>
            </c:ext>
          </c:extLst>
        </c:ser>
        <c:ser>
          <c:idx val="3"/>
          <c:order val="3"/>
          <c:tx>
            <c:strRef>
              <c:f>'Per Year with Micon'!$E$3:$E$4</c:f>
              <c:strCache>
                <c:ptCount val="1"/>
                <c:pt idx="0">
                  <c:v>NORDEX</c:v>
                </c:pt>
              </c:strCache>
            </c:strRef>
          </c:tx>
          <c:spPr>
            <a:solidFill>
              <a:srgbClr val="254061"/>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Micon'!$E$5:$E$28</c:f>
              <c:numCache>
                <c:formatCode>General</c:formatCode>
                <c:ptCount val="23"/>
                <c:pt idx="3">
                  <c:v>7.2</c:v>
                </c:pt>
                <c:pt idx="4">
                  <c:v>17.350000000000001</c:v>
                </c:pt>
                <c:pt idx="5">
                  <c:v>3.6</c:v>
                </c:pt>
                <c:pt idx="12">
                  <c:v>50</c:v>
                </c:pt>
                <c:pt idx="14">
                  <c:v>18</c:v>
                </c:pt>
                <c:pt idx="15">
                  <c:v>18</c:v>
                </c:pt>
                <c:pt idx="18">
                  <c:v>29.9</c:v>
                </c:pt>
                <c:pt idx="19">
                  <c:v>24.3</c:v>
                </c:pt>
                <c:pt idx="20">
                  <c:v>14.4</c:v>
                </c:pt>
                <c:pt idx="21">
                  <c:v>110.755</c:v>
                </c:pt>
                <c:pt idx="22">
                  <c:v>14.4</c:v>
                </c:pt>
              </c:numCache>
            </c:numRef>
          </c:val>
          <c:extLst>
            <c:ext xmlns:c16="http://schemas.microsoft.com/office/drawing/2014/chart" uri="{C3380CC4-5D6E-409C-BE32-E72D297353CC}">
              <c16:uniqueId val="{00000003-88EA-4185-8F97-EDABB6BC6ADD}"/>
            </c:ext>
          </c:extLst>
        </c:ser>
        <c:ser>
          <c:idx val="4"/>
          <c:order val="4"/>
          <c:tx>
            <c:strRef>
              <c:f>'Per Year with Micon'!$F$3:$F$4</c:f>
              <c:strCache>
                <c:ptCount val="1"/>
                <c:pt idx="0">
                  <c:v>VESTAS</c:v>
                </c:pt>
              </c:strCache>
            </c:strRef>
          </c:tx>
          <c:spPr>
            <a:solidFill>
              <a:srgbClr val="0070C0"/>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Micon'!$F$5:$F$28</c:f>
              <c:numCache>
                <c:formatCode>General</c:formatCode>
                <c:ptCount val="23"/>
                <c:pt idx="0">
                  <c:v>3.17</c:v>
                </c:pt>
                <c:pt idx="1">
                  <c:v>18.354999999999997</c:v>
                </c:pt>
                <c:pt idx="2">
                  <c:v>11.38</c:v>
                </c:pt>
                <c:pt idx="3">
                  <c:v>2.64</c:v>
                </c:pt>
                <c:pt idx="4">
                  <c:v>8.1</c:v>
                </c:pt>
                <c:pt idx="5">
                  <c:v>5.95</c:v>
                </c:pt>
                <c:pt idx="6">
                  <c:v>93.45</c:v>
                </c:pt>
                <c:pt idx="7">
                  <c:v>103.55</c:v>
                </c:pt>
                <c:pt idx="8">
                  <c:v>39.15</c:v>
                </c:pt>
                <c:pt idx="9">
                  <c:v>111</c:v>
                </c:pt>
                <c:pt idx="10">
                  <c:v>62.210000000000008</c:v>
                </c:pt>
                <c:pt idx="11">
                  <c:v>94.550000000000011</c:v>
                </c:pt>
                <c:pt idx="12">
                  <c:v>142.35</c:v>
                </c:pt>
                <c:pt idx="13">
                  <c:v>52.05</c:v>
                </c:pt>
                <c:pt idx="14">
                  <c:v>26.2</c:v>
                </c:pt>
                <c:pt idx="15">
                  <c:v>64.2</c:v>
                </c:pt>
                <c:pt idx="16">
                  <c:v>67.349999999999994</c:v>
                </c:pt>
                <c:pt idx="17">
                  <c:v>169.3</c:v>
                </c:pt>
                <c:pt idx="18">
                  <c:v>132.5</c:v>
                </c:pt>
                <c:pt idx="19">
                  <c:v>140.94999999999999</c:v>
                </c:pt>
                <c:pt idx="20">
                  <c:v>181.00000000000003</c:v>
                </c:pt>
                <c:pt idx="21">
                  <c:v>213.3</c:v>
                </c:pt>
                <c:pt idx="22">
                  <c:v>105.22</c:v>
                </c:pt>
              </c:numCache>
            </c:numRef>
          </c:val>
          <c:extLst>
            <c:ext xmlns:c16="http://schemas.microsoft.com/office/drawing/2014/chart" uri="{C3380CC4-5D6E-409C-BE32-E72D297353CC}">
              <c16:uniqueId val="{00000004-88EA-4185-8F97-EDABB6BC6ADD}"/>
            </c:ext>
          </c:extLst>
        </c:ser>
        <c:ser>
          <c:idx val="5"/>
          <c:order val="5"/>
          <c:tx>
            <c:strRef>
              <c:f>'Per Year with Micon'!$G$3:$G$4</c:f>
              <c:strCache>
                <c:ptCount val="1"/>
                <c:pt idx="0">
                  <c:v>OTHERS</c:v>
                </c:pt>
              </c:strCache>
            </c:strRef>
          </c:tx>
          <c:spPr>
            <a:solidFill>
              <a:schemeClr val="bg1">
                <a:lumMod val="65000"/>
              </a:schemeClr>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Micon'!$G$5:$G$28</c:f>
              <c:numCache>
                <c:formatCode>General</c:formatCode>
                <c:ptCount val="23"/>
                <c:pt idx="0">
                  <c:v>14.324999999999999</c:v>
                </c:pt>
                <c:pt idx="1">
                  <c:v>16.37</c:v>
                </c:pt>
                <c:pt idx="2">
                  <c:v>-0.29500000000000026</c:v>
                </c:pt>
                <c:pt idx="6">
                  <c:v>-0.2</c:v>
                </c:pt>
                <c:pt idx="8">
                  <c:v>-0.6</c:v>
                </c:pt>
                <c:pt idx="11">
                  <c:v>-0.89999999999999991</c:v>
                </c:pt>
                <c:pt idx="12">
                  <c:v>-5.0999999999999996</c:v>
                </c:pt>
                <c:pt idx="14">
                  <c:v>-1</c:v>
                </c:pt>
                <c:pt idx="16">
                  <c:v>-0.44</c:v>
                </c:pt>
                <c:pt idx="18">
                  <c:v>-0.3</c:v>
                </c:pt>
                <c:pt idx="19">
                  <c:v>-6.875</c:v>
                </c:pt>
                <c:pt idx="20">
                  <c:v>-5</c:v>
                </c:pt>
              </c:numCache>
            </c:numRef>
          </c:val>
          <c:extLst>
            <c:ext xmlns:c16="http://schemas.microsoft.com/office/drawing/2014/chart" uri="{C3380CC4-5D6E-409C-BE32-E72D297353CC}">
              <c16:uniqueId val="{00000005-88EA-4185-8F97-EDABB6BC6ADD}"/>
            </c:ext>
          </c:extLst>
        </c:ser>
        <c:ser>
          <c:idx val="6"/>
          <c:order val="6"/>
          <c:tx>
            <c:strRef>
              <c:f>'Per Year with Micon'!$H$3:$H$4</c:f>
              <c:strCache>
                <c:ptCount val="1"/>
                <c:pt idx="0">
                  <c:v>SGRE</c:v>
                </c:pt>
              </c:strCache>
            </c:strRef>
          </c:tx>
          <c:spPr>
            <a:solidFill>
              <a:srgbClr val="E46C0A"/>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Micon'!$H$5:$H$28</c:f>
              <c:numCache>
                <c:formatCode>General</c:formatCode>
                <c:ptCount val="23"/>
                <c:pt idx="0">
                  <c:v>24</c:v>
                </c:pt>
                <c:pt idx="1">
                  <c:v>71.400000000000006</c:v>
                </c:pt>
                <c:pt idx="2">
                  <c:v>8.4</c:v>
                </c:pt>
                <c:pt idx="4">
                  <c:v>34.200000000000003</c:v>
                </c:pt>
                <c:pt idx="5">
                  <c:v>40.299999999999997</c:v>
                </c:pt>
                <c:pt idx="7">
                  <c:v>36.25</c:v>
                </c:pt>
                <c:pt idx="9">
                  <c:v>7</c:v>
                </c:pt>
                <c:pt idx="10">
                  <c:v>13.6</c:v>
                </c:pt>
                <c:pt idx="11">
                  <c:v>38</c:v>
                </c:pt>
                <c:pt idx="12">
                  <c:v>68.3</c:v>
                </c:pt>
                <c:pt idx="13">
                  <c:v>17</c:v>
                </c:pt>
                <c:pt idx="14">
                  <c:v>6.8</c:v>
                </c:pt>
                <c:pt idx="16">
                  <c:v>54.5</c:v>
                </c:pt>
                <c:pt idx="17">
                  <c:v>42.55</c:v>
                </c:pt>
                <c:pt idx="18">
                  <c:v>54.6</c:v>
                </c:pt>
                <c:pt idx="19">
                  <c:v>12</c:v>
                </c:pt>
                <c:pt idx="20">
                  <c:v>96.2</c:v>
                </c:pt>
                <c:pt idx="21">
                  <c:v>28</c:v>
                </c:pt>
                <c:pt idx="22">
                  <c:v>98</c:v>
                </c:pt>
              </c:numCache>
            </c:numRef>
          </c:val>
          <c:extLst>
            <c:ext xmlns:c16="http://schemas.microsoft.com/office/drawing/2014/chart" uri="{C3380CC4-5D6E-409C-BE32-E72D297353CC}">
              <c16:uniqueId val="{00000006-88EA-4185-8F97-EDABB6BC6ADD}"/>
            </c:ext>
          </c:extLst>
        </c:ser>
        <c:ser>
          <c:idx val="7"/>
          <c:order val="7"/>
          <c:tx>
            <c:strRef>
              <c:f>'Per Year with Micon'!$I$3:$I$4</c:f>
              <c:strCache>
                <c:ptCount val="1"/>
                <c:pt idx="0">
                  <c:v>EWT</c:v>
                </c:pt>
              </c:strCache>
            </c:strRef>
          </c:tx>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Micon'!$I$5:$I$28</c:f>
              <c:numCache>
                <c:formatCode>General</c:formatCode>
                <c:ptCount val="23"/>
                <c:pt idx="20">
                  <c:v>13.99</c:v>
                </c:pt>
                <c:pt idx="21">
                  <c:v>2.4750000000000001</c:v>
                </c:pt>
                <c:pt idx="22">
                  <c:v>0.7</c:v>
                </c:pt>
              </c:numCache>
            </c:numRef>
          </c:val>
          <c:extLst>
            <c:ext xmlns:c16="http://schemas.microsoft.com/office/drawing/2014/chart" uri="{C3380CC4-5D6E-409C-BE32-E72D297353CC}">
              <c16:uniqueId val="{00000007-88EA-4185-8F97-EDABB6BC6ADD}"/>
            </c:ext>
          </c:extLst>
        </c:ser>
        <c:ser>
          <c:idx val="8"/>
          <c:order val="8"/>
          <c:tx>
            <c:strRef>
              <c:f>'Per Year with Micon'!$J$3:$J$4</c:f>
              <c:strCache>
                <c:ptCount val="1"/>
                <c:pt idx="0">
                  <c:v>LEITWIND</c:v>
                </c:pt>
              </c:strCache>
            </c:strRef>
          </c:tx>
          <c:spPr>
            <a:solidFill>
              <a:srgbClr val="00B050"/>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Micon'!$J$5:$J$28</c:f>
              <c:numCache>
                <c:formatCode>General</c:formatCode>
                <c:ptCount val="23"/>
                <c:pt idx="20">
                  <c:v>2.5</c:v>
                </c:pt>
                <c:pt idx="22">
                  <c:v>3</c:v>
                </c:pt>
              </c:numCache>
            </c:numRef>
          </c:val>
          <c:extLst>
            <c:ext xmlns:c16="http://schemas.microsoft.com/office/drawing/2014/chart" uri="{C3380CC4-5D6E-409C-BE32-E72D297353CC}">
              <c16:uniqueId val="{00000008-88EA-4185-8F97-EDABB6BC6ADD}"/>
            </c:ext>
          </c:extLst>
        </c:ser>
        <c:ser>
          <c:idx val="9"/>
          <c:order val="9"/>
          <c:tx>
            <c:strRef>
              <c:f>'Per Year with Micon'!$K$3:$K$4</c:f>
              <c:strCache>
                <c:ptCount val="1"/>
                <c:pt idx="0">
                  <c:v>GE Renewable Energy</c:v>
                </c:pt>
              </c:strCache>
            </c:strRef>
          </c:tx>
          <c:spPr>
            <a:solidFill>
              <a:schemeClr val="accent4">
                <a:lumMod val="60000"/>
                <a:lumOff val="40000"/>
              </a:schemeClr>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Micon'!$K$5:$K$28</c:f>
              <c:numCache>
                <c:formatCode>General</c:formatCode>
                <c:ptCount val="23"/>
                <c:pt idx="20">
                  <c:v>137.80000000000001</c:v>
                </c:pt>
                <c:pt idx="21">
                  <c:v>16</c:v>
                </c:pt>
              </c:numCache>
            </c:numRef>
          </c:val>
          <c:extLst>
            <c:ext xmlns:c16="http://schemas.microsoft.com/office/drawing/2014/chart" uri="{C3380CC4-5D6E-409C-BE32-E72D297353CC}">
              <c16:uniqueId val="{00000009-88EA-4185-8F97-EDABB6BC6ADD}"/>
            </c:ext>
          </c:extLst>
        </c:ser>
        <c:ser>
          <c:idx val="10"/>
          <c:order val="10"/>
          <c:tx>
            <c:strRef>
              <c:f>'Per Year with Micon'!$L$3:$L$4</c:f>
              <c:strCache>
                <c:ptCount val="1"/>
                <c:pt idx="0">
                  <c:v>GOLDWIND</c:v>
                </c:pt>
              </c:strCache>
            </c:strRef>
          </c:tx>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Micon'!$L$5:$L$28</c:f>
              <c:numCache>
                <c:formatCode>General</c:formatCode>
                <c:ptCount val="23"/>
                <c:pt idx="22">
                  <c:v>2.625</c:v>
                </c:pt>
              </c:numCache>
            </c:numRef>
          </c:val>
          <c:extLst>
            <c:ext xmlns:c16="http://schemas.microsoft.com/office/drawing/2014/chart" uri="{C3380CC4-5D6E-409C-BE32-E72D297353CC}">
              <c16:uniqueId val="{0000000A-88EA-4185-8F97-EDABB6BC6ADD}"/>
            </c:ext>
          </c:extLst>
        </c:ser>
        <c:dLbls>
          <c:showLegendKey val="0"/>
          <c:showVal val="0"/>
          <c:showCatName val="0"/>
          <c:showSerName val="0"/>
          <c:showPercent val="0"/>
          <c:showBubbleSize val="0"/>
        </c:dLbls>
        <c:gapWidth val="75"/>
        <c:overlap val="100"/>
        <c:axId val="-807922352"/>
        <c:axId val="-807921264"/>
      </c:barChart>
      <c:catAx>
        <c:axId val="-807922352"/>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l-GR"/>
          </a:p>
        </c:txPr>
        <c:crossAx val="-807921264"/>
        <c:crosses val="autoZero"/>
        <c:auto val="0"/>
        <c:lblAlgn val="ctr"/>
        <c:lblOffset val="100"/>
        <c:noMultiLvlLbl val="0"/>
      </c:catAx>
      <c:valAx>
        <c:axId val="-807921264"/>
        <c:scaling>
          <c:orientation val="minMax"/>
        </c:scaling>
        <c:delete val="0"/>
        <c:axPos val="l"/>
        <c:majorGridlines/>
        <c:numFmt formatCode="General" sourceLinked="1"/>
        <c:majorTickMark val="none"/>
        <c:minorTickMark val="none"/>
        <c:tickLblPos val="nextTo"/>
        <c:spPr>
          <a:ln w="9525">
            <a:noFill/>
          </a:ln>
        </c:spPr>
        <c:txPr>
          <a:bodyPr rot="0" vert="horz"/>
          <a:lstStyle/>
          <a:p>
            <a:pPr>
              <a:defRPr sz="1000" b="0" i="0" u="none" strike="noStrike" baseline="0">
                <a:solidFill>
                  <a:srgbClr val="000000"/>
                </a:solidFill>
                <a:latin typeface="Calibri"/>
                <a:ea typeface="Calibri"/>
                <a:cs typeface="Calibri"/>
              </a:defRPr>
            </a:pPr>
            <a:endParaRPr lang="el-GR"/>
          </a:p>
        </c:txPr>
        <c:crossAx val="-807922352"/>
        <c:crosses val="autoZero"/>
        <c:crossBetween val="between"/>
      </c:valAx>
    </c:plotArea>
    <c:legend>
      <c:legendPos val="b"/>
      <c:layout>
        <c:manualLayout>
          <c:xMode val="edge"/>
          <c:yMode val="edge"/>
          <c:x val="7.6868699176793958E-3"/>
          <c:y val="0.91541705541457519"/>
          <c:w val="0.97609226215008371"/>
          <c:h val="7.1898873664489674E-2"/>
        </c:manualLayout>
      </c:layout>
      <c:overlay val="0"/>
      <c:txPr>
        <a:bodyPr/>
        <a:lstStyle/>
        <a:p>
          <a:pPr>
            <a:defRPr sz="1200" b="0" i="0" u="none" strike="noStrike" baseline="0">
              <a:solidFill>
                <a:srgbClr val="000000"/>
              </a:solidFill>
              <a:latin typeface="Calibri"/>
              <a:ea typeface="Calibri"/>
              <a:cs typeface="Calibri"/>
            </a:defRPr>
          </a:pPr>
          <a:endParaRPr lang="el-GR"/>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l-G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spc="0" baseline="0">
                <a:solidFill>
                  <a:srgbClr val="000000"/>
                </a:solidFill>
                <a:latin typeface="Calibri"/>
                <a:ea typeface="Calibri"/>
                <a:cs typeface="Calibri"/>
              </a:defRPr>
            </a:pPr>
            <a:r>
              <a:rPr lang="en-US" sz="1600" b="1" i="0" u="none" strike="noStrike" kern="1200" baseline="0">
                <a:solidFill>
                  <a:srgbClr val="000000"/>
                </a:solidFill>
                <a:latin typeface="Calibri"/>
                <a:ea typeface="Calibri"/>
                <a:cs typeface="Calibri"/>
              </a:rPr>
              <a:t>Min / Max / Weighted average - Rotor Diameter Per Year </a:t>
            </a:r>
          </a:p>
        </c:rich>
      </c:tx>
      <c:overlay val="0"/>
      <c:spPr>
        <a:noFill/>
        <a:ln>
          <a:noFill/>
        </a:ln>
        <a:effectLst/>
      </c:spPr>
      <c:txPr>
        <a:bodyPr rot="0" spcFirstLastPara="1" vertOverflow="ellipsis" vert="horz" wrap="square" anchor="ctr" anchorCtr="1"/>
        <a:lstStyle/>
        <a:p>
          <a:pPr>
            <a:defRPr lang="en-US" sz="1600" b="1" i="0" u="none" strike="noStrike" kern="1200" spc="0" baseline="0">
              <a:solidFill>
                <a:srgbClr val="000000"/>
              </a:solidFill>
              <a:latin typeface="Calibri"/>
              <a:ea typeface="Calibri"/>
              <a:cs typeface="Calibri"/>
            </a:defRPr>
          </a:pPr>
          <a:endParaRPr lang="el-GR"/>
        </a:p>
      </c:txPr>
    </c:title>
    <c:autoTitleDeleted val="0"/>
    <c:plotArea>
      <c:layout/>
      <c:lineChart>
        <c:grouping val="standard"/>
        <c:varyColors val="0"/>
        <c:ser>
          <c:idx val="1"/>
          <c:order val="0"/>
          <c:spPr>
            <a:ln w="28575" cap="rnd">
              <a:noFill/>
              <a:round/>
            </a:ln>
            <a:effectLst/>
          </c:spPr>
          <c:marker>
            <c:symbol val="dash"/>
            <c:size val="5"/>
            <c:spPr>
              <a:solidFill>
                <a:schemeClr val="tx2"/>
              </a:solidFill>
              <a:ln w="9525">
                <a:solidFill>
                  <a:schemeClr val="tx2"/>
                </a:solidFill>
              </a:ln>
              <a:effectLst/>
            </c:spPr>
          </c:marker>
          <c:cat>
            <c:numRef>
              <c:f>'Pivot Turbine Type'!$K$7:$K$38</c:f>
              <c:numCache>
                <c:formatCode>General</c:formatCode>
                <c:ptCount val="32"/>
                <c:pt idx="0">
                  <c:v>1987</c:v>
                </c:pt>
                <c:pt idx="1">
                  <c:v>1989</c:v>
                </c:pt>
                <c:pt idx="2">
                  <c:v>1990</c:v>
                </c:pt>
                <c:pt idx="3">
                  <c:v>1991</c:v>
                </c:pt>
                <c:pt idx="4">
                  <c:v>1992</c:v>
                </c:pt>
                <c:pt idx="5">
                  <c:v>1993</c:v>
                </c:pt>
                <c:pt idx="6">
                  <c:v>1994</c:v>
                </c:pt>
                <c:pt idx="7">
                  <c:v>1995</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'Pivot Turbine Type'!$L$7:$L$38</c:f>
              <c:numCache>
                <c:formatCode>General</c:formatCode>
                <c:ptCount val="32"/>
                <c:pt idx="0">
                  <c:v>19</c:v>
                </c:pt>
                <c:pt idx="1">
                  <c:v>24.6</c:v>
                </c:pt>
                <c:pt idx="2">
                  <c:v>14.8</c:v>
                </c:pt>
                <c:pt idx="3">
                  <c:v>15</c:v>
                </c:pt>
                <c:pt idx="4">
                  <c:v>15</c:v>
                </c:pt>
                <c:pt idx="5">
                  <c:v>25</c:v>
                </c:pt>
                <c:pt idx="6">
                  <c:v>25</c:v>
                </c:pt>
                <c:pt idx="7">
                  <c:v>26</c:v>
                </c:pt>
                <c:pt idx="8">
                  <c:v>15</c:v>
                </c:pt>
                <c:pt idx="9">
                  <c:v>27</c:v>
                </c:pt>
                <c:pt idx="10">
                  <c:v>31</c:v>
                </c:pt>
                <c:pt idx="11">
                  <c:v>26</c:v>
                </c:pt>
                <c:pt idx="12">
                  <c:v>26</c:v>
                </c:pt>
                <c:pt idx="13">
                  <c:v>27</c:v>
                </c:pt>
                <c:pt idx="14">
                  <c:v>40</c:v>
                </c:pt>
                <c:pt idx="15">
                  <c:v>30</c:v>
                </c:pt>
                <c:pt idx="16">
                  <c:v>40</c:v>
                </c:pt>
                <c:pt idx="17">
                  <c:v>40</c:v>
                </c:pt>
                <c:pt idx="18">
                  <c:v>40</c:v>
                </c:pt>
                <c:pt idx="19">
                  <c:v>33</c:v>
                </c:pt>
                <c:pt idx="20">
                  <c:v>44</c:v>
                </c:pt>
                <c:pt idx="21">
                  <c:v>44</c:v>
                </c:pt>
                <c:pt idx="22">
                  <c:v>30</c:v>
                </c:pt>
                <c:pt idx="23">
                  <c:v>44</c:v>
                </c:pt>
                <c:pt idx="24">
                  <c:v>44</c:v>
                </c:pt>
                <c:pt idx="25">
                  <c:v>44</c:v>
                </c:pt>
                <c:pt idx="26">
                  <c:v>44</c:v>
                </c:pt>
                <c:pt idx="27">
                  <c:v>44</c:v>
                </c:pt>
                <c:pt idx="28">
                  <c:v>44</c:v>
                </c:pt>
                <c:pt idx="29">
                  <c:v>44</c:v>
                </c:pt>
                <c:pt idx="30">
                  <c:v>44</c:v>
                </c:pt>
                <c:pt idx="31">
                  <c:v>44</c:v>
                </c:pt>
              </c:numCache>
            </c:numRef>
          </c:val>
          <c:smooth val="0"/>
          <c:extLst>
            <c:ext xmlns:c16="http://schemas.microsoft.com/office/drawing/2014/chart" uri="{C3380CC4-5D6E-409C-BE32-E72D297353CC}">
              <c16:uniqueId val="{00000000-9AB2-4F7D-994C-28BA15C7E323}"/>
            </c:ext>
          </c:extLst>
        </c:ser>
        <c:ser>
          <c:idx val="2"/>
          <c:order val="1"/>
          <c:spPr>
            <a:ln w="28575" cap="rnd">
              <a:noFill/>
              <a:round/>
            </a:ln>
            <a:effectLst/>
          </c:spPr>
          <c:marker>
            <c:symbol val="dash"/>
            <c:size val="5"/>
            <c:spPr>
              <a:solidFill>
                <a:schemeClr val="tx2"/>
              </a:solidFill>
              <a:ln w="9525">
                <a:solidFill>
                  <a:schemeClr val="tx2"/>
                </a:solidFill>
              </a:ln>
              <a:effectLst/>
            </c:spPr>
          </c:marker>
          <c:cat>
            <c:numRef>
              <c:f>'Pivot Turbine Type'!$K$7:$K$38</c:f>
              <c:numCache>
                <c:formatCode>General</c:formatCode>
                <c:ptCount val="32"/>
                <c:pt idx="0">
                  <c:v>1987</c:v>
                </c:pt>
                <c:pt idx="1">
                  <c:v>1989</c:v>
                </c:pt>
                <c:pt idx="2">
                  <c:v>1990</c:v>
                </c:pt>
                <c:pt idx="3">
                  <c:v>1991</c:v>
                </c:pt>
                <c:pt idx="4">
                  <c:v>1992</c:v>
                </c:pt>
                <c:pt idx="5">
                  <c:v>1993</c:v>
                </c:pt>
                <c:pt idx="6">
                  <c:v>1994</c:v>
                </c:pt>
                <c:pt idx="7">
                  <c:v>1995</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'Pivot Turbine Type'!$M$7:$M$38</c:f>
              <c:numCache>
                <c:formatCode>General</c:formatCode>
                <c:ptCount val="32"/>
                <c:pt idx="0">
                  <c:v>25</c:v>
                </c:pt>
                <c:pt idx="1">
                  <c:v>24.6</c:v>
                </c:pt>
                <c:pt idx="2">
                  <c:v>16.600000000000001</c:v>
                </c:pt>
                <c:pt idx="3">
                  <c:v>26</c:v>
                </c:pt>
                <c:pt idx="4">
                  <c:v>27</c:v>
                </c:pt>
                <c:pt idx="5">
                  <c:v>36</c:v>
                </c:pt>
                <c:pt idx="6">
                  <c:v>25</c:v>
                </c:pt>
                <c:pt idx="7">
                  <c:v>37</c:v>
                </c:pt>
                <c:pt idx="8">
                  <c:v>44</c:v>
                </c:pt>
                <c:pt idx="9">
                  <c:v>50</c:v>
                </c:pt>
                <c:pt idx="10">
                  <c:v>47</c:v>
                </c:pt>
                <c:pt idx="11">
                  <c:v>48</c:v>
                </c:pt>
                <c:pt idx="12">
                  <c:v>47</c:v>
                </c:pt>
                <c:pt idx="13">
                  <c:v>62</c:v>
                </c:pt>
                <c:pt idx="14">
                  <c:v>62</c:v>
                </c:pt>
                <c:pt idx="15">
                  <c:v>90</c:v>
                </c:pt>
                <c:pt idx="16">
                  <c:v>90</c:v>
                </c:pt>
                <c:pt idx="17">
                  <c:v>90</c:v>
                </c:pt>
                <c:pt idx="18">
                  <c:v>90</c:v>
                </c:pt>
                <c:pt idx="19">
                  <c:v>90</c:v>
                </c:pt>
                <c:pt idx="20">
                  <c:v>90</c:v>
                </c:pt>
                <c:pt idx="21">
                  <c:v>90</c:v>
                </c:pt>
                <c:pt idx="22">
                  <c:v>90</c:v>
                </c:pt>
                <c:pt idx="23">
                  <c:v>90</c:v>
                </c:pt>
                <c:pt idx="24">
                  <c:v>90</c:v>
                </c:pt>
                <c:pt idx="25">
                  <c:v>100</c:v>
                </c:pt>
                <c:pt idx="26">
                  <c:v>112</c:v>
                </c:pt>
                <c:pt idx="27">
                  <c:v>117</c:v>
                </c:pt>
                <c:pt idx="28">
                  <c:v>126</c:v>
                </c:pt>
                <c:pt idx="29">
                  <c:v>136</c:v>
                </c:pt>
                <c:pt idx="30">
                  <c:v>150</c:v>
                </c:pt>
                <c:pt idx="31">
                  <c:v>145</c:v>
                </c:pt>
              </c:numCache>
            </c:numRef>
          </c:val>
          <c:smooth val="0"/>
          <c:extLst>
            <c:ext xmlns:c16="http://schemas.microsoft.com/office/drawing/2014/chart" uri="{C3380CC4-5D6E-409C-BE32-E72D297353CC}">
              <c16:uniqueId val="{00000001-9AB2-4F7D-994C-28BA15C7E323}"/>
            </c:ext>
          </c:extLst>
        </c:ser>
        <c:ser>
          <c:idx val="3"/>
          <c:order val="2"/>
          <c:spPr>
            <a:ln w="28575" cap="rnd">
              <a:noFill/>
              <a:round/>
            </a:ln>
            <a:effectLst/>
          </c:spPr>
          <c:marker>
            <c:symbol val="diamond"/>
            <c:size val="5"/>
            <c:spPr>
              <a:solidFill>
                <a:schemeClr val="tx1"/>
              </a:solidFill>
              <a:ln w="9525">
                <a:solidFill>
                  <a:schemeClr val="tx1"/>
                </a:solidFill>
              </a:ln>
              <a:effectLst/>
            </c:spPr>
          </c:marker>
          <c:cat>
            <c:numRef>
              <c:f>'Pivot Turbine Type'!$K$7:$K$38</c:f>
              <c:numCache>
                <c:formatCode>General</c:formatCode>
                <c:ptCount val="32"/>
                <c:pt idx="0">
                  <c:v>1987</c:v>
                </c:pt>
                <c:pt idx="1">
                  <c:v>1989</c:v>
                </c:pt>
                <c:pt idx="2">
                  <c:v>1990</c:v>
                </c:pt>
                <c:pt idx="3">
                  <c:v>1991</c:v>
                </c:pt>
                <c:pt idx="4">
                  <c:v>1992</c:v>
                </c:pt>
                <c:pt idx="5">
                  <c:v>1993</c:v>
                </c:pt>
                <c:pt idx="6">
                  <c:v>1994</c:v>
                </c:pt>
                <c:pt idx="7">
                  <c:v>1995</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'Pivot Turbine Type'!$N$7:$N$38</c:f>
              <c:numCache>
                <c:formatCode>0</c:formatCode>
                <c:ptCount val="32"/>
                <c:pt idx="0">
                  <c:v>22.2987012987013</c:v>
                </c:pt>
                <c:pt idx="1">
                  <c:v>24.6</c:v>
                </c:pt>
                <c:pt idx="2">
                  <c:v>15.189130434782609</c:v>
                </c:pt>
                <c:pt idx="3">
                  <c:v>17.387234042553189</c:v>
                </c:pt>
                <c:pt idx="4">
                  <c:v>24.661016949152543</c:v>
                </c:pt>
                <c:pt idx="5">
                  <c:v>27.5</c:v>
                </c:pt>
                <c:pt idx="6">
                  <c:v>25</c:v>
                </c:pt>
                <c:pt idx="7">
                  <c:v>33.857142857142861</c:v>
                </c:pt>
                <c:pt idx="8">
                  <c:v>43.217557251908396</c:v>
                </c:pt>
                <c:pt idx="9">
                  <c:v>42.293474298213631</c:v>
                </c:pt>
                <c:pt idx="10">
                  <c:v>43.575342465753415</c:v>
                </c:pt>
                <c:pt idx="11">
                  <c:v>44.195385370643102</c:v>
                </c:pt>
                <c:pt idx="12">
                  <c:v>42.455104551045501</c:v>
                </c:pt>
                <c:pt idx="13">
                  <c:v>52.350755939524838</c:v>
                </c:pt>
                <c:pt idx="14">
                  <c:v>55.556479556479566</c:v>
                </c:pt>
                <c:pt idx="15">
                  <c:v>68.559758189690385</c:v>
                </c:pt>
                <c:pt idx="16">
                  <c:v>66.22131147540982</c:v>
                </c:pt>
                <c:pt idx="17">
                  <c:v>72.567193675889328</c:v>
                </c:pt>
                <c:pt idx="18">
                  <c:v>79.520109066121336</c:v>
                </c:pt>
                <c:pt idx="19">
                  <c:v>62.672088771199817</c:v>
                </c:pt>
                <c:pt idx="20">
                  <c:v>76.635745937961588</c:v>
                </c:pt>
                <c:pt idx="21">
                  <c:v>77.239051954167323</c:v>
                </c:pt>
                <c:pt idx="22">
                  <c:v>65.37184801381693</c:v>
                </c:pt>
                <c:pt idx="23">
                  <c:v>72.433132010353773</c:v>
                </c:pt>
                <c:pt idx="24">
                  <c:v>85.478260869565204</c:v>
                </c:pt>
                <c:pt idx="25">
                  <c:v>86.003265511178085</c:v>
                </c:pt>
                <c:pt idx="26">
                  <c:v>98.386174525282726</c:v>
                </c:pt>
                <c:pt idx="27">
                  <c:v>92.748223169864971</c:v>
                </c:pt>
                <c:pt idx="28">
                  <c:v>95.656322371468249</c:v>
                </c:pt>
                <c:pt idx="29">
                  <c:v>95.540978655514053</c:v>
                </c:pt>
                <c:pt idx="30">
                  <c:v>108.53891400092724</c:v>
                </c:pt>
                <c:pt idx="31">
                  <c:v>119.59805001101125</c:v>
                </c:pt>
              </c:numCache>
            </c:numRef>
          </c:val>
          <c:smooth val="0"/>
          <c:extLst>
            <c:ext xmlns:c16="http://schemas.microsoft.com/office/drawing/2014/chart" uri="{C3380CC4-5D6E-409C-BE32-E72D297353CC}">
              <c16:uniqueId val="{00000002-9AB2-4F7D-994C-28BA15C7E323}"/>
            </c:ext>
          </c:extLst>
        </c:ser>
        <c:dLbls>
          <c:showLegendKey val="0"/>
          <c:showVal val="0"/>
          <c:showCatName val="0"/>
          <c:showSerName val="0"/>
          <c:showPercent val="0"/>
          <c:showBubbleSize val="0"/>
        </c:dLbls>
        <c:hiLowLines>
          <c:spPr>
            <a:ln w="15875" cap="flat" cmpd="sng" algn="ctr">
              <a:solidFill>
                <a:schemeClr val="tx2"/>
              </a:solidFill>
              <a:round/>
            </a:ln>
            <a:effectLst/>
          </c:spPr>
        </c:hiLowLines>
        <c:marker val="1"/>
        <c:smooth val="0"/>
        <c:axId val="-763497424"/>
        <c:axId val="-763493616"/>
      </c:lineChart>
      <c:catAx>
        <c:axId val="-7634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l-GR" sz="900" b="0" i="0" u="none" strike="noStrike" kern="1200" baseline="0">
                <a:solidFill>
                  <a:srgbClr val="000000"/>
                </a:solidFill>
                <a:latin typeface="Calibri"/>
                <a:ea typeface="Calibri"/>
                <a:cs typeface="Calibri"/>
              </a:defRPr>
            </a:pPr>
            <a:endParaRPr lang="el-GR"/>
          </a:p>
        </c:txPr>
        <c:crossAx val="-763493616"/>
        <c:crosses val="autoZero"/>
        <c:auto val="1"/>
        <c:lblAlgn val="ctr"/>
        <c:lblOffset val="100"/>
        <c:noMultiLvlLbl val="0"/>
      </c:catAx>
      <c:valAx>
        <c:axId val="-763493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l-GR" sz="1000" b="0" i="0" u="none" strike="noStrike" kern="1200" baseline="0">
                <a:solidFill>
                  <a:srgbClr val="000000"/>
                </a:solidFill>
                <a:latin typeface="Calibri"/>
                <a:ea typeface="Calibri"/>
                <a:cs typeface="Calibri"/>
              </a:defRPr>
            </a:pPr>
            <a:endParaRPr lang="el-GR"/>
          </a:p>
        </c:txPr>
        <c:crossAx val="-76349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a:solidFill>
                  <a:schemeClr val="tx1"/>
                </a:solidFill>
              </a:rPr>
              <a:t>Power Generation - Installed power (GW)</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l-GR"/>
        </a:p>
      </c:txPr>
    </c:title>
    <c:autoTitleDeleted val="0"/>
    <c:plotArea>
      <c:layout/>
      <c:lineChart>
        <c:grouping val="standard"/>
        <c:varyColors val="0"/>
        <c:ser>
          <c:idx val="0"/>
          <c:order val="0"/>
          <c:tx>
            <c:strRef>
              <c:f>Sheet1!$B$4</c:f>
              <c:strCache>
                <c:ptCount val="1"/>
                <c:pt idx="0">
                  <c:v>Biomass, Biogas</c:v>
                </c:pt>
              </c:strCache>
            </c:strRef>
          </c:tx>
          <c:spPr>
            <a:ln w="28575" cap="rnd">
              <a:solidFill>
                <a:schemeClr val="accent6">
                  <a:lumMod val="75000"/>
                </a:schemeClr>
              </a:solidFill>
              <a:round/>
            </a:ln>
            <a:effectLst/>
          </c:spPr>
          <c:marker>
            <c:symbol val="none"/>
          </c:marker>
          <c:cat>
            <c:numRef>
              <c:f>Sheet1!$C$3:$G$3</c:f>
              <c:numCache>
                <c:formatCode>General</c:formatCode>
                <c:ptCount val="5"/>
                <c:pt idx="0">
                  <c:v>2020</c:v>
                </c:pt>
                <c:pt idx="1">
                  <c:v>2022</c:v>
                </c:pt>
                <c:pt idx="2">
                  <c:v>2025</c:v>
                </c:pt>
                <c:pt idx="3">
                  <c:v>2027</c:v>
                </c:pt>
                <c:pt idx="4">
                  <c:v>2030</c:v>
                </c:pt>
              </c:numCache>
            </c:numRef>
          </c:cat>
          <c:val>
            <c:numRef>
              <c:f>Sheet1!$C$4:$G$4</c:f>
              <c:numCache>
                <c:formatCode>General</c:formatCode>
                <c:ptCount val="5"/>
                <c:pt idx="0">
                  <c:v>0.1</c:v>
                </c:pt>
                <c:pt idx="1">
                  <c:v>0.1</c:v>
                </c:pt>
                <c:pt idx="2">
                  <c:v>0.1</c:v>
                </c:pt>
                <c:pt idx="3">
                  <c:v>0.2</c:v>
                </c:pt>
                <c:pt idx="4">
                  <c:v>0.3</c:v>
                </c:pt>
              </c:numCache>
            </c:numRef>
          </c:val>
          <c:smooth val="0"/>
          <c:extLst>
            <c:ext xmlns:c16="http://schemas.microsoft.com/office/drawing/2014/chart" uri="{C3380CC4-5D6E-409C-BE32-E72D297353CC}">
              <c16:uniqueId val="{00000000-74EE-4758-ABFE-3818FF35D3BD}"/>
            </c:ext>
          </c:extLst>
        </c:ser>
        <c:ser>
          <c:idx val="1"/>
          <c:order val="1"/>
          <c:tx>
            <c:strRef>
              <c:f>Sheet1!$B$5</c:f>
              <c:strCache>
                <c:ptCount val="1"/>
                <c:pt idx="0">
                  <c:v>Hydro</c:v>
                </c:pt>
              </c:strCache>
            </c:strRef>
          </c:tx>
          <c:spPr>
            <a:ln w="28575" cap="rnd">
              <a:solidFill>
                <a:schemeClr val="accent1"/>
              </a:solidFill>
              <a:round/>
            </a:ln>
            <a:effectLst/>
          </c:spPr>
          <c:marker>
            <c:symbol val="none"/>
          </c:marker>
          <c:cat>
            <c:numRef>
              <c:f>Sheet1!$C$3:$G$3</c:f>
              <c:numCache>
                <c:formatCode>General</c:formatCode>
                <c:ptCount val="5"/>
                <c:pt idx="0">
                  <c:v>2020</c:v>
                </c:pt>
                <c:pt idx="1">
                  <c:v>2022</c:v>
                </c:pt>
                <c:pt idx="2">
                  <c:v>2025</c:v>
                </c:pt>
                <c:pt idx="3">
                  <c:v>2027</c:v>
                </c:pt>
                <c:pt idx="4">
                  <c:v>2030</c:v>
                </c:pt>
              </c:numCache>
            </c:numRef>
          </c:cat>
          <c:val>
            <c:numRef>
              <c:f>Sheet1!$C$5:$G$5</c:f>
              <c:numCache>
                <c:formatCode>General</c:formatCode>
                <c:ptCount val="5"/>
                <c:pt idx="0">
                  <c:v>3.4</c:v>
                </c:pt>
                <c:pt idx="1">
                  <c:v>3.7</c:v>
                </c:pt>
                <c:pt idx="2">
                  <c:v>3.8</c:v>
                </c:pt>
                <c:pt idx="3">
                  <c:v>3.9</c:v>
                </c:pt>
                <c:pt idx="4">
                  <c:v>3.9</c:v>
                </c:pt>
              </c:numCache>
            </c:numRef>
          </c:val>
          <c:smooth val="0"/>
          <c:extLst>
            <c:ext xmlns:c16="http://schemas.microsoft.com/office/drawing/2014/chart" uri="{C3380CC4-5D6E-409C-BE32-E72D297353CC}">
              <c16:uniqueId val="{00000001-74EE-4758-ABFE-3818FF35D3BD}"/>
            </c:ext>
          </c:extLst>
        </c:ser>
        <c:ser>
          <c:idx val="2"/>
          <c:order val="2"/>
          <c:tx>
            <c:strRef>
              <c:f>Sheet1!$B$6</c:f>
              <c:strCache>
                <c:ptCount val="1"/>
                <c:pt idx="0">
                  <c:v>Wind</c:v>
                </c:pt>
              </c:strCache>
            </c:strRef>
          </c:tx>
          <c:spPr>
            <a:ln w="28575" cap="rnd">
              <a:solidFill>
                <a:schemeClr val="accent3"/>
              </a:solidFill>
              <a:round/>
            </a:ln>
            <a:effectLst/>
          </c:spPr>
          <c:marker>
            <c:symbol val="none"/>
          </c:marker>
          <c:cat>
            <c:numRef>
              <c:f>Sheet1!$C$3:$G$3</c:f>
              <c:numCache>
                <c:formatCode>General</c:formatCode>
                <c:ptCount val="5"/>
                <c:pt idx="0">
                  <c:v>2020</c:v>
                </c:pt>
                <c:pt idx="1">
                  <c:v>2022</c:v>
                </c:pt>
                <c:pt idx="2">
                  <c:v>2025</c:v>
                </c:pt>
                <c:pt idx="3">
                  <c:v>2027</c:v>
                </c:pt>
                <c:pt idx="4">
                  <c:v>2030</c:v>
                </c:pt>
              </c:numCache>
            </c:numRef>
          </c:cat>
          <c:val>
            <c:numRef>
              <c:f>Sheet1!$C$6:$G$6</c:f>
              <c:numCache>
                <c:formatCode>General</c:formatCode>
                <c:ptCount val="5"/>
                <c:pt idx="0">
                  <c:v>3.6</c:v>
                </c:pt>
                <c:pt idx="1">
                  <c:v>4.2</c:v>
                </c:pt>
                <c:pt idx="2">
                  <c:v>5.2</c:v>
                </c:pt>
                <c:pt idx="3">
                  <c:v>6</c:v>
                </c:pt>
                <c:pt idx="4">
                  <c:v>7</c:v>
                </c:pt>
              </c:numCache>
            </c:numRef>
          </c:val>
          <c:smooth val="0"/>
          <c:extLst>
            <c:ext xmlns:c16="http://schemas.microsoft.com/office/drawing/2014/chart" uri="{C3380CC4-5D6E-409C-BE32-E72D297353CC}">
              <c16:uniqueId val="{00000002-74EE-4758-ABFE-3818FF35D3BD}"/>
            </c:ext>
          </c:extLst>
        </c:ser>
        <c:ser>
          <c:idx val="3"/>
          <c:order val="3"/>
          <c:tx>
            <c:strRef>
              <c:f>Sheet1!$B$7</c:f>
              <c:strCache>
                <c:ptCount val="1"/>
                <c:pt idx="0">
                  <c:v>PV</c:v>
                </c:pt>
              </c:strCache>
            </c:strRef>
          </c:tx>
          <c:spPr>
            <a:ln w="28575" cap="rnd">
              <a:solidFill>
                <a:schemeClr val="accent4"/>
              </a:solidFill>
              <a:round/>
            </a:ln>
            <a:effectLst/>
          </c:spPr>
          <c:marker>
            <c:symbol val="none"/>
          </c:marker>
          <c:cat>
            <c:numRef>
              <c:f>Sheet1!$C$3:$G$3</c:f>
              <c:numCache>
                <c:formatCode>General</c:formatCode>
                <c:ptCount val="5"/>
                <c:pt idx="0">
                  <c:v>2020</c:v>
                </c:pt>
                <c:pt idx="1">
                  <c:v>2022</c:v>
                </c:pt>
                <c:pt idx="2">
                  <c:v>2025</c:v>
                </c:pt>
                <c:pt idx="3">
                  <c:v>2027</c:v>
                </c:pt>
                <c:pt idx="4">
                  <c:v>2030</c:v>
                </c:pt>
              </c:numCache>
            </c:numRef>
          </c:cat>
          <c:val>
            <c:numRef>
              <c:f>Sheet1!$C$7:$G$7</c:f>
              <c:numCache>
                <c:formatCode>General</c:formatCode>
                <c:ptCount val="5"/>
                <c:pt idx="0">
                  <c:v>3</c:v>
                </c:pt>
                <c:pt idx="1">
                  <c:v>3.9</c:v>
                </c:pt>
                <c:pt idx="2">
                  <c:v>5.3</c:v>
                </c:pt>
                <c:pt idx="3">
                  <c:v>6.3</c:v>
                </c:pt>
                <c:pt idx="4">
                  <c:v>7.7</c:v>
                </c:pt>
              </c:numCache>
            </c:numRef>
          </c:val>
          <c:smooth val="0"/>
          <c:extLst>
            <c:ext xmlns:c16="http://schemas.microsoft.com/office/drawing/2014/chart" uri="{C3380CC4-5D6E-409C-BE32-E72D297353CC}">
              <c16:uniqueId val="{00000003-74EE-4758-ABFE-3818FF35D3BD}"/>
            </c:ext>
          </c:extLst>
        </c:ser>
        <c:ser>
          <c:idx val="4"/>
          <c:order val="4"/>
          <c:tx>
            <c:strRef>
              <c:f>Sheet1!$B$8</c:f>
              <c:strCache>
                <c:ptCount val="1"/>
                <c:pt idx="0">
                  <c:v>Solar Thermal</c:v>
                </c:pt>
              </c:strCache>
            </c:strRef>
          </c:tx>
          <c:spPr>
            <a:ln w="28575" cap="rnd">
              <a:solidFill>
                <a:schemeClr val="accent5"/>
              </a:solidFill>
              <a:round/>
            </a:ln>
            <a:effectLst/>
          </c:spPr>
          <c:marker>
            <c:symbol val="none"/>
          </c:marker>
          <c:cat>
            <c:numRef>
              <c:f>Sheet1!$C$3:$G$3</c:f>
              <c:numCache>
                <c:formatCode>General</c:formatCode>
                <c:ptCount val="5"/>
                <c:pt idx="0">
                  <c:v>2020</c:v>
                </c:pt>
                <c:pt idx="1">
                  <c:v>2022</c:v>
                </c:pt>
                <c:pt idx="2">
                  <c:v>2025</c:v>
                </c:pt>
                <c:pt idx="3">
                  <c:v>2027</c:v>
                </c:pt>
                <c:pt idx="4">
                  <c:v>2030</c:v>
                </c:pt>
              </c:numCache>
            </c:numRef>
          </c:cat>
          <c:val>
            <c:numRef>
              <c:f>Sheet1!$C$8:$G$8</c:f>
              <c:numCache>
                <c:formatCode>General</c:formatCode>
                <c:ptCount val="5"/>
                <c:pt idx="0">
                  <c:v>0</c:v>
                </c:pt>
                <c:pt idx="1">
                  <c:v>0</c:v>
                </c:pt>
                <c:pt idx="2">
                  <c:v>0.1</c:v>
                </c:pt>
                <c:pt idx="3">
                  <c:v>0.1</c:v>
                </c:pt>
                <c:pt idx="4">
                  <c:v>0.1</c:v>
                </c:pt>
              </c:numCache>
            </c:numRef>
          </c:val>
          <c:smooth val="0"/>
          <c:extLst>
            <c:ext xmlns:c16="http://schemas.microsoft.com/office/drawing/2014/chart" uri="{C3380CC4-5D6E-409C-BE32-E72D297353CC}">
              <c16:uniqueId val="{00000004-74EE-4758-ABFE-3818FF35D3BD}"/>
            </c:ext>
          </c:extLst>
        </c:ser>
        <c:ser>
          <c:idx val="5"/>
          <c:order val="5"/>
          <c:tx>
            <c:strRef>
              <c:f>Sheet1!$B$9</c:f>
              <c:strCache>
                <c:ptCount val="1"/>
                <c:pt idx="0">
                  <c:v>Geothermal</c:v>
                </c:pt>
              </c:strCache>
            </c:strRef>
          </c:tx>
          <c:spPr>
            <a:ln w="28575" cap="rnd">
              <a:solidFill>
                <a:srgbClr val="FF0000"/>
              </a:solidFill>
              <a:round/>
            </a:ln>
            <a:effectLst/>
          </c:spPr>
          <c:marker>
            <c:symbol val="none"/>
          </c:marker>
          <c:cat>
            <c:numRef>
              <c:f>Sheet1!$C$3:$G$3</c:f>
              <c:numCache>
                <c:formatCode>General</c:formatCode>
                <c:ptCount val="5"/>
                <c:pt idx="0">
                  <c:v>2020</c:v>
                </c:pt>
                <c:pt idx="1">
                  <c:v>2022</c:v>
                </c:pt>
                <c:pt idx="2">
                  <c:v>2025</c:v>
                </c:pt>
                <c:pt idx="3">
                  <c:v>2027</c:v>
                </c:pt>
                <c:pt idx="4">
                  <c:v>2030</c:v>
                </c:pt>
              </c:numCache>
            </c:numRef>
          </c:cat>
          <c:val>
            <c:numRef>
              <c:f>Sheet1!$C$9:$G$9</c:f>
              <c:numCache>
                <c:formatCode>General</c:formatCode>
                <c:ptCount val="5"/>
                <c:pt idx="0">
                  <c:v>0</c:v>
                </c:pt>
                <c:pt idx="1">
                  <c:v>0</c:v>
                </c:pt>
                <c:pt idx="2">
                  <c:v>0</c:v>
                </c:pt>
                <c:pt idx="3">
                  <c:v>0</c:v>
                </c:pt>
                <c:pt idx="4">
                  <c:v>0.1</c:v>
                </c:pt>
              </c:numCache>
            </c:numRef>
          </c:val>
          <c:smooth val="0"/>
          <c:extLst>
            <c:ext xmlns:c16="http://schemas.microsoft.com/office/drawing/2014/chart" uri="{C3380CC4-5D6E-409C-BE32-E72D297353CC}">
              <c16:uniqueId val="{00000005-74EE-4758-ABFE-3818FF35D3BD}"/>
            </c:ext>
          </c:extLst>
        </c:ser>
        <c:dLbls>
          <c:showLegendKey val="0"/>
          <c:showVal val="0"/>
          <c:showCatName val="0"/>
          <c:showSerName val="0"/>
          <c:showPercent val="0"/>
          <c:showBubbleSize val="0"/>
        </c:dLbls>
        <c:smooth val="0"/>
        <c:axId val="76012960"/>
        <c:axId val="76013376"/>
      </c:lineChart>
      <c:catAx>
        <c:axId val="7601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76013376"/>
        <c:crosses val="autoZero"/>
        <c:auto val="1"/>
        <c:lblAlgn val="ctr"/>
        <c:lblOffset val="100"/>
        <c:noMultiLvlLbl val="0"/>
      </c:catAx>
      <c:valAx>
        <c:axId val="760133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a:t>Installed Power (GW)</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76012960"/>
        <c:crosses val="autoZero"/>
        <c:crossBetween val="between"/>
        <c:majorUnit val="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1" i="0" u="none" strike="noStrike" kern="1200" baseline="0">
                <a:solidFill>
                  <a:schemeClr val="tx1">
                    <a:lumMod val="65000"/>
                    <a:lumOff val="35000"/>
                  </a:schemeClr>
                </a:solidFill>
                <a:latin typeface="+mn-lt"/>
                <a:ea typeface="+mn-ea"/>
                <a:cs typeface="+mn-cs"/>
              </a:defRPr>
            </a:pPr>
            <a:endParaRPr lang="el-GR"/>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0.22099</cdr:x>
      <cdr:y>0.64618</cdr:y>
    </cdr:from>
    <cdr:to>
      <cdr:x>0.31298</cdr:x>
      <cdr:y>0.67575</cdr:y>
    </cdr:to>
    <cdr:sp macro="" textlink="">
      <cdr:nvSpPr>
        <cdr:cNvPr id="2" name="TextBox 1">
          <a:extLst xmlns:a="http://schemas.openxmlformats.org/drawingml/2006/main">
            <a:ext uri="{FF2B5EF4-FFF2-40B4-BE49-F238E27FC236}">
              <a16:creationId xmlns:a16="http://schemas.microsoft.com/office/drawing/2014/main" id="{11A2C820-DE62-428C-B7C7-2D8FCAE274F0}"/>
            </a:ext>
          </a:extLst>
        </cdr:cNvPr>
        <cdr:cNvSpPr txBox="1"/>
      </cdr:nvSpPr>
      <cdr:spPr>
        <a:xfrm xmlns:a="http://schemas.openxmlformats.org/drawingml/2006/main">
          <a:off x="1747809" y="3222345"/>
          <a:ext cx="727588" cy="1474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243F-B1BB-4202-BD78-416ACA555174}" type="datetimeFigureOut">
              <a:rPr lang="en-US" smtClean="0"/>
              <a:t>10/23/2021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D2766-C49B-4C1A-9FEE-6F146754B02B}" type="slidenum">
              <a:rPr lang="en-US" smtClean="0"/>
              <a:t>‹#›</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2</a:t>
            </a:fld>
            <a:endParaRPr lang="en-US"/>
          </a:p>
        </p:txBody>
      </p:sp>
    </p:spTree>
    <p:extLst>
      <p:ext uri="{BB962C8B-B14F-4D97-AF65-F5344CB8AC3E}">
        <p14:creationId xmlns:p14="http://schemas.microsoft.com/office/powerpoint/2010/main" val="100460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14</a:t>
            </a:fld>
            <a:endParaRPr lang="en-US"/>
          </a:p>
        </p:txBody>
      </p:sp>
    </p:spTree>
    <p:extLst>
      <p:ext uri="{BB962C8B-B14F-4D97-AF65-F5344CB8AC3E}">
        <p14:creationId xmlns:p14="http://schemas.microsoft.com/office/powerpoint/2010/main" val="251176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15</a:t>
            </a:fld>
            <a:endParaRPr lang="en-US"/>
          </a:p>
        </p:txBody>
      </p:sp>
    </p:spTree>
    <p:extLst>
      <p:ext uri="{BB962C8B-B14F-4D97-AF65-F5344CB8AC3E}">
        <p14:creationId xmlns:p14="http://schemas.microsoft.com/office/powerpoint/2010/main" val="66615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1AA8958-D740-498A-9B40-21A5DDD96ACA}"/>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6D4A33A-CCA0-450C-9C8D-48A6B325B5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a:p>
        </p:txBody>
      </p:sp>
      <p:sp>
        <p:nvSpPr>
          <p:cNvPr id="4100" name="Slide Number Placeholder 3">
            <a:extLst>
              <a:ext uri="{FF2B5EF4-FFF2-40B4-BE49-F238E27FC236}">
                <a16:creationId xmlns:a16="http://schemas.microsoft.com/office/drawing/2014/main" id="{C79D3010-1E28-4D25-A42F-4C2BD22711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6724" indent="-275663">
              <a:defRPr>
                <a:solidFill>
                  <a:schemeClr val="tx1"/>
                </a:solidFill>
                <a:latin typeface="Arial" panose="020B0604020202020204" pitchFamily="34" charset="0"/>
                <a:cs typeface="Arial" panose="020B0604020202020204" pitchFamily="34" charset="0"/>
              </a:defRPr>
            </a:lvl2pPr>
            <a:lvl3pPr marL="1102652" indent="-220530">
              <a:defRPr>
                <a:solidFill>
                  <a:schemeClr val="tx1"/>
                </a:solidFill>
                <a:latin typeface="Arial" panose="020B0604020202020204" pitchFamily="34" charset="0"/>
                <a:cs typeface="Arial" panose="020B0604020202020204" pitchFamily="34" charset="0"/>
              </a:defRPr>
            </a:lvl3pPr>
            <a:lvl4pPr marL="1543713" indent="-220530">
              <a:defRPr>
                <a:solidFill>
                  <a:schemeClr val="tx1"/>
                </a:solidFill>
                <a:latin typeface="Arial" panose="020B0604020202020204" pitchFamily="34" charset="0"/>
                <a:cs typeface="Arial" panose="020B0604020202020204" pitchFamily="34" charset="0"/>
              </a:defRPr>
            </a:lvl4pPr>
            <a:lvl5pPr marL="1984774" indent="-220530">
              <a:defRPr>
                <a:solidFill>
                  <a:schemeClr val="tx1"/>
                </a:solidFill>
                <a:latin typeface="Arial" panose="020B0604020202020204" pitchFamily="34" charset="0"/>
                <a:cs typeface="Arial" panose="020B0604020202020204" pitchFamily="34" charset="0"/>
              </a:defRPr>
            </a:lvl5pPr>
            <a:lvl6pPr marL="2425835" indent="-2205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6895" indent="-2205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7956" indent="-2205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017" indent="-2205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88EE4D-6077-4E76-98F0-0D7D17EF0B0C}" type="slidenum">
              <a:rPr lang="el-GR" altLang="el-GR" smtClean="0"/>
              <a:pPr/>
              <a:t>3</a:t>
            </a:fld>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7</a:t>
            </a:fld>
            <a:endParaRPr lang="en-US"/>
          </a:p>
        </p:txBody>
      </p:sp>
    </p:spTree>
    <p:extLst>
      <p:ext uri="{BB962C8B-B14F-4D97-AF65-F5344CB8AC3E}">
        <p14:creationId xmlns:p14="http://schemas.microsoft.com/office/powerpoint/2010/main" val="85793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8</a:t>
            </a:fld>
            <a:endParaRPr lang="en-US"/>
          </a:p>
        </p:txBody>
      </p:sp>
    </p:spTree>
    <p:extLst>
      <p:ext uri="{BB962C8B-B14F-4D97-AF65-F5344CB8AC3E}">
        <p14:creationId xmlns:p14="http://schemas.microsoft.com/office/powerpoint/2010/main" val="233551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9</a:t>
            </a:fld>
            <a:endParaRPr lang="en-US"/>
          </a:p>
        </p:txBody>
      </p:sp>
    </p:spTree>
    <p:extLst>
      <p:ext uri="{BB962C8B-B14F-4D97-AF65-F5344CB8AC3E}">
        <p14:creationId xmlns:p14="http://schemas.microsoft.com/office/powerpoint/2010/main" val="4238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10</a:t>
            </a:fld>
            <a:endParaRPr lang="en-US"/>
          </a:p>
        </p:txBody>
      </p:sp>
    </p:spTree>
    <p:extLst>
      <p:ext uri="{BB962C8B-B14F-4D97-AF65-F5344CB8AC3E}">
        <p14:creationId xmlns:p14="http://schemas.microsoft.com/office/powerpoint/2010/main" val="3277840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11</a:t>
            </a:fld>
            <a:endParaRPr lang="en-US"/>
          </a:p>
        </p:txBody>
      </p:sp>
    </p:spTree>
    <p:extLst>
      <p:ext uri="{BB962C8B-B14F-4D97-AF65-F5344CB8AC3E}">
        <p14:creationId xmlns:p14="http://schemas.microsoft.com/office/powerpoint/2010/main" val="413050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12</a:t>
            </a:fld>
            <a:endParaRPr lang="en-US"/>
          </a:p>
        </p:txBody>
      </p:sp>
    </p:spTree>
    <p:extLst>
      <p:ext uri="{BB962C8B-B14F-4D97-AF65-F5344CB8AC3E}">
        <p14:creationId xmlns:p14="http://schemas.microsoft.com/office/powerpoint/2010/main" val="271983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13</a:t>
            </a:fld>
            <a:endParaRPr lang="en-US"/>
          </a:p>
        </p:txBody>
      </p:sp>
    </p:spTree>
    <p:extLst>
      <p:ext uri="{BB962C8B-B14F-4D97-AF65-F5344CB8AC3E}">
        <p14:creationId xmlns:p14="http://schemas.microsoft.com/office/powerpoint/2010/main" val="3309501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9433981" y="1"/>
            <a:ext cx="1647523"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88869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0" indent="0" algn="ctr">
              <a:buNone/>
              <a:defRPr>
                <a:solidFill>
                  <a:schemeClr val="tx1">
                    <a:tint val="75000"/>
                  </a:schemeClr>
                </a:solidFill>
              </a:defRPr>
            </a:lvl2pPr>
            <a:lvl3pPr marL="914221" indent="0" algn="ctr">
              <a:buNone/>
              <a:defRPr>
                <a:solidFill>
                  <a:schemeClr val="tx1">
                    <a:tint val="75000"/>
                  </a:schemeClr>
                </a:solidFill>
              </a:defRPr>
            </a:lvl3pPr>
            <a:lvl4pPr marL="1371332" indent="0" algn="ctr">
              <a:buNone/>
              <a:defRPr>
                <a:solidFill>
                  <a:schemeClr val="tx1">
                    <a:tint val="75000"/>
                  </a:schemeClr>
                </a:solidFill>
              </a:defRPr>
            </a:lvl4pPr>
            <a:lvl5pPr marL="1828445" indent="0" algn="ctr">
              <a:buNone/>
              <a:defRPr>
                <a:solidFill>
                  <a:schemeClr val="tx1">
                    <a:tint val="75000"/>
                  </a:schemeClr>
                </a:solidFill>
              </a:defRPr>
            </a:lvl5pPr>
            <a:lvl6pPr marL="2285555" indent="0" algn="ctr">
              <a:buNone/>
              <a:defRPr>
                <a:solidFill>
                  <a:schemeClr val="tx1">
                    <a:tint val="75000"/>
                  </a:schemeClr>
                </a:solidFill>
              </a:defRPr>
            </a:lvl6pPr>
            <a:lvl7pPr marL="2742666" indent="0" algn="ctr">
              <a:buNone/>
              <a:defRPr>
                <a:solidFill>
                  <a:schemeClr val="tx1">
                    <a:tint val="75000"/>
                  </a:schemeClr>
                </a:solidFill>
              </a:defRPr>
            </a:lvl7pPr>
            <a:lvl8pPr marL="3199776" indent="0" algn="ctr">
              <a:buNone/>
              <a:defRPr>
                <a:solidFill>
                  <a:schemeClr val="tx1">
                    <a:tint val="75000"/>
                  </a:schemeClr>
                </a:solidFill>
              </a:defRPr>
            </a:lvl8pPr>
            <a:lvl9pPr marL="3656887" indent="0" algn="ctr">
              <a:buNone/>
              <a:defRPr>
                <a:solidFill>
                  <a:schemeClr val="tx1">
                    <a:tint val="75000"/>
                  </a:schemeClr>
                </a:solidFill>
              </a:defRPr>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876C2CA0-64E1-42D1-8A62-D448087F5145}"/>
              </a:ext>
            </a:extLst>
          </p:cNvPr>
          <p:cNvSpPr>
            <a:spLocks noGrp="1"/>
          </p:cNvSpPr>
          <p:nvPr>
            <p:ph type="dt" sz="half" idx="10"/>
          </p:nvPr>
        </p:nvSpPr>
        <p:spPr/>
        <p:txBody>
          <a:bodyPr/>
          <a:lstStyle>
            <a:lvl1pPr>
              <a:defRPr/>
            </a:lvl1pPr>
          </a:lstStyle>
          <a:p>
            <a:pPr>
              <a:defRPr/>
            </a:pPr>
            <a:fld id="{05D9DECA-5326-4FC8-8D2F-CF5E78D506B1}" type="datetimeFigureOut">
              <a:rPr lang="el-GR"/>
              <a:pPr>
                <a:defRPr/>
              </a:pPr>
              <a:t>23/10/2021</a:t>
            </a:fld>
            <a:endParaRPr lang="el-GR"/>
          </a:p>
        </p:txBody>
      </p:sp>
      <p:sp>
        <p:nvSpPr>
          <p:cNvPr id="5" name="Footer Placeholder 4">
            <a:extLst>
              <a:ext uri="{FF2B5EF4-FFF2-40B4-BE49-F238E27FC236}">
                <a16:creationId xmlns:a16="http://schemas.microsoft.com/office/drawing/2014/main" id="{88399F61-C1D1-4138-AEE9-9C4B7AC2B38F}"/>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4C25C0CF-E1D2-49B9-8D9D-9846AC085CA8}"/>
              </a:ext>
            </a:extLst>
          </p:cNvPr>
          <p:cNvSpPr>
            <a:spLocks noGrp="1"/>
          </p:cNvSpPr>
          <p:nvPr>
            <p:ph type="sldNum" sz="quarter" idx="12"/>
          </p:nvPr>
        </p:nvSpPr>
        <p:spPr/>
        <p:txBody>
          <a:bodyPr/>
          <a:lstStyle>
            <a:lvl1pPr>
              <a:defRPr/>
            </a:lvl1pPr>
          </a:lstStyle>
          <a:p>
            <a:pPr>
              <a:defRPr/>
            </a:pPr>
            <a:fld id="{813C420E-95F0-4F74-913C-D6679B7CD9E3}" type="slidenum">
              <a:rPr lang="el-GR" altLang="el-GR"/>
              <a:pPr>
                <a:defRPr/>
              </a:pPr>
              <a:t>‹#›</a:t>
            </a:fld>
            <a:endParaRPr lang="el-GR" altLang="el-GR"/>
          </a:p>
        </p:txBody>
      </p:sp>
    </p:spTree>
    <p:extLst>
      <p:ext uri="{BB962C8B-B14F-4D97-AF65-F5344CB8AC3E}">
        <p14:creationId xmlns:p14="http://schemas.microsoft.com/office/powerpoint/2010/main" val="360191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D38B869-7881-4C9E-9678-3AB3A4F231D1}"/>
              </a:ext>
            </a:extLst>
          </p:cNvPr>
          <p:cNvSpPr>
            <a:spLocks noGrp="1"/>
          </p:cNvSpPr>
          <p:nvPr>
            <p:ph type="dt" sz="half" idx="10"/>
          </p:nvPr>
        </p:nvSpPr>
        <p:spPr/>
        <p:txBody>
          <a:bodyPr/>
          <a:lstStyle>
            <a:lvl1pPr>
              <a:defRPr/>
            </a:lvl1pPr>
          </a:lstStyle>
          <a:p>
            <a:pPr>
              <a:defRPr/>
            </a:pPr>
            <a:fld id="{5C93ADD0-ED47-427C-B19E-C397DC9E2C46}" type="datetimeFigureOut">
              <a:rPr lang="el-GR"/>
              <a:pPr>
                <a:defRPr/>
              </a:pPr>
              <a:t>23/10/2021</a:t>
            </a:fld>
            <a:endParaRPr lang="el-GR"/>
          </a:p>
        </p:txBody>
      </p:sp>
      <p:sp>
        <p:nvSpPr>
          <p:cNvPr id="5" name="Footer Placeholder 4">
            <a:extLst>
              <a:ext uri="{FF2B5EF4-FFF2-40B4-BE49-F238E27FC236}">
                <a16:creationId xmlns:a16="http://schemas.microsoft.com/office/drawing/2014/main" id="{8EA9CE59-41D3-4265-ACD7-AD7F63F854DF}"/>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E1B9C002-4172-46DB-AB7D-96EB77D1D703}"/>
              </a:ext>
            </a:extLst>
          </p:cNvPr>
          <p:cNvSpPr>
            <a:spLocks noGrp="1"/>
          </p:cNvSpPr>
          <p:nvPr>
            <p:ph type="sldNum" sz="quarter" idx="12"/>
          </p:nvPr>
        </p:nvSpPr>
        <p:spPr/>
        <p:txBody>
          <a:bodyPr/>
          <a:lstStyle>
            <a:lvl1pPr>
              <a:defRPr/>
            </a:lvl1pPr>
          </a:lstStyle>
          <a:p>
            <a:pPr>
              <a:defRPr/>
            </a:pPr>
            <a:fld id="{D2EA35D8-34EB-43E9-8591-558EC9C8C0C7}" type="slidenum">
              <a:rPr lang="el-GR" altLang="el-GR"/>
              <a:pPr>
                <a:defRPr/>
              </a:pPr>
              <a:t>‹#›</a:t>
            </a:fld>
            <a:endParaRPr lang="el-GR" altLang="el-GR"/>
          </a:p>
        </p:txBody>
      </p:sp>
    </p:spTree>
    <p:extLst>
      <p:ext uri="{BB962C8B-B14F-4D97-AF65-F5344CB8AC3E}">
        <p14:creationId xmlns:p14="http://schemas.microsoft.com/office/powerpoint/2010/main" val="371139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4CF4C143-2DE4-4A59-9225-C44B17F8F99F}"/>
              </a:ext>
            </a:extLst>
          </p:cNvPr>
          <p:cNvGrpSpPr/>
          <p:nvPr userDrawn="1"/>
        </p:nvGrpSpPr>
        <p:grpSpPr>
          <a:xfrm>
            <a:off x="9433981" y="1"/>
            <a:ext cx="1647523" cy="1816099"/>
            <a:chOff x="12554553" y="1"/>
            <a:chExt cx="1647523" cy="1816099"/>
          </a:xfrm>
        </p:grpSpPr>
        <p:sp>
          <p:nvSpPr>
            <p:cNvPr id="4" name="Rectangle: Folded Corner 3">
              <a:extLst>
                <a:ext uri="{FF2B5EF4-FFF2-40B4-BE49-F238E27FC236}">
                  <a16:creationId xmlns:a16="http://schemas.microsoft.com/office/drawing/2014/main" id="{F35CDF3A-32A4-4944-8471-5618C2895CD6}"/>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0C6B6273-908A-4447-8576-D3C55254554D}"/>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150892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esigned by PresentationGo">
    <p:spTree>
      <p:nvGrpSpPr>
        <p:cNvPr id="1" name=""/>
        <p:cNvGrpSpPr/>
        <p:nvPr/>
      </p:nvGrpSpPr>
      <p:grpSpPr>
        <a:xfrm>
          <a:off x="0" y="0"/>
          <a:ext cx="0" cy="0"/>
          <a:chOff x="0" y="0"/>
          <a:chExt cx="0" cy="0"/>
        </a:xfrm>
      </p:grpSpPr>
      <p:sp>
        <p:nvSpPr>
          <p:cNvPr id="5" name="Rectangle 4"/>
          <p:cNvSpPr/>
          <p:nvPr userDrawn="1"/>
        </p:nvSpPr>
        <p:spPr>
          <a:xfrm>
            <a:off x="0" y="3152955"/>
            <a:ext cx="9144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048933" y="3071723"/>
            <a:ext cx="5046133"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2673959" y="5982900"/>
            <a:ext cx="3796079" cy="646331"/>
          </a:xfrm>
          <a:prstGeom prst="rect">
            <a:avLst/>
          </a:prstGeom>
          <a:noFill/>
        </p:spPr>
        <p:txBody>
          <a:bodyPr wrap="square" rtlCol="0" anchor="ctr">
            <a:spAutoFit/>
          </a:bodyPr>
          <a:lstStyle/>
          <a:p>
            <a:pPr algn="ctr"/>
            <a:r>
              <a:rPr lang="en-US" dirty="0">
                <a:solidFill>
                  <a:srgbClr val="A5CD00"/>
                </a:solidFill>
              </a:rPr>
              <a:t>T</a:t>
            </a:r>
            <a:r>
              <a:rPr lang="en-US" baseline="0" dirty="0">
                <a:solidFill>
                  <a:srgbClr val="A5CD00"/>
                </a:solidFill>
              </a:rPr>
              <a:t>he free PowerPoint and Google Slides template library</a:t>
            </a:r>
            <a:endParaRPr lang="en-US" dirty="0">
              <a:solidFill>
                <a:srgbClr val="A5CD00"/>
              </a:solidFill>
            </a:endParaRPr>
          </a:p>
        </p:txBody>
      </p:sp>
      <p:sp>
        <p:nvSpPr>
          <p:cNvPr id="8" name="TextBox 7"/>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9"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041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presentationgo.com/"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5"/>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6" tooltip="PresentationGo!"/>
              </a:rPr>
              <a:t>presentationgo.com</a:t>
            </a:r>
            <a:endParaRPr lang="en-US" sz="1100" dirty="0"/>
          </a:p>
        </p:txBody>
      </p:sp>
    </p:spTree>
    <p:extLst>
      <p:ext uri="{BB962C8B-B14F-4D97-AF65-F5344CB8AC3E}">
        <p14:creationId xmlns:p14="http://schemas.microsoft.com/office/powerpoint/2010/main" val="2055134626"/>
      </p:ext>
    </p:extLst>
  </p:cSld>
  <p:clrMap bg1="lt1" tx1="dk1" bg2="lt2" tx2="dk2" accent1="accent1" accent2="accent2" accent3="accent3" accent4="accent4" accent5="accent5" accent6="accent6" hlink="hlink" folHlink="folHlink"/>
  <p:sldLayoutIdLst>
    <p:sldLayoutId id="2147483688" r:id="rId1"/>
    <p:sldLayoutId id="2147483705" r:id="rId2"/>
    <p:sldLayoutId id="2147483706" r:id="rId3"/>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7" name="Rectangle 6"/>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530658317"/>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lang="en-US" sz="3600" b="1" kern="1200">
          <a:solidFill>
            <a:schemeClr val="bg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E942A-26CB-4FC8-A61F-ED7BAF06B75B}" type="datetimeFigureOut">
              <a:rPr lang="en-US" smtClean="0"/>
              <a:t>10/23/2021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4056465630"/>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Logo, icon&#10;&#10;Description automatically generated with medium confidence">
            <a:extLst>
              <a:ext uri="{FF2B5EF4-FFF2-40B4-BE49-F238E27FC236}">
                <a16:creationId xmlns:a16="http://schemas.microsoft.com/office/drawing/2014/main" id="{E1A6BF64-95B0-4D25-9588-29BA0FC61E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819" y="5237049"/>
            <a:ext cx="1351373" cy="1447277"/>
          </a:xfrm>
          <a:prstGeom prst="rect">
            <a:avLst/>
          </a:prstGeom>
        </p:spPr>
      </p:pic>
      <p:sp>
        <p:nvSpPr>
          <p:cNvPr id="10" name="TextBox 9">
            <a:extLst>
              <a:ext uri="{FF2B5EF4-FFF2-40B4-BE49-F238E27FC236}">
                <a16:creationId xmlns:a16="http://schemas.microsoft.com/office/drawing/2014/main" id="{C536D41B-11F1-4738-944A-6826C146F4EA}"/>
              </a:ext>
            </a:extLst>
          </p:cNvPr>
          <p:cNvSpPr txBox="1"/>
          <p:nvPr/>
        </p:nvSpPr>
        <p:spPr>
          <a:xfrm>
            <a:off x="1069749" y="2750526"/>
            <a:ext cx="7119257" cy="954107"/>
          </a:xfrm>
          <a:prstGeom prst="rect">
            <a:avLst/>
          </a:prstGeom>
          <a:noFill/>
        </p:spPr>
        <p:txBody>
          <a:bodyPr wrap="square" rtlCol="0">
            <a:spAutoFit/>
          </a:bodyPr>
          <a:lstStyle/>
          <a:p>
            <a:pPr algn="ctr"/>
            <a:r>
              <a:rPr lang="en-US" sz="2800" b="1" dirty="0">
                <a:solidFill>
                  <a:srgbClr val="22456E"/>
                </a:solidFill>
              </a:rPr>
              <a:t>Wind Energy in Greece: </a:t>
            </a:r>
          </a:p>
          <a:p>
            <a:pPr algn="ctr"/>
            <a:r>
              <a:rPr lang="en-US" sz="2800" b="1" dirty="0">
                <a:solidFill>
                  <a:srgbClr val="22456E"/>
                </a:solidFill>
              </a:rPr>
              <a:t>Status and Prospects</a:t>
            </a:r>
            <a:endParaRPr lang="el-GR" sz="2800" b="1" dirty="0">
              <a:solidFill>
                <a:srgbClr val="22456E"/>
              </a:solidFill>
            </a:endParaRPr>
          </a:p>
        </p:txBody>
      </p:sp>
      <p:sp>
        <p:nvSpPr>
          <p:cNvPr id="12" name="TextBox 11">
            <a:extLst>
              <a:ext uri="{FF2B5EF4-FFF2-40B4-BE49-F238E27FC236}">
                <a16:creationId xmlns:a16="http://schemas.microsoft.com/office/drawing/2014/main" id="{0317F855-E030-4598-9BDB-6B91CCB76CC1}"/>
              </a:ext>
            </a:extLst>
          </p:cNvPr>
          <p:cNvSpPr txBox="1"/>
          <p:nvPr/>
        </p:nvSpPr>
        <p:spPr>
          <a:xfrm>
            <a:off x="1789471" y="5873993"/>
            <a:ext cx="5565058" cy="646331"/>
          </a:xfrm>
          <a:prstGeom prst="rect">
            <a:avLst/>
          </a:prstGeom>
          <a:noFill/>
        </p:spPr>
        <p:txBody>
          <a:bodyPr wrap="square" rtlCol="0">
            <a:spAutoFit/>
          </a:bodyPr>
          <a:lstStyle/>
          <a:p>
            <a:pPr algn="ctr"/>
            <a:r>
              <a:rPr lang="en-US" b="1" dirty="0">
                <a:solidFill>
                  <a:srgbClr val="22456E"/>
                </a:solidFill>
              </a:rPr>
              <a:t>Panagiotis G. Papastamatiou</a:t>
            </a:r>
          </a:p>
          <a:p>
            <a:pPr algn="ctr"/>
            <a:r>
              <a:rPr lang="en-US" b="1" dirty="0">
                <a:solidFill>
                  <a:srgbClr val="22456E"/>
                </a:solidFill>
              </a:rPr>
              <a:t>Hellenic Wind Energy Association ELETAEN, CEO</a:t>
            </a:r>
            <a:endParaRPr lang="el-GR" b="1" dirty="0">
              <a:solidFill>
                <a:srgbClr val="22456E"/>
              </a:solidFill>
            </a:endParaRPr>
          </a:p>
        </p:txBody>
      </p:sp>
      <p:pic>
        <p:nvPicPr>
          <p:cNvPr id="6" name="Picture 5">
            <a:extLst>
              <a:ext uri="{FF2B5EF4-FFF2-40B4-BE49-F238E27FC236}">
                <a16:creationId xmlns:a16="http://schemas.microsoft.com/office/drawing/2014/main" id="{A38CE8EB-D1C7-42A6-979C-2AFACABA5F46}"/>
              </a:ext>
            </a:extLst>
          </p:cNvPr>
          <p:cNvPicPr>
            <a:picLocks noChangeAspect="1"/>
          </p:cNvPicPr>
          <p:nvPr/>
        </p:nvPicPr>
        <p:blipFill rotWithShape="1">
          <a:blip r:embed="rId3"/>
          <a:srcRect l="23714" t="16856" r="10444" b="44642"/>
          <a:stretch/>
        </p:blipFill>
        <p:spPr>
          <a:xfrm>
            <a:off x="1913708" y="234474"/>
            <a:ext cx="5316584" cy="1748774"/>
          </a:xfrm>
          <a:prstGeom prst="rect">
            <a:avLst/>
          </a:prstGeom>
        </p:spPr>
      </p:pic>
    </p:spTree>
    <p:extLst>
      <p:ext uri="{BB962C8B-B14F-4D97-AF65-F5344CB8AC3E}">
        <p14:creationId xmlns:p14="http://schemas.microsoft.com/office/powerpoint/2010/main" val="245447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A835A91F-EA3E-4728-8DBD-70D41256EA0C}"/>
              </a:ext>
            </a:extLst>
          </p:cNvPr>
          <p:cNvSpPr txBox="1">
            <a:spLocks/>
          </p:cNvSpPr>
          <p:nvPr/>
        </p:nvSpPr>
        <p:spPr>
          <a:xfrm>
            <a:off x="0" y="376954"/>
            <a:ext cx="8280000" cy="360000"/>
          </a:xfrm>
          <a:prstGeom prst="rect">
            <a:avLst/>
          </a:prstGeom>
          <a:solidFill>
            <a:schemeClr val="tx2"/>
          </a:solidFill>
          <a:scene3d>
            <a:camera prst="orthographicFront"/>
            <a:lightRig rig="threePt" dir="t"/>
          </a:scene3d>
          <a:sp3d>
            <a:bevelT w="38100"/>
          </a:sp3d>
        </p:spPr>
        <p:txBody>
          <a:bodyPr vert="horz" anchor="ctr">
            <a:normAutofit/>
          </a:bodyPr>
          <a:lstStyle/>
          <a:p>
            <a:pPr lvl="0">
              <a:spcBef>
                <a:spcPct val="0"/>
              </a:spcBef>
              <a:defRPr/>
            </a:pPr>
            <a:r>
              <a:rPr kumimoji="0" lang="en-US"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The </a:t>
            </a:r>
            <a:r>
              <a:rPr kumimoji="0" lang="en-US" sz="1600" b="1" i="0" u="none" strike="noStrike" kern="1200" cap="none" spc="0" normalizeH="0" baseline="0" noProof="0" dirty="0" err="1">
                <a:ln>
                  <a:noFill/>
                </a:ln>
                <a:solidFill>
                  <a:schemeClr val="bg1"/>
                </a:solidFill>
                <a:effectLst/>
                <a:uLnTx/>
                <a:uFillTx/>
                <a:latin typeface="Calibri" pitchFamily="34" charset="0"/>
                <a:ea typeface="+mj-ea"/>
                <a:cs typeface="Calibri" pitchFamily="34" charset="0"/>
              </a:rPr>
              <a:t>globa</a:t>
            </a:r>
            <a:r>
              <a:rPr lang="en-US" sz="1600" b="1" dirty="0">
                <a:solidFill>
                  <a:schemeClr val="bg1"/>
                </a:solidFill>
                <a:latin typeface="Calibri" pitchFamily="34" charset="0"/>
                <a:ea typeface="+mj-ea"/>
                <a:cs typeface="Calibri" pitchFamily="34" charset="0"/>
              </a:rPr>
              <a:t>l view – IEA World Energy Outlook 2021</a:t>
            </a:r>
            <a:endPar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6" name="Picture 5" descr="Icon&#10;&#10;Description automatically generated">
            <a:extLst>
              <a:ext uri="{FF2B5EF4-FFF2-40B4-BE49-F238E27FC236}">
                <a16:creationId xmlns:a16="http://schemas.microsoft.com/office/drawing/2014/main" id="{164EBBA7-22D3-4663-8B68-0A7EAC48B2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
        <p:nvSpPr>
          <p:cNvPr id="7" name="TextBox 6">
            <a:extLst>
              <a:ext uri="{FF2B5EF4-FFF2-40B4-BE49-F238E27FC236}">
                <a16:creationId xmlns:a16="http://schemas.microsoft.com/office/drawing/2014/main" id="{B5D2CD71-4397-4901-BC89-0F918D43ADEC}"/>
              </a:ext>
            </a:extLst>
          </p:cNvPr>
          <p:cNvSpPr txBox="1"/>
          <p:nvPr/>
        </p:nvSpPr>
        <p:spPr>
          <a:xfrm>
            <a:off x="346166" y="1209042"/>
            <a:ext cx="5630090" cy="830997"/>
          </a:xfrm>
          <a:prstGeom prst="rect">
            <a:avLst/>
          </a:prstGeom>
          <a:noFill/>
        </p:spPr>
        <p:txBody>
          <a:bodyPr wrap="square">
            <a:spAutoFit/>
          </a:bodyPr>
          <a:lstStyle>
            <a:defPPr>
              <a:defRPr lang="en-US"/>
            </a:defPPr>
            <a:lvl1pPr>
              <a:defRPr b="1" i="0">
                <a:solidFill>
                  <a:srgbClr val="000000"/>
                </a:solidFill>
                <a:effectLst/>
                <a:latin typeface="Graphik"/>
              </a:defRPr>
            </a:lvl1pPr>
          </a:lstStyle>
          <a:p>
            <a:r>
              <a:rPr lang="en-US" dirty="0"/>
              <a:t>The APS sees a doubling of clean energy investment and financing over the next decade, but this acceleration is not sufficient to overcome the inertia of today’s energy system. </a:t>
            </a:r>
            <a:endParaRPr lang="el-GR" dirty="0"/>
          </a:p>
        </p:txBody>
      </p:sp>
      <p:sp>
        <p:nvSpPr>
          <p:cNvPr id="8" name="TextBox 7">
            <a:extLst>
              <a:ext uri="{FF2B5EF4-FFF2-40B4-BE49-F238E27FC236}">
                <a16:creationId xmlns:a16="http://schemas.microsoft.com/office/drawing/2014/main" id="{D93BE463-4D5C-4BB8-B089-1B23AFA3B6EF}"/>
              </a:ext>
            </a:extLst>
          </p:cNvPr>
          <p:cNvSpPr txBox="1"/>
          <p:nvPr/>
        </p:nvSpPr>
        <p:spPr>
          <a:xfrm>
            <a:off x="346167" y="2352954"/>
            <a:ext cx="8650347" cy="1077218"/>
          </a:xfrm>
          <a:prstGeom prst="rect">
            <a:avLst/>
          </a:prstGeom>
          <a:solidFill>
            <a:srgbClr val="F0EEEF"/>
          </a:solidFill>
        </p:spPr>
        <p:txBody>
          <a:bodyPr wrap="square">
            <a:spAutoFit/>
          </a:bodyPr>
          <a:lstStyle/>
          <a:p>
            <a:r>
              <a:rPr lang="el-GR" sz="1600" dirty="0"/>
              <a:t>Το APS [σ.σ. το σενάριο των ανακοινωμένων δεσμεύσεων] προβλέπει διπλασιασμό των επενδύσεων και της χρηματοδότησης για καθαρή ενέργεια την επόμενη δεκαετία, αλλά αυτή η επιτάχυνση δεν αρκεί για να ξεπεραστεί η αδράνεια του σημερινού ενεργειακού συστήματος [σ.σ. ώστε να μειωθούν οι εκπομπές στο αναγκαίο επίπεδο]</a:t>
            </a:r>
          </a:p>
        </p:txBody>
      </p:sp>
      <p:sp>
        <p:nvSpPr>
          <p:cNvPr id="10" name="TextBox 9">
            <a:extLst>
              <a:ext uri="{FF2B5EF4-FFF2-40B4-BE49-F238E27FC236}">
                <a16:creationId xmlns:a16="http://schemas.microsoft.com/office/drawing/2014/main" id="{7DF2B88C-3D23-4208-9F6A-5C0B734F11D6}"/>
              </a:ext>
            </a:extLst>
          </p:cNvPr>
          <p:cNvSpPr txBox="1"/>
          <p:nvPr/>
        </p:nvSpPr>
        <p:spPr>
          <a:xfrm>
            <a:off x="431076" y="3759435"/>
            <a:ext cx="5630090" cy="1200329"/>
          </a:xfrm>
          <a:prstGeom prst="rect">
            <a:avLst/>
          </a:prstGeom>
          <a:noFill/>
        </p:spPr>
        <p:txBody>
          <a:bodyPr wrap="square">
            <a:spAutoFit/>
          </a:bodyPr>
          <a:lstStyle/>
          <a:p>
            <a:r>
              <a:rPr lang="en-US" b="1" i="0" dirty="0">
                <a:solidFill>
                  <a:srgbClr val="000000"/>
                </a:solidFill>
                <a:effectLst/>
                <a:latin typeface="Graphik"/>
              </a:rPr>
              <a:t>The world is not investing enough to meet its future energy needs, and uncertainties over policies and demand trajectories create a strong risk of a volatile period ahead for energy markets</a:t>
            </a:r>
            <a:r>
              <a:rPr lang="en-US" b="0" i="0" dirty="0">
                <a:solidFill>
                  <a:srgbClr val="000000"/>
                </a:solidFill>
                <a:effectLst/>
                <a:latin typeface="Graphik"/>
              </a:rPr>
              <a:t>.</a:t>
            </a:r>
            <a:endParaRPr lang="el-GR" dirty="0"/>
          </a:p>
        </p:txBody>
      </p:sp>
      <p:sp>
        <p:nvSpPr>
          <p:cNvPr id="12" name="TextBox 11">
            <a:extLst>
              <a:ext uri="{FF2B5EF4-FFF2-40B4-BE49-F238E27FC236}">
                <a16:creationId xmlns:a16="http://schemas.microsoft.com/office/drawing/2014/main" id="{A8AF4CDE-6261-4DF3-80F3-1A382C8C4BDB}"/>
              </a:ext>
            </a:extLst>
          </p:cNvPr>
          <p:cNvSpPr txBox="1"/>
          <p:nvPr/>
        </p:nvSpPr>
        <p:spPr>
          <a:xfrm>
            <a:off x="437607" y="4959764"/>
            <a:ext cx="8477793" cy="830997"/>
          </a:xfrm>
          <a:prstGeom prst="rect">
            <a:avLst/>
          </a:prstGeom>
          <a:solidFill>
            <a:schemeClr val="bg1">
              <a:lumMod val="95000"/>
            </a:schemeClr>
          </a:solidFill>
        </p:spPr>
        <p:txBody>
          <a:bodyPr wrap="square">
            <a:spAutoFit/>
          </a:bodyPr>
          <a:lstStyle/>
          <a:p>
            <a:r>
              <a:rPr lang="el-GR" sz="1600" dirty="0"/>
              <a:t>Ο κόσμος δεν επενδύει αρκετά για να καλύψει τις μελλοντικές του ανάγκες σε ενέργεια και οι αβεβαιότητες ως προς τις πολιτικές και τις τροχιές της ζήτησης δημιουργούν έναν ισχυρό κίνδυνο μιας ασταθούς περιόδου για τις αγορές ενέργειας.</a:t>
            </a:r>
          </a:p>
        </p:txBody>
      </p:sp>
    </p:spTree>
    <p:extLst>
      <p:ext uri="{BB962C8B-B14F-4D97-AF65-F5344CB8AC3E}">
        <p14:creationId xmlns:p14="http://schemas.microsoft.com/office/powerpoint/2010/main" val="1342068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A835A91F-EA3E-4728-8DBD-70D41256EA0C}"/>
              </a:ext>
            </a:extLst>
          </p:cNvPr>
          <p:cNvSpPr txBox="1">
            <a:spLocks/>
          </p:cNvSpPr>
          <p:nvPr/>
        </p:nvSpPr>
        <p:spPr>
          <a:xfrm>
            <a:off x="0" y="376954"/>
            <a:ext cx="8280000" cy="360000"/>
          </a:xfrm>
          <a:prstGeom prst="rect">
            <a:avLst/>
          </a:prstGeom>
          <a:solidFill>
            <a:schemeClr val="tx2"/>
          </a:solidFill>
          <a:scene3d>
            <a:camera prst="orthographicFront"/>
            <a:lightRig rig="threePt" dir="t"/>
          </a:scene3d>
          <a:sp3d>
            <a:bevelT w="38100"/>
          </a:sp3d>
        </p:spPr>
        <p:txBody>
          <a:bodyPr vert="horz" anchor="ctr">
            <a:normAutofit/>
          </a:bodyPr>
          <a:lstStyle/>
          <a:p>
            <a:pPr lvl="0">
              <a:spcBef>
                <a:spcPct val="0"/>
              </a:spcBef>
              <a:defRPr/>
            </a:pPr>
            <a:r>
              <a:rPr kumimoji="0" lang="en-US"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The </a:t>
            </a:r>
            <a:r>
              <a:rPr kumimoji="0" lang="en-US" sz="1600" b="1" i="0" u="none" strike="noStrike" kern="1200" cap="none" spc="0" normalizeH="0" baseline="0" noProof="0" dirty="0" err="1">
                <a:ln>
                  <a:noFill/>
                </a:ln>
                <a:solidFill>
                  <a:schemeClr val="bg1"/>
                </a:solidFill>
                <a:effectLst/>
                <a:uLnTx/>
                <a:uFillTx/>
                <a:latin typeface="Calibri" pitchFamily="34" charset="0"/>
                <a:ea typeface="+mj-ea"/>
                <a:cs typeface="Calibri" pitchFamily="34" charset="0"/>
              </a:rPr>
              <a:t>globa</a:t>
            </a:r>
            <a:r>
              <a:rPr lang="en-US" sz="1600" b="1" dirty="0">
                <a:solidFill>
                  <a:schemeClr val="bg1"/>
                </a:solidFill>
                <a:latin typeface="Calibri" pitchFamily="34" charset="0"/>
                <a:ea typeface="+mj-ea"/>
                <a:cs typeface="Calibri" pitchFamily="34" charset="0"/>
              </a:rPr>
              <a:t>l view – IEA World Energy Outlook 2021</a:t>
            </a:r>
            <a:endPar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6" name="Picture 5" descr="Icon&#10;&#10;Description automatically generated">
            <a:extLst>
              <a:ext uri="{FF2B5EF4-FFF2-40B4-BE49-F238E27FC236}">
                <a16:creationId xmlns:a16="http://schemas.microsoft.com/office/drawing/2014/main" id="{164EBBA7-22D3-4663-8B68-0A7EAC48B2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
        <p:nvSpPr>
          <p:cNvPr id="7" name="TextBox 6">
            <a:extLst>
              <a:ext uri="{FF2B5EF4-FFF2-40B4-BE49-F238E27FC236}">
                <a16:creationId xmlns:a16="http://schemas.microsoft.com/office/drawing/2014/main" id="{B5D2CD71-4397-4901-BC89-0F918D43ADEC}"/>
              </a:ext>
            </a:extLst>
          </p:cNvPr>
          <p:cNvSpPr txBox="1"/>
          <p:nvPr/>
        </p:nvSpPr>
        <p:spPr>
          <a:xfrm>
            <a:off x="346166" y="1209042"/>
            <a:ext cx="5630090" cy="2308324"/>
          </a:xfrm>
          <a:prstGeom prst="rect">
            <a:avLst/>
          </a:prstGeom>
          <a:noFill/>
        </p:spPr>
        <p:txBody>
          <a:bodyPr wrap="square">
            <a:spAutoFit/>
          </a:bodyPr>
          <a:lstStyle>
            <a:defPPr>
              <a:defRPr lang="en-US"/>
            </a:defPPr>
            <a:lvl1pPr>
              <a:defRPr b="1" i="0">
                <a:solidFill>
                  <a:srgbClr val="000000"/>
                </a:solidFill>
                <a:effectLst/>
                <a:latin typeface="Graphik"/>
              </a:defRPr>
            </a:lvl1pPr>
          </a:lstStyle>
          <a:p>
            <a:r>
              <a:rPr lang="en-US" i="0" dirty="0">
                <a:solidFill>
                  <a:srgbClr val="000000"/>
                </a:solidFill>
                <a:effectLst/>
                <a:latin typeface="Graphik"/>
              </a:rPr>
              <a:t>IEA analysis has repeatedly highlighted that a surge in spending to boost deployment of clean energy technologies and infrastructure provides the way out of this impasse, but this needs to happen quickly or global energy markets will face a turbulent and volatile period ahead. Clear signals and direction from policy makers are essential. If the road ahead is paved only with good intentions, then it will be a bumpy ride indeed.</a:t>
            </a:r>
            <a:endParaRPr lang="el-GR" dirty="0"/>
          </a:p>
        </p:txBody>
      </p:sp>
      <p:sp>
        <p:nvSpPr>
          <p:cNvPr id="8" name="TextBox 7">
            <a:extLst>
              <a:ext uri="{FF2B5EF4-FFF2-40B4-BE49-F238E27FC236}">
                <a16:creationId xmlns:a16="http://schemas.microsoft.com/office/drawing/2014/main" id="{D93BE463-4D5C-4BB8-B089-1B23AFA3B6EF}"/>
              </a:ext>
            </a:extLst>
          </p:cNvPr>
          <p:cNvSpPr txBox="1"/>
          <p:nvPr/>
        </p:nvSpPr>
        <p:spPr>
          <a:xfrm>
            <a:off x="346167" y="3633114"/>
            <a:ext cx="8650347" cy="1569660"/>
          </a:xfrm>
          <a:prstGeom prst="rect">
            <a:avLst/>
          </a:prstGeom>
          <a:solidFill>
            <a:schemeClr val="bg1">
              <a:lumMod val="95000"/>
            </a:schemeClr>
          </a:solidFill>
          <a:ln>
            <a:solidFill>
              <a:schemeClr val="bg1">
                <a:lumMod val="95000"/>
              </a:schemeClr>
            </a:solidFill>
          </a:ln>
        </p:spPr>
        <p:txBody>
          <a:bodyPr wrap="square">
            <a:spAutoFit/>
          </a:bodyPr>
          <a:lstStyle/>
          <a:p>
            <a:r>
              <a:rPr lang="el-GR" sz="1600" dirty="0"/>
              <a:t>Η ανάλυση του IEA έχει επανειλημμένα τονίσει ότι η αύξηση των δαπανών για την ενίσχυση της ανάπτυξης τεχνολογιών και υποδομών καθαρής ενέργειας παρέχει τη διέξοδο από αυτό το αδιέξοδο, αλλά αυτό πρέπει να συμβεί γρήγορα, διαφορετικά οι παγκόσμιες αγορές ενέργειας θα αντιμετωπίσουν μια ταραγμένη και ασταθή περίοδο. Τα σαφή σήματα και η κατεύθυνση από τους υπεύθυνους χάραξης πολιτικής είναι απαραίτητα. Εάν ο δρόμος μπροστά είναι στρωμένος μόνο με καλές προθέσεις, τότε θα είναι πράγματι μια δύσκολη διαδρομή.</a:t>
            </a:r>
          </a:p>
        </p:txBody>
      </p:sp>
    </p:spTree>
    <p:extLst>
      <p:ext uri="{BB962C8B-B14F-4D97-AF65-F5344CB8AC3E}">
        <p14:creationId xmlns:p14="http://schemas.microsoft.com/office/powerpoint/2010/main" val="2523396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A835A91F-EA3E-4728-8DBD-70D41256EA0C}"/>
              </a:ext>
            </a:extLst>
          </p:cNvPr>
          <p:cNvSpPr txBox="1">
            <a:spLocks/>
          </p:cNvSpPr>
          <p:nvPr/>
        </p:nvSpPr>
        <p:spPr>
          <a:xfrm>
            <a:off x="0" y="376954"/>
            <a:ext cx="8280000" cy="360000"/>
          </a:xfrm>
          <a:prstGeom prst="rect">
            <a:avLst/>
          </a:prstGeom>
          <a:solidFill>
            <a:schemeClr val="tx2"/>
          </a:solidFill>
          <a:scene3d>
            <a:camera prst="orthographicFront"/>
            <a:lightRig rig="threePt" dir="t"/>
          </a:scene3d>
          <a:sp3d>
            <a:bevelT w="38100"/>
          </a:sp3d>
        </p:spPr>
        <p:txBody>
          <a:bodyPr vert="horz" anchor="ctr">
            <a:normAutofit/>
          </a:bodyPr>
          <a:lstStyle/>
          <a:p>
            <a:pPr lvl="0">
              <a:spcBef>
                <a:spcPct val="0"/>
              </a:spcBef>
              <a:defRPr/>
            </a:pPr>
            <a:r>
              <a:rPr kumimoji="0" lang="en-US"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The </a:t>
            </a:r>
            <a:r>
              <a:rPr kumimoji="0" lang="en-US" sz="1600" b="1" i="0" u="none" strike="noStrike" kern="1200" cap="none" spc="0" normalizeH="0" baseline="0" noProof="0" dirty="0" err="1">
                <a:ln>
                  <a:noFill/>
                </a:ln>
                <a:solidFill>
                  <a:schemeClr val="bg1"/>
                </a:solidFill>
                <a:effectLst/>
                <a:uLnTx/>
                <a:uFillTx/>
                <a:latin typeface="Calibri" pitchFamily="34" charset="0"/>
                <a:ea typeface="+mj-ea"/>
                <a:cs typeface="Calibri" pitchFamily="34" charset="0"/>
              </a:rPr>
              <a:t>globa</a:t>
            </a:r>
            <a:r>
              <a:rPr lang="en-US" sz="1600" b="1" dirty="0">
                <a:solidFill>
                  <a:schemeClr val="bg1"/>
                </a:solidFill>
                <a:latin typeface="Calibri" pitchFamily="34" charset="0"/>
                <a:ea typeface="+mj-ea"/>
                <a:cs typeface="Calibri" pitchFamily="34" charset="0"/>
              </a:rPr>
              <a:t>l view – IEA World Energy Outlook 2021</a:t>
            </a:r>
            <a:endPar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6" name="Picture 5" descr="Icon&#10;&#10;Description automatically generated">
            <a:extLst>
              <a:ext uri="{FF2B5EF4-FFF2-40B4-BE49-F238E27FC236}">
                <a16:creationId xmlns:a16="http://schemas.microsoft.com/office/drawing/2014/main" id="{164EBBA7-22D3-4663-8B68-0A7EAC48B2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
        <p:nvSpPr>
          <p:cNvPr id="7" name="TextBox 6">
            <a:extLst>
              <a:ext uri="{FF2B5EF4-FFF2-40B4-BE49-F238E27FC236}">
                <a16:creationId xmlns:a16="http://schemas.microsoft.com/office/drawing/2014/main" id="{B5D2CD71-4397-4901-BC89-0F918D43ADEC}"/>
              </a:ext>
            </a:extLst>
          </p:cNvPr>
          <p:cNvSpPr txBox="1"/>
          <p:nvPr/>
        </p:nvSpPr>
        <p:spPr>
          <a:xfrm>
            <a:off x="346166" y="1209042"/>
            <a:ext cx="5630090" cy="646331"/>
          </a:xfrm>
          <a:prstGeom prst="rect">
            <a:avLst/>
          </a:prstGeom>
          <a:noFill/>
        </p:spPr>
        <p:txBody>
          <a:bodyPr wrap="square">
            <a:spAutoFit/>
          </a:bodyPr>
          <a:lstStyle>
            <a:defPPr>
              <a:defRPr lang="en-US"/>
            </a:defPPr>
            <a:lvl1pPr>
              <a:defRPr b="1" i="0">
                <a:solidFill>
                  <a:srgbClr val="000000"/>
                </a:solidFill>
                <a:effectLst/>
                <a:latin typeface="Graphik"/>
              </a:defRPr>
            </a:lvl1pPr>
          </a:lstStyle>
          <a:p>
            <a:r>
              <a:rPr lang="en-US" i="0" dirty="0">
                <a:solidFill>
                  <a:srgbClr val="000000"/>
                </a:solidFill>
                <a:effectLst/>
                <a:latin typeface="Graphik"/>
              </a:rPr>
              <a:t>Transitions can offer some shelter for consumers against oil and gas price shocks</a:t>
            </a:r>
            <a:r>
              <a:rPr lang="el-GR" i="0" dirty="0">
                <a:solidFill>
                  <a:srgbClr val="000000"/>
                </a:solidFill>
                <a:effectLst/>
                <a:latin typeface="Graphik"/>
              </a:rPr>
              <a:t>.</a:t>
            </a:r>
            <a:endParaRPr lang="el-GR" dirty="0"/>
          </a:p>
        </p:txBody>
      </p:sp>
      <p:sp>
        <p:nvSpPr>
          <p:cNvPr id="8" name="TextBox 7">
            <a:extLst>
              <a:ext uri="{FF2B5EF4-FFF2-40B4-BE49-F238E27FC236}">
                <a16:creationId xmlns:a16="http://schemas.microsoft.com/office/drawing/2014/main" id="{D93BE463-4D5C-4BB8-B089-1B23AFA3B6EF}"/>
              </a:ext>
            </a:extLst>
          </p:cNvPr>
          <p:cNvSpPr txBox="1"/>
          <p:nvPr/>
        </p:nvSpPr>
        <p:spPr>
          <a:xfrm>
            <a:off x="346166" y="2035073"/>
            <a:ext cx="8650347" cy="584775"/>
          </a:xfrm>
          <a:prstGeom prst="rect">
            <a:avLst/>
          </a:prstGeom>
          <a:solidFill>
            <a:schemeClr val="bg1">
              <a:lumMod val="95000"/>
            </a:schemeClr>
          </a:solidFill>
          <a:ln>
            <a:solidFill>
              <a:schemeClr val="bg1">
                <a:lumMod val="95000"/>
              </a:schemeClr>
            </a:solidFill>
          </a:ln>
        </p:spPr>
        <p:txBody>
          <a:bodyPr wrap="square">
            <a:spAutoFit/>
          </a:bodyPr>
          <a:lstStyle/>
          <a:p>
            <a:r>
              <a:rPr lang="el-GR" sz="1600" dirty="0"/>
              <a:t>Η μετάβαση μπορεί να προσφέρει κάποιο καταφύγιο για τους καταναλωτές ενάντια στις διαταραχές της τιμής του πετρελαίου και του φυσικού αερίου</a:t>
            </a:r>
          </a:p>
        </p:txBody>
      </p:sp>
      <p:pic>
        <p:nvPicPr>
          <p:cNvPr id="9" name="Picture 8">
            <a:extLst>
              <a:ext uri="{FF2B5EF4-FFF2-40B4-BE49-F238E27FC236}">
                <a16:creationId xmlns:a16="http://schemas.microsoft.com/office/drawing/2014/main" id="{BE9950E7-EF76-43B2-A373-912075F4AE57}"/>
              </a:ext>
            </a:extLst>
          </p:cNvPr>
          <p:cNvPicPr>
            <a:picLocks noChangeAspect="1"/>
          </p:cNvPicPr>
          <p:nvPr/>
        </p:nvPicPr>
        <p:blipFill rotWithShape="1">
          <a:blip r:embed="rId4"/>
          <a:srcRect l="11785" t="18381" r="12572" b="7841"/>
          <a:stretch/>
        </p:blipFill>
        <p:spPr>
          <a:xfrm>
            <a:off x="4134395" y="4090445"/>
            <a:ext cx="4741670" cy="2601426"/>
          </a:xfrm>
          <a:prstGeom prst="rect">
            <a:avLst/>
          </a:prstGeom>
        </p:spPr>
      </p:pic>
    </p:spTree>
    <p:extLst>
      <p:ext uri="{BB962C8B-B14F-4D97-AF65-F5344CB8AC3E}">
        <p14:creationId xmlns:p14="http://schemas.microsoft.com/office/powerpoint/2010/main" val="103634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A835A91F-EA3E-4728-8DBD-70D41256EA0C}"/>
              </a:ext>
            </a:extLst>
          </p:cNvPr>
          <p:cNvSpPr txBox="1">
            <a:spLocks/>
          </p:cNvSpPr>
          <p:nvPr/>
        </p:nvSpPr>
        <p:spPr>
          <a:xfrm>
            <a:off x="0" y="376954"/>
            <a:ext cx="8280000" cy="360000"/>
          </a:xfrm>
          <a:prstGeom prst="rect">
            <a:avLst/>
          </a:prstGeom>
          <a:solidFill>
            <a:schemeClr val="tx2"/>
          </a:solidFill>
          <a:scene3d>
            <a:camera prst="orthographicFront"/>
            <a:lightRig rig="threePt" dir="t"/>
          </a:scene3d>
          <a:sp3d>
            <a:bevelT w="38100"/>
          </a:sp3d>
        </p:spPr>
        <p:txBody>
          <a:bodyPr vert="horz" anchor="ctr">
            <a:normAutofit/>
          </a:bodyPr>
          <a:lstStyle/>
          <a:p>
            <a:pPr lvl="0">
              <a:spcBef>
                <a:spcPct val="0"/>
              </a:spcBef>
              <a:defRPr/>
            </a:pPr>
            <a:r>
              <a:rPr kumimoji="0" lang="en-US"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The </a:t>
            </a:r>
            <a:r>
              <a:rPr kumimoji="0" lang="en-US" sz="1600" b="1" i="0" u="none" strike="noStrike" kern="1200" cap="none" spc="0" normalizeH="0" baseline="0" noProof="0" dirty="0" err="1">
                <a:ln>
                  <a:noFill/>
                </a:ln>
                <a:solidFill>
                  <a:schemeClr val="bg1"/>
                </a:solidFill>
                <a:effectLst/>
                <a:uLnTx/>
                <a:uFillTx/>
                <a:latin typeface="Calibri" pitchFamily="34" charset="0"/>
                <a:ea typeface="+mj-ea"/>
                <a:cs typeface="Calibri" pitchFamily="34" charset="0"/>
              </a:rPr>
              <a:t>globa</a:t>
            </a:r>
            <a:r>
              <a:rPr lang="en-US" sz="1600" b="1" dirty="0">
                <a:solidFill>
                  <a:schemeClr val="bg1"/>
                </a:solidFill>
                <a:latin typeface="Calibri" pitchFamily="34" charset="0"/>
                <a:ea typeface="+mj-ea"/>
                <a:cs typeface="Calibri" pitchFamily="34" charset="0"/>
              </a:rPr>
              <a:t>l view – IEA World Energy Outlook 2021</a:t>
            </a:r>
            <a:endPar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6" name="Picture 5" descr="Icon&#10;&#10;Description automatically generated">
            <a:extLst>
              <a:ext uri="{FF2B5EF4-FFF2-40B4-BE49-F238E27FC236}">
                <a16:creationId xmlns:a16="http://schemas.microsoft.com/office/drawing/2014/main" id="{164EBBA7-22D3-4663-8B68-0A7EAC48B2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pic>
        <p:nvPicPr>
          <p:cNvPr id="5" name="Picture 4" descr="Diagram&#10;&#10;Description automatically generated">
            <a:extLst>
              <a:ext uri="{FF2B5EF4-FFF2-40B4-BE49-F238E27FC236}">
                <a16:creationId xmlns:a16="http://schemas.microsoft.com/office/drawing/2014/main" id="{4A0ED0E2-7A94-4C4F-8056-E6F4ED9943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4" y="1048607"/>
            <a:ext cx="9086332" cy="5744092"/>
          </a:xfrm>
          <a:prstGeom prst="rect">
            <a:avLst/>
          </a:prstGeom>
        </p:spPr>
      </p:pic>
    </p:spTree>
    <p:extLst>
      <p:ext uri="{BB962C8B-B14F-4D97-AF65-F5344CB8AC3E}">
        <p14:creationId xmlns:p14="http://schemas.microsoft.com/office/powerpoint/2010/main" val="270957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A835A91F-EA3E-4728-8DBD-70D41256EA0C}"/>
              </a:ext>
            </a:extLst>
          </p:cNvPr>
          <p:cNvSpPr txBox="1">
            <a:spLocks/>
          </p:cNvSpPr>
          <p:nvPr/>
        </p:nvSpPr>
        <p:spPr>
          <a:xfrm>
            <a:off x="0" y="376954"/>
            <a:ext cx="8280000" cy="360000"/>
          </a:xfrm>
          <a:prstGeom prst="rect">
            <a:avLst/>
          </a:prstGeom>
          <a:solidFill>
            <a:schemeClr val="tx2"/>
          </a:solidFill>
          <a:scene3d>
            <a:camera prst="orthographicFront"/>
            <a:lightRig rig="threePt" dir="t"/>
          </a:scene3d>
          <a:sp3d>
            <a:bevelT w="38100"/>
          </a:sp3d>
        </p:spPr>
        <p:txBody>
          <a:bodyPr vert="horz" anchor="ctr">
            <a:normAutofit/>
          </a:bodyPr>
          <a:lstStyle/>
          <a:p>
            <a:pPr lvl="0">
              <a:spcBef>
                <a:spcPct val="0"/>
              </a:spcBef>
              <a:defRPr/>
            </a:pPr>
            <a:r>
              <a:rPr kumimoji="0" lang="en-US"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The </a:t>
            </a:r>
            <a:r>
              <a:rPr kumimoji="0" lang="en-US" sz="1600" b="1" i="0" u="none" strike="noStrike" kern="1200" cap="none" spc="0" normalizeH="0" baseline="0" noProof="0" dirty="0" err="1">
                <a:ln>
                  <a:noFill/>
                </a:ln>
                <a:solidFill>
                  <a:schemeClr val="bg1"/>
                </a:solidFill>
                <a:effectLst/>
                <a:uLnTx/>
                <a:uFillTx/>
                <a:latin typeface="Calibri" pitchFamily="34" charset="0"/>
                <a:ea typeface="+mj-ea"/>
                <a:cs typeface="Calibri" pitchFamily="34" charset="0"/>
              </a:rPr>
              <a:t>globa</a:t>
            </a:r>
            <a:r>
              <a:rPr lang="en-US" sz="1600" b="1" dirty="0">
                <a:solidFill>
                  <a:schemeClr val="bg1"/>
                </a:solidFill>
                <a:latin typeface="Calibri" pitchFamily="34" charset="0"/>
                <a:ea typeface="+mj-ea"/>
                <a:cs typeface="Calibri" pitchFamily="34" charset="0"/>
              </a:rPr>
              <a:t>l view – IEA World Energy Outlook 2021</a:t>
            </a:r>
            <a:endPar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6" name="Picture 5" descr="Icon&#10;&#10;Description automatically generated">
            <a:extLst>
              <a:ext uri="{FF2B5EF4-FFF2-40B4-BE49-F238E27FC236}">
                <a16:creationId xmlns:a16="http://schemas.microsoft.com/office/drawing/2014/main" id="{164EBBA7-22D3-4663-8B68-0A7EAC48B2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pic>
        <p:nvPicPr>
          <p:cNvPr id="3" name="Picture 2" descr="Diagram&#10;&#10;Description automatically generated">
            <a:extLst>
              <a:ext uri="{FF2B5EF4-FFF2-40B4-BE49-F238E27FC236}">
                <a16:creationId xmlns:a16="http://schemas.microsoft.com/office/drawing/2014/main" id="{52623CC7-1D0B-4E6A-BC6E-0EBE10F3DE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45969"/>
            <a:ext cx="9144000" cy="5428226"/>
          </a:xfrm>
          <a:prstGeom prst="rect">
            <a:avLst/>
          </a:prstGeom>
        </p:spPr>
      </p:pic>
    </p:spTree>
    <p:extLst>
      <p:ext uri="{BB962C8B-B14F-4D97-AF65-F5344CB8AC3E}">
        <p14:creationId xmlns:p14="http://schemas.microsoft.com/office/powerpoint/2010/main" val="1971749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A835A91F-EA3E-4728-8DBD-70D41256EA0C}"/>
              </a:ext>
            </a:extLst>
          </p:cNvPr>
          <p:cNvSpPr txBox="1">
            <a:spLocks/>
          </p:cNvSpPr>
          <p:nvPr/>
        </p:nvSpPr>
        <p:spPr>
          <a:xfrm>
            <a:off x="0" y="376954"/>
            <a:ext cx="8280000" cy="360000"/>
          </a:xfrm>
          <a:prstGeom prst="rect">
            <a:avLst/>
          </a:prstGeom>
          <a:solidFill>
            <a:schemeClr val="tx2"/>
          </a:solidFill>
          <a:scene3d>
            <a:camera prst="orthographicFront"/>
            <a:lightRig rig="threePt" dir="t"/>
          </a:scene3d>
          <a:sp3d>
            <a:bevelT w="38100"/>
          </a:sp3d>
        </p:spPr>
        <p:txBody>
          <a:bodyPr vert="horz" anchor="ctr">
            <a:normAutofit/>
          </a:bodyPr>
          <a:lstStyle/>
          <a:p>
            <a:pPr lvl="0">
              <a:spcBef>
                <a:spcPct val="0"/>
              </a:spcBef>
              <a:defRPr/>
            </a:pPr>
            <a:r>
              <a:rPr kumimoji="0" lang="en-US"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The </a:t>
            </a:r>
            <a:r>
              <a:rPr kumimoji="0" lang="en-US" sz="1600" b="1" i="0" u="none" strike="noStrike" kern="1200" cap="none" spc="0" normalizeH="0" baseline="0" noProof="0" dirty="0" err="1">
                <a:ln>
                  <a:noFill/>
                </a:ln>
                <a:solidFill>
                  <a:schemeClr val="bg1"/>
                </a:solidFill>
                <a:effectLst/>
                <a:uLnTx/>
                <a:uFillTx/>
                <a:latin typeface="Calibri" pitchFamily="34" charset="0"/>
                <a:ea typeface="+mj-ea"/>
                <a:cs typeface="Calibri" pitchFamily="34" charset="0"/>
              </a:rPr>
              <a:t>globa</a:t>
            </a:r>
            <a:r>
              <a:rPr lang="en-US" sz="1600" b="1" dirty="0">
                <a:solidFill>
                  <a:schemeClr val="bg1"/>
                </a:solidFill>
                <a:latin typeface="Calibri" pitchFamily="34" charset="0"/>
                <a:ea typeface="+mj-ea"/>
                <a:cs typeface="Calibri" pitchFamily="34" charset="0"/>
              </a:rPr>
              <a:t>l view – IEA World Energy Outlook 2021</a:t>
            </a:r>
            <a:endPar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6" name="Picture 5" descr="Icon&#10;&#10;Description automatically generated">
            <a:extLst>
              <a:ext uri="{FF2B5EF4-FFF2-40B4-BE49-F238E27FC236}">
                <a16:creationId xmlns:a16="http://schemas.microsoft.com/office/drawing/2014/main" id="{164EBBA7-22D3-4663-8B68-0A7EAC48B2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pic>
        <p:nvPicPr>
          <p:cNvPr id="3" name="Picture 2" descr="Diagram&#10;&#10;Description automatically generated">
            <a:extLst>
              <a:ext uri="{FF2B5EF4-FFF2-40B4-BE49-F238E27FC236}">
                <a16:creationId xmlns:a16="http://schemas.microsoft.com/office/drawing/2014/main" id="{52623CC7-1D0B-4E6A-BC6E-0EBE10F3DE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4703" y="3572691"/>
            <a:ext cx="5319298" cy="3157738"/>
          </a:xfrm>
          <a:prstGeom prst="rect">
            <a:avLst/>
          </a:prstGeom>
        </p:spPr>
      </p:pic>
      <p:pic>
        <p:nvPicPr>
          <p:cNvPr id="5" name="Picture 4" descr="Diagram&#10;&#10;Description automatically generated">
            <a:extLst>
              <a:ext uri="{FF2B5EF4-FFF2-40B4-BE49-F238E27FC236}">
                <a16:creationId xmlns:a16="http://schemas.microsoft.com/office/drawing/2014/main" id="{E1EBF432-1E39-4EC8-8887-926345E73E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36954"/>
            <a:ext cx="5263550" cy="3327450"/>
          </a:xfrm>
          <a:prstGeom prst="rect">
            <a:avLst/>
          </a:prstGeom>
        </p:spPr>
      </p:pic>
    </p:spTree>
    <p:extLst>
      <p:ext uri="{BB962C8B-B14F-4D97-AF65-F5344CB8AC3E}">
        <p14:creationId xmlns:p14="http://schemas.microsoft.com/office/powerpoint/2010/main" val="245844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 icon&#10;&#10;Description automatically generated with medium confidence">
            <a:extLst>
              <a:ext uri="{FF2B5EF4-FFF2-40B4-BE49-F238E27FC236}">
                <a16:creationId xmlns:a16="http://schemas.microsoft.com/office/drawing/2014/main" id="{E1A6BF64-95B0-4D25-9588-29BA0FC61E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819" y="5237049"/>
            <a:ext cx="1351373" cy="1447277"/>
          </a:xfrm>
          <a:prstGeom prst="rect">
            <a:avLst/>
          </a:prstGeom>
        </p:spPr>
      </p:pic>
      <p:sp>
        <p:nvSpPr>
          <p:cNvPr id="10" name="TextBox 9">
            <a:extLst>
              <a:ext uri="{FF2B5EF4-FFF2-40B4-BE49-F238E27FC236}">
                <a16:creationId xmlns:a16="http://schemas.microsoft.com/office/drawing/2014/main" id="{C536D41B-11F1-4738-944A-6826C146F4EA}"/>
              </a:ext>
            </a:extLst>
          </p:cNvPr>
          <p:cNvSpPr txBox="1"/>
          <p:nvPr/>
        </p:nvSpPr>
        <p:spPr>
          <a:xfrm>
            <a:off x="1864394" y="3167390"/>
            <a:ext cx="5565058" cy="523220"/>
          </a:xfrm>
          <a:prstGeom prst="rect">
            <a:avLst/>
          </a:prstGeom>
          <a:noFill/>
        </p:spPr>
        <p:txBody>
          <a:bodyPr wrap="square" rtlCol="0">
            <a:spAutoFit/>
          </a:bodyPr>
          <a:lstStyle/>
          <a:p>
            <a:pPr algn="ctr"/>
            <a:r>
              <a:rPr lang="en-US" sz="2800" b="1" dirty="0">
                <a:solidFill>
                  <a:srgbClr val="22456E"/>
                </a:solidFill>
              </a:rPr>
              <a:t>Thank you!</a:t>
            </a:r>
            <a:endParaRPr lang="el-GR" sz="2800" b="1" dirty="0">
              <a:solidFill>
                <a:srgbClr val="22456E"/>
              </a:solidFill>
            </a:endParaRPr>
          </a:p>
        </p:txBody>
      </p:sp>
      <p:sp>
        <p:nvSpPr>
          <p:cNvPr id="12" name="TextBox 11">
            <a:extLst>
              <a:ext uri="{FF2B5EF4-FFF2-40B4-BE49-F238E27FC236}">
                <a16:creationId xmlns:a16="http://schemas.microsoft.com/office/drawing/2014/main" id="{0317F855-E030-4598-9BDB-6B91CCB76CC1}"/>
              </a:ext>
            </a:extLst>
          </p:cNvPr>
          <p:cNvSpPr txBox="1"/>
          <p:nvPr/>
        </p:nvSpPr>
        <p:spPr>
          <a:xfrm>
            <a:off x="1789471" y="5873993"/>
            <a:ext cx="5565058" cy="646331"/>
          </a:xfrm>
          <a:prstGeom prst="rect">
            <a:avLst/>
          </a:prstGeom>
          <a:noFill/>
        </p:spPr>
        <p:txBody>
          <a:bodyPr wrap="square" rtlCol="0">
            <a:spAutoFit/>
          </a:bodyPr>
          <a:lstStyle/>
          <a:p>
            <a:pPr algn="ctr"/>
            <a:r>
              <a:rPr lang="en-US" b="1" dirty="0">
                <a:solidFill>
                  <a:srgbClr val="22456E"/>
                </a:solidFill>
              </a:rPr>
              <a:t>Panagiotis G. Papastamatiou</a:t>
            </a:r>
          </a:p>
          <a:p>
            <a:pPr algn="ctr"/>
            <a:r>
              <a:rPr lang="en-US" b="1" dirty="0">
                <a:solidFill>
                  <a:srgbClr val="22456E"/>
                </a:solidFill>
              </a:rPr>
              <a:t>Hellenic Wind Energy Association, CEO</a:t>
            </a:r>
            <a:endParaRPr lang="el-GR" b="1" dirty="0">
              <a:solidFill>
                <a:srgbClr val="22456E"/>
              </a:solidFill>
            </a:endParaRPr>
          </a:p>
        </p:txBody>
      </p:sp>
    </p:spTree>
    <p:extLst>
      <p:ext uri="{BB962C8B-B14F-4D97-AF65-F5344CB8AC3E}">
        <p14:creationId xmlns:p14="http://schemas.microsoft.com/office/powerpoint/2010/main" val="91708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0291E79-A366-41A9-90E8-076089220248}"/>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rmAutofit/>
          </a:bodyPr>
          <a:lstStyle/>
          <a:p>
            <a:pPr lvl="0">
              <a:spcBef>
                <a:spcPct val="0"/>
              </a:spcBef>
              <a:defRPr/>
            </a:pPr>
            <a:r>
              <a:rPr lang="en-US" sz="1600" b="1" dirty="0">
                <a:solidFill>
                  <a:schemeClr val="bg1"/>
                </a:solidFill>
                <a:latin typeface="Calibri" pitchFamily="34" charset="0"/>
                <a:cs typeface="Calibri" pitchFamily="34" charset="0"/>
              </a:rPr>
              <a:t>Development of RES over time</a:t>
            </a:r>
            <a:r>
              <a:rPr lang="el-GR" sz="1600" b="1" dirty="0">
                <a:solidFill>
                  <a:schemeClr val="bg1"/>
                </a:solidFill>
                <a:latin typeface="Calibri" pitchFamily="34" charset="0"/>
                <a:cs typeface="Calibri" pitchFamily="34" charset="0"/>
              </a:rPr>
              <a:t> (2006-2020)</a:t>
            </a:r>
            <a:endPar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graphicFrame>
        <p:nvGraphicFramePr>
          <p:cNvPr id="4" name="Chart 3">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2814949307"/>
              </p:ext>
            </p:extLst>
          </p:nvPr>
        </p:nvGraphicFramePr>
        <p:xfrm>
          <a:off x="554355" y="1097087"/>
          <a:ext cx="8035290" cy="5423786"/>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Icon&#10;&#10;Description automatically generated">
            <a:extLst>
              <a:ext uri="{FF2B5EF4-FFF2-40B4-BE49-F238E27FC236}">
                <a16:creationId xmlns:a16="http://schemas.microsoft.com/office/drawing/2014/main" id="{E526341B-B14D-4FF1-95AC-0CA0A1C424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Tree>
    <p:extLst>
      <p:ext uri="{BB962C8B-B14F-4D97-AF65-F5344CB8AC3E}">
        <p14:creationId xmlns:p14="http://schemas.microsoft.com/office/powerpoint/2010/main" val="170211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Box 5">
            <a:extLst>
              <a:ext uri="{FF2B5EF4-FFF2-40B4-BE49-F238E27FC236}">
                <a16:creationId xmlns:a16="http://schemas.microsoft.com/office/drawing/2014/main" id="{47FF3E90-EADF-4EC3-A0FF-22DEEC093145}"/>
              </a:ext>
            </a:extLst>
          </p:cNvPr>
          <p:cNvSpPr txBox="1">
            <a:spLocks noChangeArrowheads="1"/>
          </p:cNvSpPr>
          <p:nvPr/>
        </p:nvSpPr>
        <p:spPr bwMode="auto">
          <a:xfrm>
            <a:off x="145380" y="6149507"/>
            <a:ext cx="8851653" cy="6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l-GR" sz="1150" i="1" dirty="0">
                <a:latin typeface="+mn-lt"/>
                <a:cs typeface="Tahoma" panose="020B0604030504040204" pitchFamily="34" charset="0"/>
              </a:rPr>
              <a:t>The HWEA Wind Energy Statistics take into account the wind capacity which is in commercial or test operation in Greece and are based on sources from the market actors.</a:t>
            </a:r>
            <a:r>
              <a:rPr lang="el-GR" altLang="el-GR" sz="1150" i="1" dirty="0">
                <a:latin typeface="+mn-lt"/>
                <a:cs typeface="Tahoma" panose="020B0604030504040204" pitchFamily="34" charset="0"/>
              </a:rPr>
              <a:t> </a:t>
            </a:r>
            <a:r>
              <a:rPr lang="en-US" sz="1150" i="1" dirty="0">
                <a:latin typeface="+mn-lt"/>
                <a:cs typeface="Tahoma" panose="020B0604030504040204" pitchFamily="34" charset="0"/>
              </a:rPr>
              <a:t>HWEA has made effort to crosscheck and confirm the data. However, HWEA does not guarantee the accuracy of them and do not undertake any relevant liability.</a:t>
            </a:r>
            <a:r>
              <a:rPr lang="en-US" altLang="el-GR" sz="1150" i="1" dirty="0">
                <a:latin typeface="+mn-lt"/>
                <a:cs typeface="Tahoma" panose="020B0604030504040204" pitchFamily="34" charset="0"/>
              </a:rPr>
              <a:t> </a:t>
            </a:r>
            <a:endParaRPr lang="el-GR" altLang="el-GR" sz="1150" i="1" dirty="0">
              <a:latin typeface="+mn-lt"/>
              <a:cs typeface="Tahoma" panose="020B0604030504040204" pitchFamily="34" charset="0"/>
            </a:endParaRPr>
          </a:p>
        </p:txBody>
      </p:sp>
      <p:sp>
        <p:nvSpPr>
          <p:cNvPr id="6" name="Title 1">
            <a:extLst>
              <a:ext uri="{FF2B5EF4-FFF2-40B4-BE49-F238E27FC236}">
                <a16:creationId xmlns:a16="http://schemas.microsoft.com/office/drawing/2014/main" id="{67FEA751-EA88-4CB7-8144-9953C8F145AB}"/>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rmAutofit/>
          </a:bodyPr>
          <a:lstStyle/>
          <a:p>
            <a:pPr lvl="0">
              <a:spcBef>
                <a:spcPct val="0"/>
              </a:spcBef>
              <a:defRPr/>
            </a:pPr>
            <a:r>
              <a:rPr kumimoji="0" lang="en-US"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ELETAEN Wind Statistics – June 2021</a:t>
            </a:r>
            <a:endPar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8" name="Picture 7" descr="Icon&#10;&#10;Description automatically generated">
            <a:extLst>
              <a:ext uri="{FF2B5EF4-FFF2-40B4-BE49-F238E27FC236}">
                <a16:creationId xmlns:a16="http://schemas.microsoft.com/office/drawing/2014/main" id="{4521C19E-58F3-4D39-BC26-6EB8280E45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graphicFrame>
        <p:nvGraphicFramePr>
          <p:cNvPr id="9" name="Chart 8">
            <a:extLst>
              <a:ext uri="{FF2B5EF4-FFF2-40B4-BE49-F238E27FC236}">
                <a16:creationId xmlns:a16="http://schemas.microsoft.com/office/drawing/2014/main" id="{B142D815-BB24-4268-A8B4-EF9F01D61198}"/>
              </a:ext>
            </a:extLst>
          </p:cNvPr>
          <p:cNvGraphicFramePr>
            <a:graphicFrameLocks/>
          </p:cNvGraphicFramePr>
          <p:nvPr>
            <p:extLst>
              <p:ext uri="{D42A27DB-BD31-4B8C-83A1-F6EECF244321}">
                <p14:modId xmlns:p14="http://schemas.microsoft.com/office/powerpoint/2010/main" val="4243376013"/>
              </p:ext>
            </p:extLst>
          </p:nvPr>
        </p:nvGraphicFramePr>
        <p:xfrm>
          <a:off x="0" y="1072517"/>
          <a:ext cx="9144000" cy="507699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B9CA9B-ACD0-4BB2-83A0-2E5841F56F71}"/>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rmAutofit/>
          </a:bodyPr>
          <a:lstStyle/>
          <a:p>
            <a:pPr lvl="0">
              <a:spcBef>
                <a:spcPct val="0"/>
              </a:spcBef>
              <a:defRPr/>
            </a:pPr>
            <a:r>
              <a:rPr kumimoji="0" lang="en-US"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ELETAEN Wind Statistics – June 2021</a:t>
            </a:r>
            <a:endPar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7" name="Picture 6" descr="Icon&#10;&#10;Description automatically generated">
            <a:extLst>
              <a:ext uri="{FF2B5EF4-FFF2-40B4-BE49-F238E27FC236}">
                <a16:creationId xmlns:a16="http://schemas.microsoft.com/office/drawing/2014/main" id="{57C59C4C-0FE3-45E3-BE5C-2F7DE5B82C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graphicFrame>
        <p:nvGraphicFramePr>
          <p:cNvPr id="8" name="Chart 7">
            <a:extLst>
              <a:ext uri="{FF2B5EF4-FFF2-40B4-BE49-F238E27FC236}">
                <a16:creationId xmlns:a16="http://schemas.microsoft.com/office/drawing/2014/main" id="{81AC7B76-BE1A-4F7F-8616-B309A1678007}"/>
              </a:ext>
            </a:extLst>
          </p:cNvPr>
          <p:cNvGraphicFramePr>
            <a:graphicFrameLocks/>
          </p:cNvGraphicFramePr>
          <p:nvPr>
            <p:extLst>
              <p:ext uri="{D42A27DB-BD31-4B8C-83A1-F6EECF244321}">
                <p14:modId xmlns:p14="http://schemas.microsoft.com/office/powerpoint/2010/main" val="2295541996"/>
              </p:ext>
            </p:extLst>
          </p:nvPr>
        </p:nvGraphicFramePr>
        <p:xfrm>
          <a:off x="107507" y="733836"/>
          <a:ext cx="8928992" cy="600753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E33C2122-9149-46E4-941F-21B6F6226F6E}"/>
              </a:ext>
            </a:extLst>
          </p:cNvPr>
          <p:cNvSpPr/>
          <p:nvPr/>
        </p:nvSpPr>
        <p:spPr>
          <a:xfrm>
            <a:off x="8621487" y="2867297"/>
            <a:ext cx="180000" cy="135509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Picture 33">
            <a:extLst>
              <a:ext uri="{FF2B5EF4-FFF2-40B4-BE49-F238E27FC236}">
                <a16:creationId xmlns:a16="http://schemas.microsoft.com/office/drawing/2014/main" id="{05E69102-0C59-44A1-9189-D907297B9A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088" y="9526"/>
            <a:ext cx="1330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p&#10;&#10;Description automatically generated">
            <a:extLst>
              <a:ext uri="{FF2B5EF4-FFF2-40B4-BE49-F238E27FC236}">
                <a16:creationId xmlns:a16="http://schemas.microsoft.com/office/drawing/2014/main" id="{2C504D75-5A50-47B5-8003-C7A750E672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780" y="0"/>
            <a:ext cx="5698446"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D4E2A6-52BF-4DB8-8879-9F5D2EE1CBE3}"/>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rmAutofit/>
          </a:bodyPr>
          <a:lstStyle/>
          <a:p>
            <a:pPr lvl="0">
              <a:spcBef>
                <a:spcPct val="0"/>
              </a:spcBef>
              <a:defRPr/>
            </a:pPr>
            <a:r>
              <a:rPr kumimoji="0" lang="en-US"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ELETAEN Wind Statistics – June 2021</a:t>
            </a:r>
            <a:endPar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7" name="Picture 6" descr="Icon&#10;&#10;Description automatically generated">
            <a:extLst>
              <a:ext uri="{FF2B5EF4-FFF2-40B4-BE49-F238E27FC236}">
                <a16:creationId xmlns:a16="http://schemas.microsoft.com/office/drawing/2014/main" id="{FE481E4D-819B-4EAE-91CB-9112370016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graphicFrame>
        <p:nvGraphicFramePr>
          <p:cNvPr id="8" name="Chart 7">
            <a:extLst>
              <a:ext uri="{FF2B5EF4-FFF2-40B4-BE49-F238E27FC236}">
                <a16:creationId xmlns:a16="http://schemas.microsoft.com/office/drawing/2014/main" id="{38C4EFF7-BAE6-4E2C-92F6-421CE20D5037}"/>
              </a:ext>
            </a:extLst>
          </p:cNvPr>
          <p:cNvGraphicFramePr>
            <a:graphicFrameLocks/>
          </p:cNvGraphicFramePr>
          <p:nvPr>
            <p:extLst>
              <p:ext uri="{D42A27DB-BD31-4B8C-83A1-F6EECF244321}">
                <p14:modId xmlns:p14="http://schemas.microsoft.com/office/powerpoint/2010/main" val="2022531129"/>
              </p:ext>
            </p:extLst>
          </p:nvPr>
        </p:nvGraphicFramePr>
        <p:xfrm>
          <a:off x="35497" y="1107281"/>
          <a:ext cx="9001001" cy="57411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A835A91F-EA3E-4728-8DBD-70D41256EA0C}"/>
              </a:ext>
            </a:extLst>
          </p:cNvPr>
          <p:cNvSpPr txBox="1">
            <a:spLocks/>
          </p:cNvSpPr>
          <p:nvPr/>
        </p:nvSpPr>
        <p:spPr>
          <a:xfrm>
            <a:off x="0" y="376954"/>
            <a:ext cx="8280000" cy="360000"/>
          </a:xfrm>
          <a:prstGeom prst="rect">
            <a:avLst/>
          </a:prstGeom>
          <a:solidFill>
            <a:schemeClr val="tx2"/>
          </a:solidFill>
          <a:scene3d>
            <a:camera prst="orthographicFront"/>
            <a:lightRig rig="threePt" dir="t"/>
          </a:scene3d>
          <a:sp3d>
            <a:bevelT w="38100"/>
          </a:sp3d>
        </p:spPr>
        <p:txBody>
          <a:bodyPr vert="horz" anchor="ctr">
            <a:normAutofit/>
          </a:bodyPr>
          <a:lstStyle/>
          <a:p>
            <a:pPr lvl="0">
              <a:spcBef>
                <a:spcPct val="0"/>
              </a:spcBef>
              <a:defRPr/>
            </a:pPr>
            <a:r>
              <a:rPr kumimoji="0" lang="en-US"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National energy and climate plan</a:t>
            </a:r>
            <a:r>
              <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 (</a:t>
            </a:r>
            <a:r>
              <a:rPr kumimoji="0" lang="en-US"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Existing Targets – to be increased)</a:t>
            </a:r>
            <a:endPar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graphicFrame>
        <p:nvGraphicFramePr>
          <p:cNvPr id="31" name="Chart 30">
            <a:extLst>
              <a:ext uri="{FF2B5EF4-FFF2-40B4-BE49-F238E27FC236}">
                <a16:creationId xmlns:a16="http://schemas.microsoft.com/office/drawing/2014/main" id="{AADBE840-F3AC-4090-95A6-9B7882ABDB73}"/>
              </a:ext>
            </a:extLst>
          </p:cNvPr>
          <p:cNvGraphicFramePr>
            <a:graphicFrameLocks/>
          </p:cNvGraphicFramePr>
          <p:nvPr>
            <p:extLst>
              <p:ext uri="{D42A27DB-BD31-4B8C-83A1-F6EECF244321}">
                <p14:modId xmlns:p14="http://schemas.microsoft.com/office/powerpoint/2010/main" val="2464775843"/>
              </p:ext>
            </p:extLst>
          </p:nvPr>
        </p:nvGraphicFramePr>
        <p:xfrm>
          <a:off x="631597" y="1310326"/>
          <a:ext cx="7909088" cy="49867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2F801B0-5B14-42A2-9924-DE0CDA228393}"/>
              </a:ext>
            </a:extLst>
          </p:cNvPr>
          <p:cNvSpPr txBox="1"/>
          <p:nvPr/>
        </p:nvSpPr>
        <p:spPr>
          <a:xfrm>
            <a:off x="7384026" y="4532671"/>
            <a:ext cx="757084" cy="1307691"/>
          </a:xfrm>
          <a:prstGeom prst="rect">
            <a:avLst/>
          </a:prstGeom>
          <a:noFill/>
          <a:ln>
            <a:solidFill>
              <a:srgbClr val="FF0000"/>
            </a:solidFill>
          </a:ln>
        </p:spPr>
        <p:txBody>
          <a:bodyPr wrap="square" rtlCol="0">
            <a:spAutoFit/>
          </a:bodyPr>
          <a:lstStyle/>
          <a:p>
            <a:endParaRPr lang="el-GR" dirty="0"/>
          </a:p>
        </p:txBody>
      </p:sp>
      <p:pic>
        <p:nvPicPr>
          <p:cNvPr id="6" name="Picture 5" descr="Icon&#10;&#10;Description automatically generated">
            <a:extLst>
              <a:ext uri="{FF2B5EF4-FFF2-40B4-BE49-F238E27FC236}">
                <a16:creationId xmlns:a16="http://schemas.microsoft.com/office/drawing/2014/main" id="{164EBBA7-22D3-4663-8B68-0A7EAC48B2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Tree>
    <p:extLst>
      <p:ext uri="{BB962C8B-B14F-4D97-AF65-F5344CB8AC3E}">
        <p14:creationId xmlns:p14="http://schemas.microsoft.com/office/powerpoint/2010/main" val="138010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A835A91F-EA3E-4728-8DBD-70D41256EA0C}"/>
              </a:ext>
            </a:extLst>
          </p:cNvPr>
          <p:cNvSpPr txBox="1">
            <a:spLocks/>
          </p:cNvSpPr>
          <p:nvPr/>
        </p:nvSpPr>
        <p:spPr>
          <a:xfrm>
            <a:off x="0" y="376954"/>
            <a:ext cx="8280000" cy="360000"/>
          </a:xfrm>
          <a:prstGeom prst="rect">
            <a:avLst/>
          </a:prstGeom>
          <a:solidFill>
            <a:schemeClr val="tx2"/>
          </a:solidFill>
          <a:scene3d>
            <a:camera prst="orthographicFront"/>
            <a:lightRig rig="threePt" dir="t"/>
          </a:scene3d>
          <a:sp3d>
            <a:bevelT w="38100"/>
          </a:sp3d>
        </p:spPr>
        <p:txBody>
          <a:bodyPr vert="horz" anchor="ctr">
            <a:normAutofit/>
          </a:bodyPr>
          <a:lstStyle/>
          <a:p>
            <a:pPr lvl="0">
              <a:spcBef>
                <a:spcPct val="0"/>
              </a:spcBef>
              <a:defRPr/>
            </a:pPr>
            <a:r>
              <a:rPr kumimoji="0" lang="en-US"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The </a:t>
            </a:r>
            <a:r>
              <a:rPr kumimoji="0" lang="en-US" sz="1600" b="1" i="0" u="none" strike="noStrike" kern="1200" cap="none" spc="0" normalizeH="0" baseline="0" noProof="0" dirty="0" err="1">
                <a:ln>
                  <a:noFill/>
                </a:ln>
                <a:solidFill>
                  <a:schemeClr val="bg1"/>
                </a:solidFill>
                <a:effectLst/>
                <a:uLnTx/>
                <a:uFillTx/>
                <a:latin typeface="Calibri" pitchFamily="34" charset="0"/>
                <a:ea typeface="+mj-ea"/>
                <a:cs typeface="Calibri" pitchFamily="34" charset="0"/>
              </a:rPr>
              <a:t>globa</a:t>
            </a:r>
            <a:r>
              <a:rPr lang="en-US" sz="1600" b="1" dirty="0">
                <a:solidFill>
                  <a:schemeClr val="bg1"/>
                </a:solidFill>
                <a:latin typeface="Calibri" pitchFamily="34" charset="0"/>
                <a:ea typeface="+mj-ea"/>
                <a:cs typeface="Calibri" pitchFamily="34" charset="0"/>
              </a:rPr>
              <a:t>l view – IEA World Energy Outlook 2021</a:t>
            </a:r>
            <a:endPar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6" name="Picture 5" descr="Icon&#10;&#10;Description automatically generated">
            <a:extLst>
              <a:ext uri="{FF2B5EF4-FFF2-40B4-BE49-F238E27FC236}">
                <a16:creationId xmlns:a16="http://schemas.microsoft.com/office/drawing/2014/main" id="{164EBBA7-22D3-4663-8B68-0A7EAC48B2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pic>
        <p:nvPicPr>
          <p:cNvPr id="4" name="Picture 3">
            <a:extLst>
              <a:ext uri="{FF2B5EF4-FFF2-40B4-BE49-F238E27FC236}">
                <a16:creationId xmlns:a16="http://schemas.microsoft.com/office/drawing/2014/main" id="{4B9300AE-0651-4AF8-A110-B2F92506E0F6}"/>
              </a:ext>
            </a:extLst>
          </p:cNvPr>
          <p:cNvPicPr>
            <a:picLocks noChangeAspect="1"/>
          </p:cNvPicPr>
          <p:nvPr/>
        </p:nvPicPr>
        <p:blipFill rotWithShape="1">
          <a:blip r:embed="rId4"/>
          <a:srcRect l="12071" t="32857" r="12571" b="8476"/>
          <a:stretch/>
        </p:blipFill>
        <p:spPr>
          <a:xfrm>
            <a:off x="124034" y="1756954"/>
            <a:ext cx="8859417" cy="3879669"/>
          </a:xfrm>
          <a:prstGeom prst="rect">
            <a:avLst/>
          </a:prstGeom>
        </p:spPr>
      </p:pic>
    </p:spTree>
    <p:extLst>
      <p:ext uri="{BB962C8B-B14F-4D97-AF65-F5344CB8AC3E}">
        <p14:creationId xmlns:p14="http://schemas.microsoft.com/office/powerpoint/2010/main" val="144927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A835A91F-EA3E-4728-8DBD-70D41256EA0C}"/>
              </a:ext>
            </a:extLst>
          </p:cNvPr>
          <p:cNvSpPr txBox="1">
            <a:spLocks/>
          </p:cNvSpPr>
          <p:nvPr/>
        </p:nvSpPr>
        <p:spPr>
          <a:xfrm>
            <a:off x="0" y="376954"/>
            <a:ext cx="8280000" cy="360000"/>
          </a:xfrm>
          <a:prstGeom prst="rect">
            <a:avLst/>
          </a:prstGeom>
          <a:solidFill>
            <a:schemeClr val="tx2"/>
          </a:solidFill>
          <a:scene3d>
            <a:camera prst="orthographicFront"/>
            <a:lightRig rig="threePt" dir="t"/>
          </a:scene3d>
          <a:sp3d>
            <a:bevelT w="38100"/>
          </a:sp3d>
        </p:spPr>
        <p:txBody>
          <a:bodyPr vert="horz" anchor="ctr">
            <a:normAutofit/>
          </a:bodyPr>
          <a:lstStyle/>
          <a:p>
            <a:pPr lvl="0">
              <a:spcBef>
                <a:spcPct val="0"/>
              </a:spcBef>
              <a:defRPr/>
            </a:pPr>
            <a:r>
              <a:rPr kumimoji="0" lang="en-US"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The </a:t>
            </a:r>
            <a:r>
              <a:rPr kumimoji="0" lang="en-US" sz="1600" b="1" i="0" u="none" strike="noStrike" kern="1200" cap="none" spc="0" normalizeH="0" baseline="0" noProof="0" dirty="0" err="1">
                <a:ln>
                  <a:noFill/>
                </a:ln>
                <a:solidFill>
                  <a:schemeClr val="bg1"/>
                </a:solidFill>
                <a:effectLst/>
                <a:uLnTx/>
                <a:uFillTx/>
                <a:latin typeface="Calibri" pitchFamily="34" charset="0"/>
                <a:ea typeface="+mj-ea"/>
                <a:cs typeface="Calibri" pitchFamily="34" charset="0"/>
              </a:rPr>
              <a:t>globa</a:t>
            </a:r>
            <a:r>
              <a:rPr lang="en-US" sz="1600" b="1" dirty="0">
                <a:solidFill>
                  <a:schemeClr val="bg1"/>
                </a:solidFill>
                <a:latin typeface="Calibri" pitchFamily="34" charset="0"/>
                <a:ea typeface="+mj-ea"/>
                <a:cs typeface="Calibri" pitchFamily="34" charset="0"/>
              </a:rPr>
              <a:t>l view – IEA World Energy Outlook 2021</a:t>
            </a:r>
            <a:endPar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6" name="Picture 5" descr="Icon&#10;&#10;Description automatically generated">
            <a:extLst>
              <a:ext uri="{FF2B5EF4-FFF2-40B4-BE49-F238E27FC236}">
                <a16:creationId xmlns:a16="http://schemas.microsoft.com/office/drawing/2014/main" id="{164EBBA7-22D3-4663-8B68-0A7EAC48B2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pic>
        <p:nvPicPr>
          <p:cNvPr id="3" name="Picture 2">
            <a:extLst>
              <a:ext uri="{FF2B5EF4-FFF2-40B4-BE49-F238E27FC236}">
                <a16:creationId xmlns:a16="http://schemas.microsoft.com/office/drawing/2014/main" id="{A0921572-4611-42F1-8AE2-19A083CB64E6}"/>
              </a:ext>
            </a:extLst>
          </p:cNvPr>
          <p:cNvPicPr>
            <a:picLocks noChangeAspect="1"/>
          </p:cNvPicPr>
          <p:nvPr/>
        </p:nvPicPr>
        <p:blipFill rotWithShape="1">
          <a:blip r:embed="rId4"/>
          <a:srcRect l="11785" t="18381" r="12572" b="7841"/>
          <a:stretch/>
        </p:blipFill>
        <p:spPr>
          <a:xfrm>
            <a:off x="0" y="1242422"/>
            <a:ext cx="9156916" cy="5023766"/>
          </a:xfrm>
          <a:prstGeom prst="rect">
            <a:avLst/>
          </a:prstGeom>
        </p:spPr>
      </p:pic>
    </p:spTree>
    <p:extLst>
      <p:ext uri="{BB962C8B-B14F-4D97-AF65-F5344CB8AC3E}">
        <p14:creationId xmlns:p14="http://schemas.microsoft.com/office/powerpoint/2010/main" val="1645612727"/>
      </p:ext>
    </p:extLst>
  </p:cSld>
  <p:clrMapOvr>
    <a:masterClrMapping/>
  </p:clrMapOvr>
</p:sld>
</file>

<file path=ppt/theme/theme1.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esentationGo Dark">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TEMPLATE-PGO(16_9)</Template>
  <TotalTime>10911</TotalTime>
  <Words>752</Words>
  <Application>Microsoft Office PowerPoint</Application>
  <PresentationFormat>On-screen Show (4:3)</PresentationFormat>
  <Paragraphs>56</Paragraphs>
  <Slides>16</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Calibri Light</vt:lpstr>
      <vt:lpstr>Graphik</vt:lpstr>
      <vt:lpstr>Helvetica</vt:lpstr>
      <vt:lpstr>Open Sans</vt:lpstr>
      <vt:lpstr>Template PresentationGo</vt:lpstr>
      <vt:lpstr>Template PresentationGo Dark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Hierarchy List</dc:title>
  <dc:creator>ELETAEN</dc:creator>
  <dc:description>© Copyright PresentationGO.com</dc:description>
  <cp:lastModifiedBy>Panagiotis Papastamatiou</cp:lastModifiedBy>
  <cp:revision>62</cp:revision>
  <dcterms:created xsi:type="dcterms:W3CDTF">2014-11-26T05:14:11Z</dcterms:created>
  <dcterms:modified xsi:type="dcterms:W3CDTF">2021-10-23T06:58:32Z</dcterms:modified>
  <cp:category>Charts &amp; Diagrams</cp:category>
</cp:coreProperties>
</file>