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2" r:id="rId2"/>
    <p:sldId id="591" r:id="rId3"/>
    <p:sldId id="336" r:id="rId4"/>
    <p:sldId id="338" r:id="rId5"/>
    <p:sldId id="329" r:id="rId6"/>
    <p:sldId id="596" r:id="rId7"/>
    <p:sldId id="258" r:id="rId8"/>
    <p:sldId id="259" r:id="rId9"/>
    <p:sldId id="589" r:id="rId10"/>
    <p:sldId id="590" r:id="rId11"/>
    <p:sldId id="303" r:id="rId12"/>
  </p:sldIdLst>
  <p:sldSz cx="12192000" cy="6858000"/>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120" d="100"/>
          <a:sy n="120" d="100"/>
        </p:scale>
        <p:origin x="208" y="9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600EB-8FF2-7041-BD71-D99AD9A28161}"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FBC3294F-1F83-AE42-8AAC-26F2B60DA81C}">
      <dgm:prSet phldrT="[Text]" phldr="0"/>
      <dgm:spPr/>
      <dgm:t>
        <a:bodyPr/>
        <a:lstStyle/>
        <a:p>
          <a:r>
            <a:rPr lang="en-GB" dirty="0"/>
            <a:t>Enable Greece meet its NECP goals.</a:t>
          </a:r>
        </a:p>
      </dgm:t>
    </dgm:pt>
    <dgm:pt modelId="{43916588-FC5B-F544-AC9E-AF048B4C9824}" type="parTrans" cxnId="{8254A483-D5D6-A14B-882B-69C109253713}">
      <dgm:prSet/>
      <dgm:spPr/>
      <dgm:t>
        <a:bodyPr/>
        <a:lstStyle/>
        <a:p>
          <a:endParaRPr lang="en-GB"/>
        </a:p>
      </dgm:t>
    </dgm:pt>
    <dgm:pt modelId="{A51BDB51-AA60-8E42-893A-BA086DF45147}" type="sibTrans" cxnId="{8254A483-D5D6-A14B-882B-69C109253713}">
      <dgm:prSet/>
      <dgm:spPr>
        <a:solidFill>
          <a:srgbClr val="800000">
            <a:alpha val="50000"/>
          </a:srgbClr>
        </a:solidFill>
      </dgm:spPr>
      <dgm:t>
        <a:bodyPr/>
        <a:lstStyle/>
        <a:p>
          <a:endParaRPr lang="en-GB"/>
        </a:p>
      </dgm:t>
    </dgm:pt>
    <dgm:pt modelId="{543C92F4-A446-114C-B399-49001CED0085}">
      <dgm:prSet phldrT="[Text]" phldr="0"/>
      <dgm:spPr/>
      <dgm:t>
        <a:bodyPr/>
        <a:lstStyle/>
        <a:p>
          <a:r>
            <a:rPr lang="en-GB" dirty="0"/>
            <a:t>Energy Policy Advisor</a:t>
          </a:r>
        </a:p>
      </dgm:t>
    </dgm:pt>
    <dgm:pt modelId="{534BE406-E8EF-C147-AE70-4C134C2A51EE}" type="parTrans" cxnId="{366EE2C0-F841-9E44-8A1A-4BAA549A5506}">
      <dgm:prSet/>
      <dgm:spPr/>
      <dgm:t>
        <a:bodyPr/>
        <a:lstStyle/>
        <a:p>
          <a:endParaRPr lang="en-GB"/>
        </a:p>
      </dgm:t>
    </dgm:pt>
    <dgm:pt modelId="{FE1C1467-21D1-E742-9150-E3E4002AAE54}" type="sibTrans" cxnId="{366EE2C0-F841-9E44-8A1A-4BAA549A5506}">
      <dgm:prSet/>
      <dgm:spPr>
        <a:solidFill>
          <a:srgbClr val="800000">
            <a:alpha val="50000"/>
          </a:srgbClr>
        </a:solidFill>
      </dgm:spPr>
      <dgm:t>
        <a:bodyPr/>
        <a:lstStyle/>
        <a:p>
          <a:endParaRPr lang="en-GB"/>
        </a:p>
      </dgm:t>
    </dgm:pt>
    <dgm:pt modelId="{AED18784-250A-8A43-BCE1-746CF440BE2F}">
      <dgm:prSet phldrT="[Text]" phldr="0"/>
      <dgm:spPr/>
      <dgm:t>
        <a:bodyPr/>
        <a:lstStyle/>
        <a:p>
          <a:r>
            <a:rPr lang="en-GB" dirty="0"/>
            <a:t>R&amp;D Centre</a:t>
          </a:r>
        </a:p>
      </dgm:t>
    </dgm:pt>
    <dgm:pt modelId="{D3B73153-453F-C14A-AECF-AD7AABEE75D1}" type="parTrans" cxnId="{612DF0C2-9214-6941-BF5A-70CCB76491F6}">
      <dgm:prSet/>
      <dgm:spPr/>
      <dgm:t>
        <a:bodyPr/>
        <a:lstStyle/>
        <a:p>
          <a:endParaRPr lang="en-GB"/>
        </a:p>
      </dgm:t>
    </dgm:pt>
    <dgm:pt modelId="{A3D95B01-2C04-C64B-A009-F49E59AD1CF7}" type="sibTrans" cxnId="{612DF0C2-9214-6941-BF5A-70CCB76491F6}">
      <dgm:prSet/>
      <dgm:spPr>
        <a:solidFill>
          <a:srgbClr val="800000">
            <a:alpha val="51000"/>
          </a:srgbClr>
        </a:solidFill>
      </dgm:spPr>
      <dgm:t>
        <a:bodyPr/>
        <a:lstStyle/>
        <a:p>
          <a:endParaRPr lang="en-GB"/>
        </a:p>
      </dgm:t>
    </dgm:pt>
    <dgm:pt modelId="{304D7DEC-3AC0-4B48-B5B2-ABD339C8E9E5}" type="pres">
      <dgm:prSet presAssocID="{53A600EB-8FF2-7041-BD71-D99AD9A28161}" presName="composite" presStyleCnt="0">
        <dgm:presLayoutVars>
          <dgm:chMax val="3"/>
          <dgm:animLvl val="lvl"/>
          <dgm:resizeHandles val="exact"/>
        </dgm:presLayoutVars>
      </dgm:prSet>
      <dgm:spPr/>
    </dgm:pt>
    <dgm:pt modelId="{815C0661-A17A-9A42-AB4C-EA5D349E0E86}" type="pres">
      <dgm:prSet presAssocID="{FBC3294F-1F83-AE42-8AAC-26F2B60DA81C}" presName="gear1" presStyleLbl="node1" presStyleIdx="0" presStyleCnt="3">
        <dgm:presLayoutVars>
          <dgm:chMax val="1"/>
          <dgm:bulletEnabled val="1"/>
        </dgm:presLayoutVars>
      </dgm:prSet>
      <dgm:spPr/>
    </dgm:pt>
    <dgm:pt modelId="{0E4F2D96-E052-C144-8B40-1B4AB9FFDCF4}" type="pres">
      <dgm:prSet presAssocID="{FBC3294F-1F83-AE42-8AAC-26F2B60DA81C}" presName="gear1srcNode" presStyleLbl="node1" presStyleIdx="0" presStyleCnt="3"/>
      <dgm:spPr/>
    </dgm:pt>
    <dgm:pt modelId="{A996E031-B05C-1B42-8413-A97CB6D0CB03}" type="pres">
      <dgm:prSet presAssocID="{FBC3294F-1F83-AE42-8AAC-26F2B60DA81C}" presName="gear1dstNode" presStyleLbl="node1" presStyleIdx="0" presStyleCnt="3"/>
      <dgm:spPr/>
    </dgm:pt>
    <dgm:pt modelId="{C7C7DAA8-DD12-4E4E-BD0D-FFCCB3B8D2A1}" type="pres">
      <dgm:prSet presAssocID="{543C92F4-A446-114C-B399-49001CED0085}" presName="gear2" presStyleLbl="node1" presStyleIdx="1" presStyleCnt="3">
        <dgm:presLayoutVars>
          <dgm:chMax val="1"/>
          <dgm:bulletEnabled val="1"/>
        </dgm:presLayoutVars>
      </dgm:prSet>
      <dgm:spPr/>
    </dgm:pt>
    <dgm:pt modelId="{0A8FA8AF-E7AA-5F4D-AB96-E4B8960B1032}" type="pres">
      <dgm:prSet presAssocID="{543C92F4-A446-114C-B399-49001CED0085}" presName="gear2srcNode" presStyleLbl="node1" presStyleIdx="1" presStyleCnt="3"/>
      <dgm:spPr/>
    </dgm:pt>
    <dgm:pt modelId="{733F9CA5-E40C-5147-98C4-762FBDE03C63}" type="pres">
      <dgm:prSet presAssocID="{543C92F4-A446-114C-B399-49001CED0085}" presName="gear2dstNode" presStyleLbl="node1" presStyleIdx="1" presStyleCnt="3"/>
      <dgm:spPr/>
    </dgm:pt>
    <dgm:pt modelId="{FCBD8840-A728-8541-876A-1823F67FAA63}" type="pres">
      <dgm:prSet presAssocID="{AED18784-250A-8A43-BCE1-746CF440BE2F}" presName="gear3" presStyleLbl="node1" presStyleIdx="2" presStyleCnt="3"/>
      <dgm:spPr/>
    </dgm:pt>
    <dgm:pt modelId="{DC964091-D974-1043-99B1-C476B1AE1886}" type="pres">
      <dgm:prSet presAssocID="{AED18784-250A-8A43-BCE1-746CF440BE2F}" presName="gear3tx" presStyleLbl="node1" presStyleIdx="2" presStyleCnt="3">
        <dgm:presLayoutVars>
          <dgm:chMax val="1"/>
          <dgm:bulletEnabled val="1"/>
        </dgm:presLayoutVars>
      </dgm:prSet>
      <dgm:spPr/>
    </dgm:pt>
    <dgm:pt modelId="{CD4D6730-6229-5043-9F57-17CCA54E6270}" type="pres">
      <dgm:prSet presAssocID="{AED18784-250A-8A43-BCE1-746CF440BE2F}" presName="gear3srcNode" presStyleLbl="node1" presStyleIdx="2" presStyleCnt="3"/>
      <dgm:spPr/>
    </dgm:pt>
    <dgm:pt modelId="{36FF8AF5-6932-0A4A-81DE-F9C14CE44F03}" type="pres">
      <dgm:prSet presAssocID="{AED18784-250A-8A43-BCE1-746CF440BE2F}" presName="gear3dstNode" presStyleLbl="node1" presStyleIdx="2" presStyleCnt="3"/>
      <dgm:spPr/>
    </dgm:pt>
    <dgm:pt modelId="{611A2D78-0CE2-954F-A7EC-4044BCCA71F4}" type="pres">
      <dgm:prSet presAssocID="{A51BDB51-AA60-8E42-893A-BA086DF45147}" presName="connector1" presStyleLbl="sibTrans2D1" presStyleIdx="0" presStyleCnt="3"/>
      <dgm:spPr/>
    </dgm:pt>
    <dgm:pt modelId="{F1A40273-95F0-5B48-B110-D606CA9DE96D}" type="pres">
      <dgm:prSet presAssocID="{FE1C1467-21D1-E742-9150-E3E4002AAE54}" presName="connector2" presStyleLbl="sibTrans2D1" presStyleIdx="1" presStyleCnt="3"/>
      <dgm:spPr/>
    </dgm:pt>
    <dgm:pt modelId="{96B469E7-9A21-BF42-B630-5B4D902274D8}" type="pres">
      <dgm:prSet presAssocID="{A3D95B01-2C04-C64B-A009-F49E59AD1CF7}" presName="connector3" presStyleLbl="sibTrans2D1" presStyleIdx="2" presStyleCnt="3"/>
      <dgm:spPr/>
    </dgm:pt>
  </dgm:ptLst>
  <dgm:cxnLst>
    <dgm:cxn modelId="{453AD41A-7332-1645-AA06-4A224AAF04EF}" type="presOf" srcId="{FE1C1467-21D1-E742-9150-E3E4002AAE54}" destId="{F1A40273-95F0-5B48-B110-D606CA9DE96D}" srcOrd="0" destOrd="0" presId="urn:microsoft.com/office/officeart/2005/8/layout/gear1"/>
    <dgm:cxn modelId="{6BD6A933-C5EE-A946-AF49-B3D03E61FC3C}" type="presOf" srcId="{AED18784-250A-8A43-BCE1-746CF440BE2F}" destId="{CD4D6730-6229-5043-9F57-17CCA54E6270}" srcOrd="2" destOrd="0" presId="urn:microsoft.com/office/officeart/2005/8/layout/gear1"/>
    <dgm:cxn modelId="{55C9DC5A-E528-5049-AE86-6C5001761906}" type="presOf" srcId="{AED18784-250A-8A43-BCE1-746CF440BE2F}" destId="{36FF8AF5-6932-0A4A-81DE-F9C14CE44F03}" srcOrd="3" destOrd="0" presId="urn:microsoft.com/office/officeart/2005/8/layout/gear1"/>
    <dgm:cxn modelId="{8BE9DF64-CE46-8349-9566-F32D11E0E2C5}" type="presOf" srcId="{FBC3294F-1F83-AE42-8AAC-26F2B60DA81C}" destId="{0E4F2D96-E052-C144-8B40-1B4AB9FFDCF4}" srcOrd="1" destOrd="0" presId="urn:microsoft.com/office/officeart/2005/8/layout/gear1"/>
    <dgm:cxn modelId="{92094A65-6210-9B41-9535-28057658AA7F}" type="presOf" srcId="{AED18784-250A-8A43-BCE1-746CF440BE2F}" destId="{FCBD8840-A728-8541-876A-1823F67FAA63}" srcOrd="0" destOrd="0" presId="urn:microsoft.com/office/officeart/2005/8/layout/gear1"/>
    <dgm:cxn modelId="{985F0367-F9C3-954A-AF02-56FD2FD5DA88}" type="presOf" srcId="{A51BDB51-AA60-8E42-893A-BA086DF45147}" destId="{611A2D78-0CE2-954F-A7EC-4044BCCA71F4}" srcOrd="0" destOrd="0" presId="urn:microsoft.com/office/officeart/2005/8/layout/gear1"/>
    <dgm:cxn modelId="{EB29187C-AA19-4145-BFC9-188B0DD2F278}" type="presOf" srcId="{AED18784-250A-8A43-BCE1-746CF440BE2F}" destId="{DC964091-D974-1043-99B1-C476B1AE1886}" srcOrd="1" destOrd="0" presId="urn:microsoft.com/office/officeart/2005/8/layout/gear1"/>
    <dgm:cxn modelId="{5D3B3581-E1D2-6147-BA25-CF24F4CEDB39}" type="presOf" srcId="{543C92F4-A446-114C-B399-49001CED0085}" destId="{0A8FA8AF-E7AA-5F4D-AB96-E4B8960B1032}" srcOrd="1" destOrd="0" presId="urn:microsoft.com/office/officeart/2005/8/layout/gear1"/>
    <dgm:cxn modelId="{8254A483-D5D6-A14B-882B-69C109253713}" srcId="{53A600EB-8FF2-7041-BD71-D99AD9A28161}" destId="{FBC3294F-1F83-AE42-8AAC-26F2B60DA81C}" srcOrd="0" destOrd="0" parTransId="{43916588-FC5B-F544-AC9E-AF048B4C9824}" sibTransId="{A51BDB51-AA60-8E42-893A-BA086DF45147}"/>
    <dgm:cxn modelId="{A8015686-ADEF-AF45-8265-FDF3133DE8B2}" type="presOf" srcId="{A3D95B01-2C04-C64B-A009-F49E59AD1CF7}" destId="{96B469E7-9A21-BF42-B630-5B4D902274D8}" srcOrd="0" destOrd="0" presId="urn:microsoft.com/office/officeart/2005/8/layout/gear1"/>
    <dgm:cxn modelId="{6BE09987-B8B3-334F-8A08-CA8B5F1F4329}" type="presOf" srcId="{FBC3294F-1F83-AE42-8AAC-26F2B60DA81C}" destId="{815C0661-A17A-9A42-AB4C-EA5D349E0E86}" srcOrd="0" destOrd="0" presId="urn:microsoft.com/office/officeart/2005/8/layout/gear1"/>
    <dgm:cxn modelId="{0E4AFD87-8034-6946-B7BD-98D9B7153D39}" type="presOf" srcId="{543C92F4-A446-114C-B399-49001CED0085}" destId="{733F9CA5-E40C-5147-98C4-762FBDE03C63}" srcOrd="2" destOrd="0" presId="urn:microsoft.com/office/officeart/2005/8/layout/gear1"/>
    <dgm:cxn modelId="{4AC5068C-540C-9843-8A8D-D079AFCF816D}" type="presOf" srcId="{53A600EB-8FF2-7041-BD71-D99AD9A28161}" destId="{304D7DEC-3AC0-4B48-B5B2-ABD339C8E9E5}" srcOrd="0" destOrd="0" presId="urn:microsoft.com/office/officeart/2005/8/layout/gear1"/>
    <dgm:cxn modelId="{97011599-6025-2149-99BE-0DB8524123C4}" type="presOf" srcId="{543C92F4-A446-114C-B399-49001CED0085}" destId="{C7C7DAA8-DD12-4E4E-BD0D-FFCCB3B8D2A1}" srcOrd="0" destOrd="0" presId="urn:microsoft.com/office/officeart/2005/8/layout/gear1"/>
    <dgm:cxn modelId="{3E646DB7-9957-2349-AFBE-1EAB9BB486CA}" type="presOf" srcId="{FBC3294F-1F83-AE42-8AAC-26F2B60DA81C}" destId="{A996E031-B05C-1B42-8413-A97CB6D0CB03}" srcOrd="2" destOrd="0" presId="urn:microsoft.com/office/officeart/2005/8/layout/gear1"/>
    <dgm:cxn modelId="{366EE2C0-F841-9E44-8A1A-4BAA549A5506}" srcId="{53A600EB-8FF2-7041-BD71-D99AD9A28161}" destId="{543C92F4-A446-114C-B399-49001CED0085}" srcOrd="1" destOrd="0" parTransId="{534BE406-E8EF-C147-AE70-4C134C2A51EE}" sibTransId="{FE1C1467-21D1-E742-9150-E3E4002AAE54}"/>
    <dgm:cxn modelId="{612DF0C2-9214-6941-BF5A-70CCB76491F6}" srcId="{53A600EB-8FF2-7041-BD71-D99AD9A28161}" destId="{AED18784-250A-8A43-BCE1-746CF440BE2F}" srcOrd="2" destOrd="0" parTransId="{D3B73153-453F-C14A-AECF-AD7AABEE75D1}" sibTransId="{A3D95B01-2C04-C64B-A009-F49E59AD1CF7}"/>
    <dgm:cxn modelId="{2546A8E0-1B7C-F14D-BC78-B8E26D0867B7}" type="presParOf" srcId="{304D7DEC-3AC0-4B48-B5B2-ABD339C8E9E5}" destId="{815C0661-A17A-9A42-AB4C-EA5D349E0E86}" srcOrd="0" destOrd="0" presId="urn:microsoft.com/office/officeart/2005/8/layout/gear1"/>
    <dgm:cxn modelId="{1786E567-35B1-AC4C-A2C3-813CDA579FDF}" type="presParOf" srcId="{304D7DEC-3AC0-4B48-B5B2-ABD339C8E9E5}" destId="{0E4F2D96-E052-C144-8B40-1B4AB9FFDCF4}" srcOrd="1" destOrd="0" presId="urn:microsoft.com/office/officeart/2005/8/layout/gear1"/>
    <dgm:cxn modelId="{BDC2014D-3E0A-2744-BB8B-8B1D6A81B42B}" type="presParOf" srcId="{304D7DEC-3AC0-4B48-B5B2-ABD339C8E9E5}" destId="{A996E031-B05C-1B42-8413-A97CB6D0CB03}" srcOrd="2" destOrd="0" presId="urn:microsoft.com/office/officeart/2005/8/layout/gear1"/>
    <dgm:cxn modelId="{DBDC07E3-5B77-C348-9D66-885F885DDBA8}" type="presParOf" srcId="{304D7DEC-3AC0-4B48-B5B2-ABD339C8E9E5}" destId="{C7C7DAA8-DD12-4E4E-BD0D-FFCCB3B8D2A1}" srcOrd="3" destOrd="0" presId="urn:microsoft.com/office/officeart/2005/8/layout/gear1"/>
    <dgm:cxn modelId="{8E22D10A-F42D-D746-9444-58A59E0763E2}" type="presParOf" srcId="{304D7DEC-3AC0-4B48-B5B2-ABD339C8E9E5}" destId="{0A8FA8AF-E7AA-5F4D-AB96-E4B8960B1032}" srcOrd="4" destOrd="0" presId="urn:microsoft.com/office/officeart/2005/8/layout/gear1"/>
    <dgm:cxn modelId="{4FA3FA02-ED2F-B845-8038-F97175A4E42F}" type="presParOf" srcId="{304D7DEC-3AC0-4B48-B5B2-ABD339C8E9E5}" destId="{733F9CA5-E40C-5147-98C4-762FBDE03C63}" srcOrd="5" destOrd="0" presId="urn:microsoft.com/office/officeart/2005/8/layout/gear1"/>
    <dgm:cxn modelId="{8D6749FC-1036-B846-9830-F8AF68E40CF8}" type="presParOf" srcId="{304D7DEC-3AC0-4B48-B5B2-ABD339C8E9E5}" destId="{FCBD8840-A728-8541-876A-1823F67FAA63}" srcOrd="6" destOrd="0" presId="urn:microsoft.com/office/officeart/2005/8/layout/gear1"/>
    <dgm:cxn modelId="{34585B92-59BF-B94B-8D53-0416978BB59A}" type="presParOf" srcId="{304D7DEC-3AC0-4B48-B5B2-ABD339C8E9E5}" destId="{DC964091-D974-1043-99B1-C476B1AE1886}" srcOrd="7" destOrd="0" presId="urn:microsoft.com/office/officeart/2005/8/layout/gear1"/>
    <dgm:cxn modelId="{5A6905D6-2B72-7F47-86EB-8769D70BBBF6}" type="presParOf" srcId="{304D7DEC-3AC0-4B48-B5B2-ABD339C8E9E5}" destId="{CD4D6730-6229-5043-9F57-17CCA54E6270}" srcOrd="8" destOrd="0" presId="urn:microsoft.com/office/officeart/2005/8/layout/gear1"/>
    <dgm:cxn modelId="{E5312205-9E94-7C48-867F-FD1F992BDEB2}" type="presParOf" srcId="{304D7DEC-3AC0-4B48-B5B2-ABD339C8E9E5}" destId="{36FF8AF5-6932-0A4A-81DE-F9C14CE44F03}" srcOrd="9" destOrd="0" presId="urn:microsoft.com/office/officeart/2005/8/layout/gear1"/>
    <dgm:cxn modelId="{4D5F7B9F-3DAB-5543-BA64-1655A1A1095C}" type="presParOf" srcId="{304D7DEC-3AC0-4B48-B5B2-ABD339C8E9E5}" destId="{611A2D78-0CE2-954F-A7EC-4044BCCA71F4}" srcOrd="10" destOrd="0" presId="urn:microsoft.com/office/officeart/2005/8/layout/gear1"/>
    <dgm:cxn modelId="{5640E05A-91F4-E748-9F56-CBA873198C11}" type="presParOf" srcId="{304D7DEC-3AC0-4B48-B5B2-ABD339C8E9E5}" destId="{F1A40273-95F0-5B48-B110-D606CA9DE96D}" srcOrd="11" destOrd="0" presId="urn:microsoft.com/office/officeart/2005/8/layout/gear1"/>
    <dgm:cxn modelId="{CDE56E88-7783-114C-B563-AA0B1307C2C6}" type="presParOf" srcId="{304D7DEC-3AC0-4B48-B5B2-ABD339C8E9E5}" destId="{96B469E7-9A21-BF42-B630-5B4D902274D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C0661-A17A-9A42-AB4C-EA5D349E0E86}">
      <dsp:nvSpPr>
        <dsp:cNvPr id="0" name=""/>
        <dsp:cNvSpPr/>
      </dsp:nvSpPr>
      <dsp:spPr>
        <a:xfrm>
          <a:off x="2532861" y="2058352"/>
          <a:ext cx="2515764" cy="2515764"/>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Enable Greece meet its NECP goals.</a:t>
          </a:r>
        </a:p>
      </dsp:txBody>
      <dsp:txXfrm>
        <a:off x="3038641" y="2647658"/>
        <a:ext cx="1504204" cy="1293154"/>
      </dsp:txXfrm>
    </dsp:sp>
    <dsp:sp modelId="{C7C7DAA8-DD12-4E4E-BD0D-FFCCB3B8D2A1}">
      <dsp:nvSpPr>
        <dsp:cNvPr id="0" name=""/>
        <dsp:cNvSpPr/>
      </dsp:nvSpPr>
      <dsp:spPr>
        <a:xfrm>
          <a:off x="1069143" y="1463717"/>
          <a:ext cx="1829646" cy="182964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 Policy Advisor</a:t>
          </a:r>
        </a:p>
      </dsp:txBody>
      <dsp:txXfrm>
        <a:off x="1529762" y="1927120"/>
        <a:ext cx="908408" cy="902840"/>
      </dsp:txXfrm>
    </dsp:sp>
    <dsp:sp modelId="{FCBD8840-A728-8541-876A-1823F67FAA63}">
      <dsp:nvSpPr>
        <dsp:cNvPr id="0" name=""/>
        <dsp:cNvSpPr/>
      </dsp:nvSpPr>
      <dsp:spPr>
        <a:xfrm rot="20700000">
          <a:off x="2093932" y="201447"/>
          <a:ext cx="1792680" cy="179268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R&amp;D Centre</a:t>
          </a:r>
        </a:p>
      </dsp:txBody>
      <dsp:txXfrm rot="-20700000">
        <a:off x="2487119" y="594635"/>
        <a:ext cx="1006305" cy="1006305"/>
      </dsp:txXfrm>
    </dsp:sp>
    <dsp:sp modelId="{611A2D78-0CE2-954F-A7EC-4044BCCA71F4}">
      <dsp:nvSpPr>
        <dsp:cNvPr id="0" name=""/>
        <dsp:cNvSpPr/>
      </dsp:nvSpPr>
      <dsp:spPr>
        <a:xfrm>
          <a:off x="2343603" y="1676342"/>
          <a:ext cx="3220178" cy="3220178"/>
        </a:xfrm>
        <a:prstGeom prst="circularArrow">
          <a:avLst>
            <a:gd name="adj1" fmla="val 4688"/>
            <a:gd name="adj2" fmla="val 299029"/>
            <a:gd name="adj3" fmla="val 2524559"/>
            <a:gd name="adj4" fmla="val 15843314"/>
            <a:gd name="adj5" fmla="val 5469"/>
          </a:avLst>
        </a:prstGeom>
        <a:solidFill>
          <a:srgbClr val="800000">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F1A40273-95F0-5B48-B110-D606CA9DE96D}">
      <dsp:nvSpPr>
        <dsp:cNvPr id="0" name=""/>
        <dsp:cNvSpPr/>
      </dsp:nvSpPr>
      <dsp:spPr>
        <a:xfrm>
          <a:off x="745116" y="1057255"/>
          <a:ext cx="2339660" cy="2339660"/>
        </a:xfrm>
        <a:prstGeom prst="leftCircularArrow">
          <a:avLst>
            <a:gd name="adj1" fmla="val 6452"/>
            <a:gd name="adj2" fmla="val 429999"/>
            <a:gd name="adj3" fmla="val 10489124"/>
            <a:gd name="adj4" fmla="val 14837806"/>
            <a:gd name="adj5" fmla="val 7527"/>
          </a:avLst>
        </a:prstGeom>
        <a:solidFill>
          <a:srgbClr val="800000">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96B469E7-9A21-BF42-B630-5B4D902274D8}">
      <dsp:nvSpPr>
        <dsp:cNvPr id="0" name=""/>
        <dsp:cNvSpPr/>
      </dsp:nvSpPr>
      <dsp:spPr>
        <a:xfrm>
          <a:off x="1679267" y="-192846"/>
          <a:ext cx="2522625" cy="2522625"/>
        </a:xfrm>
        <a:prstGeom prst="circularArrow">
          <a:avLst>
            <a:gd name="adj1" fmla="val 5984"/>
            <a:gd name="adj2" fmla="val 394124"/>
            <a:gd name="adj3" fmla="val 13313824"/>
            <a:gd name="adj4" fmla="val 10508221"/>
            <a:gd name="adj5" fmla="val 6981"/>
          </a:avLst>
        </a:prstGeom>
        <a:solidFill>
          <a:srgbClr val="800000">
            <a:alpha val="5100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17F77D0-917F-4072-B175-D874F710252D}" type="datetimeFigureOut">
              <a:rPr lang="el-GR" smtClean="0"/>
              <a:t>22/2/21</a:t>
            </a:fld>
            <a:endParaRPr lang="el-GR"/>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77B68CB0-7D73-48E6-A187-919927EC5C98}" type="slidenum">
              <a:rPr lang="el-GR" smtClean="0"/>
              <a:t>‹#›</a:t>
            </a:fld>
            <a:endParaRPr lang="el-GR"/>
          </a:p>
        </p:txBody>
      </p:sp>
    </p:spTree>
    <p:extLst>
      <p:ext uri="{BB962C8B-B14F-4D97-AF65-F5344CB8AC3E}">
        <p14:creationId xmlns:p14="http://schemas.microsoft.com/office/powerpoint/2010/main" val="1517879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A9CCB70-CC4C-451E-BC31-B613246728B5}" type="datetimeFigureOut">
              <a:rPr lang="en-GB" smtClean="0"/>
              <a:t>22/02/2021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15C4F43-76D5-4CDD-8D27-DD749F3376A4}" type="slidenum">
              <a:rPr lang="en-GB" smtClean="0"/>
              <a:t>‹#›</a:t>
            </a:fld>
            <a:endParaRPr lang="en-GB"/>
          </a:p>
        </p:txBody>
      </p:sp>
    </p:spTree>
    <p:extLst>
      <p:ext uri="{BB962C8B-B14F-4D97-AF65-F5344CB8AC3E}">
        <p14:creationId xmlns:p14="http://schemas.microsoft.com/office/powerpoint/2010/main" val="382066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1B260D48-81C5-49C5-9749-98876C65846E}" type="datetimeFigureOut">
              <a:rPr lang="el-GR" smtClean="0"/>
              <a:t>22/2/21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94C55C6-37FB-4CA1-95DE-9D5538921BCB}" type="slidenum">
              <a:rPr lang="el-GR" smtClean="0"/>
              <a:t>‹#›</a:t>
            </a:fld>
            <a:endParaRPr lang="el-GR"/>
          </a:p>
        </p:txBody>
      </p:sp>
    </p:spTree>
    <p:extLst>
      <p:ext uri="{BB962C8B-B14F-4D97-AF65-F5344CB8AC3E}">
        <p14:creationId xmlns:p14="http://schemas.microsoft.com/office/powerpoint/2010/main" val="358466127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B260D48-81C5-49C5-9749-98876C65846E}" type="datetimeFigureOut">
              <a:rPr lang="el-GR" smtClean="0"/>
              <a:t>22/2/21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94C55C6-37FB-4CA1-95DE-9D5538921BCB}" type="slidenum">
              <a:rPr lang="el-GR" smtClean="0"/>
              <a:t>‹#›</a:t>
            </a:fld>
            <a:endParaRPr lang="el-GR"/>
          </a:p>
        </p:txBody>
      </p:sp>
      <p:sp>
        <p:nvSpPr>
          <p:cNvPr id="12" name="Rectangle 11">
            <a:extLst>
              <a:ext uri="{FF2B5EF4-FFF2-40B4-BE49-F238E27FC236}">
                <a16:creationId xmlns:a16="http://schemas.microsoft.com/office/drawing/2014/main" id="{AA94EDEE-D6C5-DF46-9A53-AB832BD8F754}"/>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3" name="Picture 12" descr="Text&#10;&#10;Description automatically generated with medium confidence">
            <a:extLst>
              <a:ext uri="{FF2B5EF4-FFF2-40B4-BE49-F238E27FC236}">
                <a16:creationId xmlns:a16="http://schemas.microsoft.com/office/drawing/2014/main" id="{EBA42DC3-E6F2-C148-AC2B-7203CFB1C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330669308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B260D48-81C5-49C5-9749-98876C65846E}" type="datetimeFigureOut">
              <a:rPr lang="el-GR" smtClean="0"/>
              <a:t>22/2/21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94C55C6-37FB-4CA1-95DE-9D5538921BCB}" type="slidenum">
              <a:rPr lang="el-GR" smtClean="0"/>
              <a:t>‹#›</a:t>
            </a:fld>
            <a:endParaRPr lang="el-GR"/>
          </a:p>
        </p:txBody>
      </p:sp>
      <p:sp>
        <p:nvSpPr>
          <p:cNvPr id="13" name="Rectangle 12">
            <a:extLst>
              <a:ext uri="{FF2B5EF4-FFF2-40B4-BE49-F238E27FC236}">
                <a16:creationId xmlns:a16="http://schemas.microsoft.com/office/drawing/2014/main" id="{E470F5DE-0E4F-F341-B8C4-7FBA3CF2C5D8}"/>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4" name="Picture 13" descr="Text&#10;&#10;Description automatically generated with medium confidence">
            <a:extLst>
              <a:ext uri="{FF2B5EF4-FFF2-40B4-BE49-F238E27FC236}">
                <a16:creationId xmlns:a16="http://schemas.microsoft.com/office/drawing/2014/main" id="{0A184E95-0BA8-F047-8FBF-4F49AB9279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109812035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B260D48-81C5-49C5-9749-98876C65846E}" type="datetimeFigureOut">
              <a:rPr lang="el-GR" smtClean="0"/>
              <a:t>22/2/21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94C55C6-37FB-4CA1-95DE-9D5538921BCB}" type="slidenum">
              <a:rPr lang="el-GR" smtClean="0"/>
              <a:t>‹#›</a:t>
            </a:fld>
            <a:endParaRPr lang="el-GR"/>
          </a:p>
        </p:txBody>
      </p:sp>
      <p:sp>
        <p:nvSpPr>
          <p:cNvPr id="11" name="Rectangle 10">
            <a:extLst>
              <a:ext uri="{FF2B5EF4-FFF2-40B4-BE49-F238E27FC236}">
                <a16:creationId xmlns:a16="http://schemas.microsoft.com/office/drawing/2014/main" id="{F09ADBD1-D068-354E-B184-25CDEB0CA862}"/>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8" name="Picture 7" descr="Text&#10;&#10;Description automatically generated with medium confidence">
            <a:extLst>
              <a:ext uri="{FF2B5EF4-FFF2-40B4-BE49-F238E27FC236}">
                <a16:creationId xmlns:a16="http://schemas.microsoft.com/office/drawing/2014/main" id="{81ECBB40-8E04-E245-884C-702D116C9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26366478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1B260D48-81C5-49C5-9749-98876C65846E}" type="datetimeFigureOut">
              <a:rPr lang="el-GR" smtClean="0"/>
              <a:t>22/2/21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94C55C6-37FB-4CA1-95DE-9D5538921BCB}" type="slidenum">
              <a:rPr lang="el-GR" smtClean="0"/>
              <a:t>‹#›</a:t>
            </a:fld>
            <a:endParaRPr lang="el-GR"/>
          </a:p>
        </p:txBody>
      </p:sp>
      <p:pic>
        <p:nvPicPr>
          <p:cNvPr id="8" name="Picture 7" descr="Text&#10;&#10;Description automatically generated with medium confidence">
            <a:extLst>
              <a:ext uri="{FF2B5EF4-FFF2-40B4-BE49-F238E27FC236}">
                <a16:creationId xmlns:a16="http://schemas.microsoft.com/office/drawing/2014/main" id="{F987E577-9C03-434D-8374-8F61BFD65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
        <p:nvSpPr>
          <p:cNvPr id="9" name="Rectangle 8">
            <a:extLst>
              <a:ext uri="{FF2B5EF4-FFF2-40B4-BE49-F238E27FC236}">
                <a16:creationId xmlns:a16="http://schemas.microsoft.com/office/drawing/2014/main" id="{24E70DF0-EECC-4143-865D-96CB00947651}"/>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spTree>
    <p:extLst>
      <p:ext uri="{BB962C8B-B14F-4D97-AF65-F5344CB8AC3E}">
        <p14:creationId xmlns:p14="http://schemas.microsoft.com/office/powerpoint/2010/main" val="11929001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1B260D48-81C5-49C5-9749-98876C65846E}" type="datetimeFigureOut">
              <a:rPr lang="el-GR" smtClean="0"/>
              <a:t>22/2/21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94C55C6-37FB-4CA1-95DE-9D5538921BCB}" type="slidenum">
              <a:rPr lang="el-GR" smtClean="0"/>
              <a:t>‹#›</a:t>
            </a:fld>
            <a:endParaRPr lang="el-GR"/>
          </a:p>
        </p:txBody>
      </p:sp>
      <p:sp>
        <p:nvSpPr>
          <p:cNvPr id="14" name="Rectangle 13">
            <a:extLst>
              <a:ext uri="{FF2B5EF4-FFF2-40B4-BE49-F238E27FC236}">
                <a16:creationId xmlns:a16="http://schemas.microsoft.com/office/drawing/2014/main" id="{573252B7-C0F4-7444-84CC-897DB79CA332}"/>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5" name="Picture 14" descr="Text&#10;&#10;Description automatically generated with medium confidence">
            <a:extLst>
              <a:ext uri="{FF2B5EF4-FFF2-40B4-BE49-F238E27FC236}">
                <a16:creationId xmlns:a16="http://schemas.microsoft.com/office/drawing/2014/main" id="{9E58BACE-DF1B-814C-A689-427AF6771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7090388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B260D48-81C5-49C5-9749-98876C65846E}" type="datetimeFigureOut">
              <a:rPr lang="el-GR" smtClean="0"/>
              <a:t>22/2/21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94C55C6-37FB-4CA1-95DE-9D5538921BCB}" type="slidenum">
              <a:rPr lang="el-GR" smtClean="0"/>
              <a:t>‹#›</a:t>
            </a:fld>
            <a:endParaRPr lang="el-GR"/>
          </a:p>
        </p:txBody>
      </p:sp>
      <p:sp>
        <p:nvSpPr>
          <p:cNvPr id="12" name="Rectangle 11">
            <a:extLst>
              <a:ext uri="{FF2B5EF4-FFF2-40B4-BE49-F238E27FC236}">
                <a16:creationId xmlns:a16="http://schemas.microsoft.com/office/drawing/2014/main" id="{AF6C5AC0-98D4-FF48-BAAF-F0BA78B50210}"/>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4" name="Picture 13" descr="Text&#10;&#10;Description automatically generated with medium confidence">
            <a:extLst>
              <a:ext uri="{FF2B5EF4-FFF2-40B4-BE49-F238E27FC236}">
                <a16:creationId xmlns:a16="http://schemas.microsoft.com/office/drawing/2014/main" id="{4E8472D3-244A-C348-996D-6423ADF8E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8831054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1B260D48-81C5-49C5-9749-98876C65846E}" type="datetimeFigureOut">
              <a:rPr lang="el-GR" smtClean="0"/>
              <a:t>22/2/21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94C55C6-37FB-4CA1-95DE-9D5538921BCB}" type="slidenum">
              <a:rPr lang="el-GR" smtClean="0"/>
              <a:t>‹#›</a:t>
            </a:fld>
            <a:endParaRPr lang="el-GR"/>
          </a:p>
        </p:txBody>
      </p:sp>
      <p:sp>
        <p:nvSpPr>
          <p:cNvPr id="11" name="Rectangle 10">
            <a:extLst>
              <a:ext uri="{FF2B5EF4-FFF2-40B4-BE49-F238E27FC236}">
                <a16:creationId xmlns:a16="http://schemas.microsoft.com/office/drawing/2014/main" id="{C2D547EC-82FB-CC4B-BDEF-11B6080D264A}"/>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2" name="Picture 11" descr="Text&#10;&#10;Description automatically generated with medium confidence">
            <a:extLst>
              <a:ext uri="{FF2B5EF4-FFF2-40B4-BE49-F238E27FC236}">
                <a16:creationId xmlns:a16="http://schemas.microsoft.com/office/drawing/2014/main" id="{3D5F46D8-FCC6-434A-9024-441A402426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372412790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B260D48-81C5-49C5-9749-98876C65846E}" type="datetimeFigureOut">
              <a:rPr lang="el-GR" smtClean="0"/>
              <a:t>22/2/21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94C55C6-37FB-4CA1-95DE-9D5538921BCB}" type="slidenum">
              <a:rPr lang="el-GR" smtClean="0"/>
              <a:t>‹#›</a:t>
            </a:fld>
            <a:endParaRPr lang="el-GR"/>
          </a:p>
        </p:txBody>
      </p:sp>
      <p:sp>
        <p:nvSpPr>
          <p:cNvPr id="11" name="Rectangle 10">
            <a:extLst>
              <a:ext uri="{FF2B5EF4-FFF2-40B4-BE49-F238E27FC236}">
                <a16:creationId xmlns:a16="http://schemas.microsoft.com/office/drawing/2014/main" id="{EA6679DE-94AC-9A41-9DE5-AE42ED3D9CCA}"/>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2" name="Picture 11" descr="Text&#10;&#10;Description automatically generated with medium confidence">
            <a:extLst>
              <a:ext uri="{FF2B5EF4-FFF2-40B4-BE49-F238E27FC236}">
                <a16:creationId xmlns:a16="http://schemas.microsoft.com/office/drawing/2014/main" id="{7E4D8788-F8F4-9640-B603-BFBF038F7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17228916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B260D48-81C5-49C5-9749-98876C65846E}" type="datetimeFigureOut">
              <a:rPr lang="el-GR" smtClean="0"/>
              <a:t>22/2/21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94C55C6-37FB-4CA1-95DE-9D5538921BCB}" type="slidenum">
              <a:rPr lang="el-GR" smtClean="0"/>
              <a:t>‹#›</a:t>
            </a:fld>
            <a:endParaRPr lang="el-GR"/>
          </a:p>
        </p:txBody>
      </p:sp>
      <p:sp>
        <p:nvSpPr>
          <p:cNvPr id="13" name="Rectangle 12">
            <a:extLst>
              <a:ext uri="{FF2B5EF4-FFF2-40B4-BE49-F238E27FC236}">
                <a16:creationId xmlns:a16="http://schemas.microsoft.com/office/drawing/2014/main" id="{8D2D1131-E69F-884B-BE2E-83E3774A8F8A}"/>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4" name="Picture 13" descr="Text&#10;&#10;Description automatically generated with medium confidence">
            <a:extLst>
              <a:ext uri="{FF2B5EF4-FFF2-40B4-BE49-F238E27FC236}">
                <a16:creationId xmlns:a16="http://schemas.microsoft.com/office/drawing/2014/main" id="{2FB3FCB4-763B-864A-9B9C-1424F5FDA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111487899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B260D48-81C5-49C5-9749-98876C65846E}" type="datetimeFigureOut">
              <a:rPr lang="el-GR" smtClean="0"/>
              <a:t>22/2/21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94C55C6-37FB-4CA1-95DE-9D5538921BCB}" type="slidenum">
              <a:rPr lang="el-GR" smtClean="0"/>
              <a:t>‹#›</a:t>
            </a:fld>
            <a:endParaRPr lang="el-GR"/>
          </a:p>
        </p:txBody>
      </p:sp>
      <p:sp>
        <p:nvSpPr>
          <p:cNvPr id="13" name="Rectangle 12">
            <a:extLst>
              <a:ext uri="{FF2B5EF4-FFF2-40B4-BE49-F238E27FC236}">
                <a16:creationId xmlns:a16="http://schemas.microsoft.com/office/drawing/2014/main" id="{17861F10-B551-9540-AE27-7CE14C8D7D31}"/>
              </a:ext>
            </a:extLst>
          </p:cNvPr>
          <p:cNvSpPr/>
          <p:nvPr userDrawn="1"/>
        </p:nvSpPr>
        <p:spPr>
          <a:xfrm>
            <a:off x="3791359" y="6277302"/>
            <a:ext cx="4609281" cy="523220"/>
          </a:xfrm>
          <a:prstGeom prst="rect">
            <a:avLst/>
          </a:prstGeom>
        </p:spPr>
        <p:txBody>
          <a:bodyPr wrap="square">
            <a:spAutoFit/>
          </a:bodyPr>
          <a:lstStyle/>
          <a:p>
            <a:pPr algn="ctr">
              <a:spcBef>
                <a:spcPts val="0"/>
              </a:spcBef>
              <a:tabLst>
                <a:tab pos="7864475" algn="l"/>
              </a:tabLst>
            </a:pPr>
            <a:r>
              <a:rPr lang="en-GB" sz="1400" b="1" i="0" dirty="0">
                <a:solidFill>
                  <a:srgbClr val="800000"/>
                </a:solidFill>
                <a:effectLst/>
                <a:latin typeface="open sans" panose="020B0606030504020204"/>
              </a:rPr>
              <a:t>Offshore Wind Energy in Greece</a:t>
            </a:r>
            <a:br>
              <a:rPr lang="en-GB" sz="1400" b="1" i="0" dirty="0">
                <a:solidFill>
                  <a:srgbClr val="800000"/>
                </a:solidFill>
                <a:effectLst/>
                <a:latin typeface="open sans" panose="020B0606030504020204"/>
              </a:rPr>
            </a:br>
            <a:r>
              <a:rPr lang="en-GB" sz="1400" b="1" i="0" dirty="0">
                <a:solidFill>
                  <a:srgbClr val="800000"/>
                </a:solidFill>
                <a:effectLst/>
                <a:latin typeface="open sans" panose="020B0606030504020204"/>
              </a:rPr>
              <a:t>Institutional framework, challenges and perspectives</a:t>
            </a:r>
          </a:p>
        </p:txBody>
      </p:sp>
      <p:pic>
        <p:nvPicPr>
          <p:cNvPr id="14" name="Picture 13" descr="Text&#10;&#10;Description automatically generated with medium confidence">
            <a:extLst>
              <a:ext uri="{FF2B5EF4-FFF2-40B4-BE49-F238E27FC236}">
                <a16:creationId xmlns:a16="http://schemas.microsoft.com/office/drawing/2014/main" id="{F1E0A5C6-B1DB-834C-BA48-D9264A1C4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36525"/>
            <a:ext cx="3343399" cy="504030"/>
          </a:xfrm>
          <a:prstGeom prst="rect">
            <a:avLst/>
          </a:prstGeom>
        </p:spPr>
      </p:pic>
    </p:spTree>
    <p:extLst>
      <p:ext uri="{BB962C8B-B14F-4D97-AF65-F5344CB8AC3E}">
        <p14:creationId xmlns:p14="http://schemas.microsoft.com/office/powerpoint/2010/main" val="31583870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60D48-81C5-49C5-9749-98876C65846E}" type="datetimeFigureOut">
              <a:rPr lang="el-GR" smtClean="0"/>
              <a:t>22/2/21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C55C6-37FB-4CA1-95DE-9D5538921BCB}" type="slidenum">
              <a:rPr lang="el-GR" smtClean="0"/>
              <a:t>‹#›</a:t>
            </a:fld>
            <a:endParaRPr lang="el-GR"/>
          </a:p>
        </p:txBody>
      </p:sp>
    </p:spTree>
    <p:extLst>
      <p:ext uri="{BB962C8B-B14F-4D97-AF65-F5344CB8AC3E}">
        <p14:creationId xmlns:p14="http://schemas.microsoft.com/office/powerpoint/2010/main" val="330605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grpr@cres.gr"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cres.gr/"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0CB5-E6F6-F545-9773-985F63DF4AB7}"/>
              </a:ext>
            </a:extLst>
          </p:cNvPr>
          <p:cNvSpPr>
            <a:spLocks noGrp="1"/>
          </p:cNvSpPr>
          <p:nvPr>
            <p:ph type="ctrTitle"/>
          </p:nvPr>
        </p:nvSpPr>
        <p:spPr>
          <a:xfrm>
            <a:off x="2807153" y="2359478"/>
            <a:ext cx="6630761" cy="2139044"/>
          </a:xfrm>
        </p:spPr>
        <p:txBody>
          <a:bodyPr>
            <a:normAutofit fontScale="90000"/>
          </a:bodyPr>
          <a:lstStyle/>
          <a:p>
            <a:br>
              <a:rPr lang="el-GR" sz="3000" b="1" i="0" dirty="0">
                <a:solidFill>
                  <a:schemeClr val="accent1">
                    <a:lumMod val="75000"/>
                  </a:schemeClr>
                </a:solidFill>
                <a:effectLst/>
                <a:latin typeface="open sans" panose="020B0606030504020204"/>
              </a:rPr>
            </a:br>
            <a:br>
              <a:rPr lang="el-GR" sz="3000" b="1" i="0" dirty="0">
                <a:solidFill>
                  <a:schemeClr val="accent1">
                    <a:lumMod val="75000"/>
                  </a:schemeClr>
                </a:solidFill>
                <a:effectLst/>
                <a:latin typeface="open sans" panose="020B0606030504020204"/>
              </a:rPr>
            </a:br>
            <a:r>
              <a:rPr lang="en-US" sz="3300" b="1" i="0" dirty="0">
                <a:solidFill>
                  <a:schemeClr val="accent1">
                    <a:lumMod val="75000"/>
                  </a:schemeClr>
                </a:solidFill>
                <a:effectLst/>
                <a:latin typeface="Arial" panose="020B0604020202020204" pitchFamily="34" charset="0"/>
                <a:cs typeface="Arial" panose="020B0604020202020204" pitchFamily="34" charset="0"/>
              </a:rPr>
              <a:t>CRES’ institutional role, experience </a:t>
            </a:r>
            <a:br>
              <a:rPr lang="en-US" sz="3300" b="1" i="0" dirty="0">
                <a:solidFill>
                  <a:schemeClr val="accent1">
                    <a:lumMod val="75000"/>
                  </a:schemeClr>
                </a:solidFill>
                <a:effectLst/>
                <a:latin typeface="Arial" panose="020B0604020202020204" pitchFamily="34" charset="0"/>
                <a:cs typeface="Arial" panose="020B0604020202020204" pitchFamily="34" charset="0"/>
              </a:rPr>
            </a:br>
            <a:r>
              <a:rPr lang="en-US" sz="3300" b="1" i="0" dirty="0">
                <a:solidFill>
                  <a:schemeClr val="accent1">
                    <a:lumMod val="75000"/>
                  </a:schemeClr>
                </a:solidFill>
                <a:effectLst/>
                <a:latin typeface="Arial" panose="020B0604020202020204" pitchFamily="34" charset="0"/>
                <a:cs typeface="Arial" panose="020B0604020202020204" pitchFamily="34" charset="0"/>
              </a:rPr>
              <a:t>and current activities</a:t>
            </a:r>
            <a:br>
              <a:rPr lang="en-US" sz="3300" b="1" i="0" dirty="0">
                <a:solidFill>
                  <a:schemeClr val="accent1">
                    <a:lumMod val="75000"/>
                  </a:schemeClr>
                </a:solidFill>
                <a:effectLst/>
                <a:latin typeface="Arial" panose="020B0604020202020204" pitchFamily="34" charset="0"/>
                <a:cs typeface="Arial" panose="020B0604020202020204" pitchFamily="34" charset="0"/>
              </a:rPr>
            </a:br>
            <a:br>
              <a:rPr lang="en-US" sz="3300" b="1" i="0" dirty="0">
                <a:solidFill>
                  <a:schemeClr val="accent1">
                    <a:lumMod val="75000"/>
                  </a:schemeClr>
                </a:solidFill>
                <a:effectLst/>
                <a:latin typeface="Arial" panose="020B0604020202020204" pitchFamily="34" charset="0"/>
                <a:cs typeface="Arial" panose="020B0604020202020204" pitchFamily="34" charset="0"/>
              </a:rPr>
            </a:br>
            <a:br>
              <a:rPr lang="en-US" sz="3300" b="1" i="0" dirty="0">
                <a:solidFill>
                  <a:schemeClr val="accent1">
                    <a:lumMod val="75000"/>
                  </a:schemeClr>
                </a:solidFill>
                <a:effectLst/>
                <a:latin typeface="Arial" panose="020B0604020202020204" pitchFamily="34" charset="0"/>
                <a:cs typeface="Arial" panose="020B0604020202020204" pitchFamily="34" charset="0"/>
              </a:rPr>
            </a:br>
            <a:r>
              <a:rPr lang="en-GB" sz="2400" b="1" i="0" dirty="0">
                <a:solidFill>
                  <a:schemeClr val="accent1">
                    <a:lumMod val="75000"/>
                  </a:schemeClr>
                </a:solidFill>
                <a:effectLst/>
                <a:latin typeface="Arial" panose="020B0604020202020204" pitchFamily="34" charset="0"/>
                <a:cs typeface="Arial" panose="020B0604020202020204" pitchFamily="34" charset="0"/>
              </a:rPr>
              <a:t>2nd Session: Policies and Financing</a:t>
            </a:r>
            <a:endParaRPr lang="en-GR" sz="2400" dirty="0">
              <a:solidFill>
                <a:schemeClr val="accent1">
                  <a:lumMod val="75000"/>
                </a:schemeClr>
              </a:solidFill>
              <a:latin typeface="Arial" panose="020B0604020202020204" pitchFamily="34" charset="0"/>
              <a:cs typeface="Arial" panose="020B0604020202020204" pitchFamily="34" charset="0"/>
            </a:endParaRPr>
          </a:p>
        </p:txBody>
      </p:sp>
      <p:sp>
        <p:nvSpPr>
          <p:cNvPr id="6" name="Υπότιτλος 2">
            <a:extLst>
              <a:ext uri="{FF2B5EF4-FFF2-40B4-BE49-F238E27FC236}">
                <a16:creationId xmlns:a16="http://schemas.microsoft.com/office/drawing/2014/main" id="{B5BA353A-0633-F74D-9EBB-321314AE36D2}"/>
              </a:ext>
            </a:extLst>
          </p:cNvPr>
          <p:cNvSpPr txBox="1">
            <a:spLocks/>
          </p:cNvSpPr>
          <p:nvPr/>
        </p:nvSpPr>
        <p:spPr>
          <a:xfrm>
            <a:off x="90726" y="5618613"/>
            <a:ext cx="11820410" cy="1028726"/>
          </a:xfrm>
          <a:prstGeom prst="rect">
            <a:avLst/>
          </a:prstGeom>
          <a:solidFill>
            <a:srgbClr val="80000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tabLst>
                <a:tab pos="7864475" algn="l"/>
              </a:tabLst>
            </a:pPr>
            <a:r>
              <a:rPr lang="el-GR" sz="2000" b="1" dirty="0">
                <a:solidFill>
                  <a:schemeClr val="bg1"/>
                </a:solidFill>
              </a:rPr>
              <a:t>     </a:t>
            </a:r>
            <a:r>
              <a:rPr lang="en-GB" sz="1600" b="1" i="0" dirty="0">
                <a:solidFill>
                  <a:schemeClr val="bg1"/>
                </a:solidFill>
                <a:effectLst/>
                <a:latin typeface="open sans" panose="020B0606030504020204"/>
              </a:rPr>
              <a:t>Offshore Wind Energy in Greece</a:t>
            </a:r>
            <a:br>
              <a:rPr lang="en-GB" sz="1600" b="1" i="0" dirty="0">
                <a:solidFill>
                  <a:schemeClr val="bg1"/>
                </a:solidFill>
                <a:effectLst/>
                <a:latin typeface="open sans" panose="020B0606030504020204"/>
              </a:rPr>
            </a:br>
            <a:r>
              <a:rPr lang="en-GB" sz="1600" b="1" i="0" dirty="0">
                <a:solidFill>
                  <a:schemeClr val="bg1"/>
                </a:solidFill>
                <a:effectLst/>
                <a:latin typeface="open sans" panose="020B0606030504020204"/>
              </a:rPr>
              <a:t>Institutional framework, challenges and perspectives</a:t>
            </a:r>
          </a:p>
          <a:p>
            <a:pPr>
              <a:spcBef>
                <a:spcPts val="0"/>
              </a:spcBef>
              <a:tabLst>
                <a:tab pos="7864475" algn="l"/>
              </a:tabLst>
            </a:pPr>
            <a:endParaRPr lang="en-GB" sz="1600" b="1" dirty="0">
              <a:solidFill>
                <a:schemeClr val="bg1"/>
              </a:solidFill>
              <a:latin typeface="open sans" panose="020B0606030504020204"/>
            </a:endParaRPr>
          </a:p>
          <a:p>
            <a:pPr>
              <a:spcBef>
                <a:spcPts val="0"/>
              </a:spcBef>
              <a:tabLst>
                <a:tab pos="7864475" algn="l"/>
              </a:tabLst>
            </a:pPr>
            <a:r>
              <a:rPr lang="en-GB" sz="1600" b="1" i="0" dirty="0">
                <a:solidFill>
                  <a:schemeClr val="bg1"/>
                </a:solidFill>
                <a:effectLst/>
                <a:latin typeface="open sans" panose="020B0606030504020204"/>
              </a:rPr>
              <a:t>Tuesday, 23 February 2021</a:t>
            </a:r>
            <a:endParaRPr lang="el-GR" sz="2000" dirty="0">
              <a:solidFill>
                <a:schemeClr val="bg1"/>
              </a:solidFill>
            </a:endParaRPr>
          </a:p>
        </p:txBody>
      </p:sp>
      <p:pic>
        <p:nvPicPr>
          <p:cNvPr id="7" name="Picture 6" descr="Text&#10;&#10;Description automatically generated with medium confidence">
            <a:extLst>
              <a:ext uri="{FF2B5EF4-FFF2-40B4-BE49-F238E27FC236}">
                <a16:creationId xmlns:a16="http://schemas.microsoft.com/office/drawing/2014/main" id="{8605F101-C1FE-2A46-A320-FFA0BBA4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98" y="1016453"/>
            <a:ext cx="5767666" cy="869497"/>
          </a:xfrm>
          <a:prstGeom prst="rect">
            <a:avLst/>
          </a:prstGeom>
        </p:spPr>
      </p:pic>
    </p:spTree>
    <p:extLst>
      <p:ext uri="{BB962C8B-B14F-4D97-AF65-F5344CB8AC3E}">
        <p14:creationId xmlns:p14="http://schemas.microsoft.com/office/powerpoint/2010/main" val="279407642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2362DD-F54D-4B5F-A28B-BB1AE9018475}"/>
              </a:ext>
            </a:extLst>
          </p:cNvPr>
          <p:cNvSpPr>
            <a:spLocks noGrp="1"/>
          </p:cNvSpPr>
          <p:nvPr>
            <p:ph sz="half" idx="2"/>
          </p:nvPr>
        </p:nvSpPr>
        <p:spPr>
          <a:xfrm>
            <a:off x="158479" y="1697173"/>
            <a:ext cx="5246277" cy="4643302"/>
          </a:xfrm>
        </p:spPr>
        <p:txBody>
          <a:bodyPr>
            <a:noAutofit/>
          </a:bodyPr>
          <a:lstStyle/>
          <a:p>
            <a:pPr>
              <a:lnSpc>
                <a:spcPct val="100000"/>
              </a:lnSpc>
              <a:spcBef>
                <a:spcPts val="300"/>
              </a:spcBef>
              <a:spcAft>
                <a:spcPts val="300"/>
              </a:spcAft>
              <a:buFont typeface="Wingdings" pitchFamily="2" charset="2"/>
              <a:buChar char="ü"/>
            </a:pPr>
            <a:r>
              <a:rPr lang="en-US" sz="1600" b="1" dirty="0">
                <a:latin typeface="Arial" panose="020B0604020202020204" pitchFamily="34" charset="0"/>
                <a:cs typeface="Arial" panose="020B0604020202020204" pitchFamily="34" charset="0"/>
              </a:rPr>
              <a:t>Update tech</a:t>
            </a:r>
            <a:r>
              <a:rPr lang="el-GR" sz="1600" b="1" dirty="0">
                <a:latin typeface="Arial" panose="020B0604020202020204" pitchFamily="34" charset="0"/>
                <a:cs typeface="Arial" panose="020B0604020202020204" pitchFamily="34" charset="0"/>
              </a:rPr>
              <a:t>n</a:t>
            </a:r>
            <a:r>
              <a:rPr lang="en-US" sz="1600" b="1" dirty="0">
                <a:latin typeface="Arial" panose="020B0604020202020204" pitchFamily="34" charset="0"/>
                <a:cs typeface="Arial" panose="020B0604020202020204" pitchFamily="34" charset="0"/>
              </a:rPr>
              <a:t>ology based criteria </a:t>
            </a:r>
            <a:endParaRPr lang="el-GR" sz="1600" b="1" dirty="0">
              <a:latin typeface="Arial" panose="020B0604020202020204" pitchFamily="34" charset="0"/>
              <a:cs typeface="Arial" panose="020B0604020202020204" pitchFamily="34" charset="0"/>
            </a:endParaRPr>
          </a:p>
          <a:p>
            <a:pPr marL="268288" lvl="1" indent="0">
              <a:lnSpc>
                <a:spcPct val="100000"/>
              </a:lnSpc>
              <a:spcBef>
                <a:spcPts val="300"/>
              </a:spcBef>
              <a:spcAft>
                <a:spcPts val="300"/>
              </a:spcAft>
              <a:buNone/>
            </a:pPr>
            <a:r>
              <a:rPr lang="en-US" sz="1600" dirty="0">
                <a:latin typeface="Arial" panose="020B0604020202020204" pitchFamily="34" charset="0"/>
                <a:cs typeface="Arial" panose="020B0604020202020204" pitchFamily="34" charset="0"/>
              </a:rPr>
              <a:t>(e.g., floating offshore support structures which could be deployed at sea bottom depths up to 400m</a:t>
            </a:r>
            <a:r>
              <a:rPr lang="el-G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nSpc>
                <a:spcPct val="100000"/>
              </a:lnSpc>
              <a:spcBef>
                <a:spcPts val="300"/>
              </a:spcBef>
              <a:spcAft>
                <a:spcPts val="300"/>
              </a:spcAft>
              <a:buFont typeface="Wingdings" pitchFamily="2" charset="2"/>
              <a:buChar char="ü"/>
            </a:pPr>
            <a:r>
              <a:rPr lang="en-US" sz="1600" dirty="0">
                <a:latin typeface="Arial" panose="020B0604020202020204" pitchFamily="34" charset="0"/>
                <a:cs typeface="Arial" panose="020B0604020202020204" pitchFamily="34" charset="0"/>
              </a:rPr>
              <a:t>Interaction with </a:t>
            </a:r>
            <a:r>
              <a:rPr lang="en-US" sz="1600" b="1" dirty="0">
                <a:latin typeface="Arial" panose="020B0604020202020204" pitchFamily="34" charset="0"/>
                <a:cs typeface="Arial" panose="020B0604020202020204" pitchFamily="34" charset="0"/>
              </a:rPr>
              <a:t>transmission grid planning </a:t>
            </a:r>
            <a:endParaRPr lang="el-GR" sz="1600" b="1" dirty="0">
              <a:latin typeface="Arial" panose="020B0604020202020204" pitchFamily="34" charset="0"/>
              <a:cs typeface="Arial" panose="020B0604020202020204" pitchFamily="34" charset="0"/>
            </a:endParaRPr>
          </a:p>
          <a:p>
            <a:pPr marL="268288" lvl="1" indent="0">
              <a:lnSpc>
                <a:spcPct val="100000"/>
              </a:lnSpc>
              <a:spcBef>
                <a:spcPts val="300"/>
              </a:spcBef>
              <a:spcAft>
                <a:spcPts val="300"/>
              </a:spcAft>
              <a:buNone/>
            </a:pPr>
            <a:r>
              <a:rPr lang="en-US" sz="1600" dirty="0">
                <a:latin typeface="Arial" panose="020B0604020202020204" pitchFamily="34" charset="0"/>
                <a:cs typeface="Arial" panose="020B0604020202020204" pitchFamily="34" charset="0"/>
              </a:rPr>
              <a:t>(connection of islands to mainland grid, international interconnections, special hubs for offshore wind/blue energy connections</a:t>
            </a:r>
            <a:r>
              <a:rPr lang="el-G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nSpc>
                <a:spcPct val="100000"/>
              </a:lnSpc>
              <a:spcBef>
                <a:spcPts val="300"/>
              </a:spcBef>
              <a:spcAft>
                <a:spcPts val="300"/>
              </a:spcAft>
              <a:buFont typeface="Wingdings" pitchFamily="2" charset="2"/>
              <a:buChar char="ü"/>
            </a:pPr>
            <a:r>
              <a:rPr lang="en-US" sz="1600" dirty="0">
                <a:latin typeface="Arial" panose="020B0604020202020204" pitchFamily="34" charset="0"/>
                <a:cs typeface="Arial" panose="020B0604020202020204" pitchFamily="34" charset="0"/>
              </a:rPr>
              <a:t>Investigate </a:t>
            </a:r>
            <a:r>
              <a:rPr lang="en-US" sz="1600" b="1" dirty="0">
                <a:latin typeface="Arial" panose="020B0604020202020204" pitchFamily="34" charset="0"/>
                <a:cs typeface="Arial" panose="020B0604020202020204" pitchFamily="34" charset="0"/>
              </a:rPr>
              <a:t>multiple use of marine platforms</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marL="227013" lvl="1" indent="0">
              <a:lnSpc>
                <a:spcPct val="100000"/>
              </a:lnSpc>
              <a:spcBef>
                <a:spcPts val="300"/>
              </a:spcBef>
              <a:spcAft>
                <a:spcPts val="300"/>
              </a:spcAft>
              <a:buNone/>
            </a:pP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combined RES production, aquaculture</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biodiversity monitoring, maritime surveillance)</a:t>
            </a:r>
          </a:p>
          <a:p>
            <a:pPr>
              <a:lnSpc>
                <a:spcPct val="100000"/>
              </a:lnSpc>
              <a:spcBef>
                <a:spcPts val="300"/>
              </a:spcBef>
              <a:spcAft>
                <a:spcPts val="300"/>
              </a:spcAft>
              <a:buFont typeface="Wingdings" pitchFamily="2" charset="2"/>
              <a:buChar char="ü"/>
            </a:pPr>
            <a:r>
              <a:rPr lang="en-US" sz="1600" dirty="0">
                <a:latin typeface="Arial" panose="020B0604020202020204" pitchFamily="34" charset="0"/>
                <a:cs typeface="Arial" panose="020B0604020202020204" pitchFamily="34" charset="0"/>
              </a:rPr>
              <a:t>Interaction with </a:t>
            </a:r>
            <a:r>
              <a:rPr lang="en-US" sz="1600" b="1" dirty="0">
                <a:latin typeface="Arial" panose="020B0604020202020204" pitchFamily="34" charset="0"/>
                <a:cs typeface="Arial" panose="020B0604020202020204" pitchFamily="34" charset="0"/>
              </a:rPr>
              <a:t>National maritime Spatial Planning </a:t>
            </a:r>
          </a:p>
          <a:p>
            <a:pPr marL="268288" lvl="1" indent="0">
              <a:lnSpc>
                <a:spcPct val="100000"/>
              </a:lnSpc>
              <a:spcBef>
                <a:spcPts val="300"/>
              </a:spcBef>
              <a:spcAft>
                <a:spcPts val="300"/>
              </a:spcAft>
              <a:buNone/>
            </a:pP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reconsider</a:t>
            </a:r>
            <a:r>
              <a:rPr lang="el-GR" sz="1600" dirty="0">
                <a:latin typeface="Arial" panose="020B0604020202020204" pitchFamily="34" charset="0"/>
                <a:cs typeface="Arial" panose="020B0604020202020204" pitchFamily="34" charset="0"/>
              </a:rPr>
              <a:t> all restrictions)</a:t>
            </a:r>
            <a:endParaRPr lang="en-US" sz="1600" dirty="0">
              <a:latin typeface="Arial" panose="020B0604020202020204" pitchFamily="34" charset="0"/>
              <a:cs typeface="Arial" panose="020B0604020202020204" pitchFamily="34" charset="0"/>
            </a:endParaRPr>
          </a:p>
          <a:p>
            <a:pPr marL="268288" lvl="1" indent="0">
              <a:lnSpc>
                <a:spcPct val="100000"/>
              </a:lnSpc>
              <a:spcBef>
                <a:spcPts val="300"/>
              </a:spcBef>
              <a:spcAft>
                <a:spcPts val="300"/>
              </a:spcAft>
              <a:buNone/>
            </a:pPr>
            <a:endParaRPr lang="en-US" sz="800" dirty="0">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r>
              <a:rPr lang="el-GR" sz="1600" b="1" dirty="0">
                <a:solidFill>
                  <a:schemeClr val="accent5"/>
                </a:solidFill>
                <a:latin typeface="Arial" panose="020B0604020202020204" pitchFamily="34" charset="0"/>
                <a:cs typeface="Arial" panose="020B0604020202020204" pitchFamily="34" charset="0"/>
              </a:rPr>
              <a:t>Short term target:</a:t>
            </a:r>
            <a:endParaRPr lang="en-US" sz="1600" b="1" dirty="0">
              <a:solidFill>
                <a:schemeClr val="accent5"/>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pPr>
            <a:r>
              <a:rPr lang="en-US" sz="1600" dirty="0">
                <a:latin typeface="Arial" panose="020B0604020202020204" pitchFamily="34" charset="0"/>
                <a:cs typeface="Arial" panose="020B0604020202020204" pitchFamily="34" charset="0"/>
              </a:rPr>
              <a:t>identify larger maritime areas suitable for offshore wind (including floating) </a:t>
            </a:r>
          </a:p>
        </p:txBody>
      </p:sp>
      <p:sp>
        <p:nvSpPr>
          <p:cNvPr id="5" name="Title 1">
            <a:extLst>
              <a:ext uri="{FF2B5EF4-FFF2-40B4-BE49-F238E27FC236}">
                <a16:creationId xmlns:a16="http://schemas.microsoft.com/office/drawing/2014/main" id="{3F06DE9F-D4E2-4893-9AD2-3DD9412A45D4}"/>
              </a:ext>
            </a:extLst>
          </p:cNvPr>
          <p:cNvSpPr txBox="1">
            <a:spLocks/>
          </p:cNvSpPr>
          <p:nvPr/>
        </p:nvSpPr>
        <p:spPr>
          <a:xfrm>
            <a:off x="921368" y="749808"/>
            <a:ext cx="8169729" cy="947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800000"/>
                </a:solidFill>
                <a:latin typeface="Arial" panose="020B0604020202020204" pitchFamily="34" charset="0"/>
                <a:cs typeface="Arial" panose="020B0604020202020204" pitchFamily="34" charset="0"/>
              </a:rPr>
              <a:t>Maritime Spatial Planning</a:t>
            </a:r>
          </a:p>
          <a:p>
            <a:r>
              <a:rPr lang="el-GR" sz="2800" b="1" dirty="0">
                <a:solidFill>
                  <a:srgbClr val="800000"/>
                </a:solidFill>
                <a:latin typeface="Arial" panose="020B0604020202020204" pitchFamily="34" charset="0"/>
                <a:cs typeface="Arial" panose="020B0604020202020204" pitchFamily="34" charset="0"/>
              </a:rPr>
              <a:t>Offshore wind in the Greek seas: </a:t>
            </a:r>
            <a:r>
              <a:rPr lang="en-US" sz="2800" b="1" dirty="0">
                <a:solidFill>
                  <a:srgbClr val="800000"/>
                </a:solidFill>
                <a:latin typeface="Arial" panose="020B0604020202020204" pitchFamily="34" charset="0"/>
                <a:cs typeface="Arial" panose="020B0604020202020204" pitchFamily="34" charset="0"/>
              </a:rPr>
              <a:t>t</a:t>
            </a:r>
            <a:r>
              <a:rPr lang="el-GR" sz="2800" b="1" dirty="0">
                <a:solidFill>
                  <a:srgbClr val="800000"/>
                </a:solidFill>
                <a:latin typeface="Arial" panose="020B0604020202020204" pitchFamily="34" charset="0"/>
                <a:cs typeface="Arial" panose="020B0604020202020204" pitchFamily="34" charset="0"/>
              </a:rPr>
              <a:t>he next step</a:t>
            </a:r>
            <a:r>
              <a:rPr lang="en-US" sz="2800" b="1" dirty="0">
                <a:solidFill>
                  <a:srgbClr val="800000"/>
                </a:solidFill>
                <a:latin typeface="Arial" panose="020B0604020202020204" pitchFamily="34" charset="0"/>
                <a:cs typeface="Arial" panose="020B0604020202020204" pitchFamily="34" charset="0"/>
              </a:rPr>
              <a:t> </a:t>
            </a:r>
            <a:endParaRPr lang="el-GR" sz="2800" dirty="0">
              <a:solidFill>
                <a:srgbClr val="800000"/>
              </a:solidFill>
            </a:endParaRPr>
          </a:p>
        </p:txBody>
      </p:sp>
      <p:pic>
        <p:nvPicPr>
          <p:cNvPr id="7" name="Picture 6">
            <a:extLst>
              <a:ext uri="{FF2B5EF4-FFF2-40B4-BE49-F238E27FC236}">
                <a16:creationId xmlns:a16="http://schemas.microsoft.com/office/drawing/2014/main" id="{9ED2F596-6660-48D4-93E1-53AE02284D0F}"/>
              </a:ext>
            </a:extLst>
          </p:cNvPr>
          <p:cNvPicPr>
            <a:picLocks noChangeAspect="1"/>
          </p:cNvPicPr>
          <p:nvPr/>
        </p:nvPicPr>
        <p:blipFill>
          <a:blip r:embed="rId2"/>
          <a:stretch>
            <a:fillRect/>
          </a:stretch>
        </p:blipFill>
        <p:spPr>
          <a:xfrm>
            <a:off x="5404755" y="1738687"/>
            <a:ext cx="6628765" cy="3711808"/>
          </a:xfrm>
          <a:prstGeom prst="rect">
            <a:avLst/>
          </a:prstGeom>
        </p:spPr>
      </p:pic>
      <p:sp>
        <p:nvSpPr>
          <p:cNvPr id="8" name="Rectangle 7">
            <a:extLst>
              <a:ext uri="{FF2B5EF4-FFF2-40B4-BE49-F238E27FC236}">
                <a16:creationId xmlns:a16="http://schemas.microsoft.com/office/drawing/2014/main" id="{1F6C54EE-D042-41C7-B601-7AFC0797050A}"/>
              </a:ext>
            </a:extLst>
          </p:cNvPr>
          <p:cNvSpPr>
            <a:spLocks noChangeArrowheads="1"/>
          </p:cNvSpPr>
          <p:nvPr/>
        </p:nvSpPr>
        <p:spPr bwMode="auto">
          <a:xfrm>
            <a:off x="5519056" y="5450494"/>
            <a:ext cx="6049737" cy="954107"/>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buClr>
                <a:srgbClr val="FF0000"/>
              </a:buClr>
              <a:buNone/>
              <a:defRPr/>
            </a:pPr>
            <a:r>
              <a:rPr lang="en-US" altLang="el-GR" sz="1400" b="1" dirty="0"/>
              <a:t>Running exercise (in progress) </a:t>
            </a:r>
          </a:p>
          <a:p>
            <a:pPr marL="285750" indent="-285750" eaLnBrk="1" hangingPunct="1">
              <a:spcBef>
                <a:spcPts val="0"/>
              </a:spcBef>
              <a:buClr>
                <a:schemeClr val="tx1"/>
              </a:buClr>
              <a:buFont typeface="Wingdings" pitchFamily="2" charset="2"/>
              <a:buChar char="ü"/>
              <a:defRPr/>
            </a:pPr>
            <a:r>
              <a:rPr lang="en-US" altLang="el-GR" sz="1400" dirty="0"/>
              <a:t>Mapping offshore RES potential around </a:t>
            </a:r>
            <a:r>
              <a:rPr lang="en-US" altLang="el-GR" sz="1400" b="1" dirty="0"/>
              <a:t>Crete</a:t>
            </a:r>
            <a:r>
              <a:rPr lang="en-US" altLang="el-GR" sz="1400" dirty="0"/>
              <a:t> - including </a:t>
            </a:r>
            <a:r>
              <a:rPr lang="en-US" altLang="el-GR" sz="1400" b="1" dirty="0"/>
              <a:t>floating OFWs</a:t>
            </a:r>
            <a:r>
              <a:rPr lang="en-US" altLang="el-GR" sz="1400" dirty="0"/>
              <a:t> </a:t>
            </a:r>
          </a:p>
          <a:p>
            <a:pPr algn="r" eaLnBrk="1" hangingPunct="1">
              <a:spcBef>
                <a:spcPts val="0"/>
              </a:spcBef>
              <a:buClr>
                <a:srgbClr val="FF0000"/>
              </a:buClr>
              <a:buNone/>
              <a:defRPr/>
            </a:pPr>
            <a:r>
              <a:rPr lang="en-US" altLang="el-GR" sz="1400" i="1" dirty="0"/>
              <a:t>(project BLUE DEAL – Interreg Med)</a:t>
            </a:r>
          </a:p>
        </p:txBody>
      </p:sp>
    </p:spTree>
    <p:extLst>
      <p:ext uri="{BB962C8B-B14F-4D97-AF65-F5344CB8AC3E}">
        <p14:creationId xmlns:p14="http://schemas.microsoft.com/office/powerpoint/2010/main" val="289391249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10;&#10;Description automatically generated">
            <a:extLst>
              <a:ext uri="{FF2B5EF4-FFF2-40B4-BE49-F238E27FC236}">
                <a16:creationId xmlns:a16="http://schemas.microsoft.com/office/drawing/2014/main" id="{EA3F4FFF-AF76-B348-AC9C-EEDF5E61C4BC}"/>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968703" y="839700"/>
            <a:ext cx="8254594" cy="4643209"/>
          </a:xfrm>
          <a:prstGeom prst="rect">
            <a:avLst/>
          </a:prstGeom>
        </p:spPr>
      </p:pic>
      <p:sp>
        <p:nvSpPr>
          <p:cNvPr id="25603" name="Content Placeholder 2"/>
          <p:cNvSpPr>
            <a:spLocks noGrp="1"/>
          </p:cNvSpPr>
          <p:nvPr>
            <p:ph sz="quarter" idx="1"/>
          </p:nvPr>
        </p:nvSpPr>
        <p:spPr>
          <a:xfrm>
            <a:off x="6471733" y="4595495"/>
            <a:ext cx="5092234" cy="13209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r">
              <a:buNone/>
            </a:pPr>
            <a:r>
              <a:rPr lang="en-US" sz="1800" dirty="0">
                <a:solidFill>
                  <a:srgbClr val="800000"/>
                </a:solidFill>
                <a:latin typeface="Bahnschrift Light Condensed" panose="020B0502040204020203" pitchFamily="34" charset="0"/>
              </a:rPr>
              <a:t>19</a:t>
            </a:r>
            <a:r>
              <a:rPr lang="en-US" sz="1800" baseline="30000" dirty="0">
                <a:solidFill>
                  <a:srgbClr val="800000"/>
                </a:solidFill>
                <a:latin typeface="Bahnschrift Light Condensed" panose="020B0502040204020203" pitchFamily="34" charset="0"/>
              </a:rPr>
              <a:t>th</a:t>
            </a:r>
            <a:r>
              <a:rPr lang="en-US" sz="1800" dirty="0">
                <a:solidFill>
                  <a:srgbClr val="800000"/>
                </a:solidFill>
                <a:latin typeface="Bahnschrift Light Condensed" panose="020B0502040204020203" pitchFamily="34" charset="0"/>
              </a:rPr>
              <a:t> km</a:t>
            </a:r>
            <a:r>
              <a:rPr lang="el-GR" sz="1800" dirty="0">
                <a:solidFill>
                  <a:srgbClr val="800000"/>
                </a:solidFill>
                <a:latin typeface="Bahnschrift Light Condensed" panose="020B0502040204020203" pitchFamily="34" charset="0"/>
              </a:rPr>
              <a:t>. </a:t>
            </a:r>
            <a:r>
              <a:rPr lang="en-US" sz="1800" dirty="0">
                <a:solidFill>
                  <a:srgbClr val="800000"/>
                </a:solidFill>
                <a:latin typeface="Bahnschrift Light Condensed" panose="020B0502040204020203" pitchFamily="34" charset="0"/>
              </a:rPr>
              <a:t>Marathonos Ave., 19009, Pikermi Attica Greece</a:t>
            </a:r>
            <a:endParaRPr lang="el-GR" sz="1800" dirty="0">
              <a:solidFill>
                <a:srgbClr val="800000"/>
              </a:solidFill>
              <a:latin typeface="Bahnschrift Light Condensed" panose="020B0502040204020203" pitchFamily="34" charset="0"/>
            </a:endParaRPr>
          </a:p>
          <a:p>
            <a:pPr marL="0" indent="0" algn="r">
              <a:buNone/>
            </a:pPr>
            <a:r>
              <a:rPr lang="en-US" sz="1800" dirty="0">
                <a:solidFill>
                  <a:srgbClr val="800000"/>
                </a:solidFill>
                <a:latin typeface="Bahnschrift Light Condensed" panose="020B0502040204020203" pitchFamily="34" charset="0"/>
              </a:rPr>
              <a:t>Τel</a:t>
            </a:r>
            <a:r>
              <a:rPr lang="el-GR" sz="1800" dirty="0">
                <a:solidFill>
                  <a:srgbClr val="800000"/>
                </a:solidFill>
                <a:latin typeface="Bahnschrift Light Condensed" panose="020B0502040204020203" pitchFamily="34" charset="0"/>
              </a:rPr>
              <a:t>.</a:t>
            </a:r>
            <a:r>
              <a:rPr lang="en-US" sz="1800" dirty="0">
                <a:solidFill>
                  <a:srgbClr val="800000"/>
                </a:solidFill>
                <a:latin typeface="Bahnschrift Light Condensed" panose="020B0502040204020203" pitchFamily="34" charset="0"/>
              </a:rPr>
              <a:t>: +30 210 66033</a:t>
            </a:r>
            <a:r>
              <a:rPr lang="el-GR" sz="1800" dirty="0">
                <a:solidFill>
                  <a:srgbClr val="800000"/>
                </a:solidFill>
                <a:latin typeface="Bahnschrift Light Condensed" panose="020B0502040204020203" pitchFamily="34" charset="0"/>
              </a:rPr>
              <a:t>222</a:t>
            </a:r>
            <a:r>
              <a:rPr lang="en-US" sz="1800" dirty="0">
                <a:solidFill>
                  <a:srgbClr val="800000"/>
                </a:solidFill>
                <a:latin typeface="Bahnschrift Light Condensed" panose="020B0502040204020203" pitchFamily="34" charset="0"/>
              </a:rPr>
              <a:t>, </a:t>
            </a:r>
            <a:r>
              <a:rPr lang="en-US" sz="1800" dirty="0">
                <a:latin typeface="Bahnschrift Light Condensed" panose="020B0502040204020203" pitchFamily="34" charset="0"/>
                <a:hlinkClick r:id="rId3"/>
              </a:rPr>
              <a:t>grpr@cres.gr</a:t>
            </a:r>
            <a:endParaRPr lang="en-US" sz="1800" dirty="0">
              <a:latin typeface="Bahnschrift Light Condensed" panose="020B0502040204020203" pitchFamily="34" charset="0"/>
            </a:endParaRPr>
          </a:p>
          <a:p>
            <a:pPr marL="0" indent="0" algn="r">
              <a:buNone/>
            </a:pPr>
            <a:r>
              <a:rPr lang="en-US" sz="1800" dirty="0">
                <a:latin typeface="Bahnschrift Light Condensed" panose="020B0502040204020203" pitchFamily="34" charset="0"/>
                <a:hlinkClick r:id="rId4"/>
              </a:rPr>
              <a:t>www.cres.gr</a:t>
            </a:r>
            <a:endParaRPr lang="en-US" sz="1800" dirty="0">
              <a:latin typeface="Bahnschrift Light Condensed" panose="020B0502040204020203" pitchFamily="34" charset="0"/>
            </a:endParaRPr>
          </a:p>
          <a:p>
            <a:pPr algn="just" eaLnBrk="1" hangingPunct="1"/>
            <a:endParaRPr lang="el-GR" sz="2000" dirty="0">
              <a:solidFill>
                <a:schemeClr val="tx1"/>
              </a:solidFill>
              <a:ea typeface="Calibri" pitchFamily="34" charset="0"/>
              <a:cs typeface="Calibri" pitchFamily="34" charset="0"/>
            </a:endParaRPr>
          </a:p>
        </p:txBody>
      </p:sp>
      <p:sp>
        <p:nvSpPr>
          <p:cNvPr id="5" name="Title 1"/>
          <p:cNvSpPr txBox="1">
            <a:spLocks/>
          </p:cNvSpPr>
          <p:nvPr/>
        </p:nvSpPr>
        <p:spPr>
          <a:xfrm>
            <a:off x="539574" y="587552"/>
            <a:ext cx="9067800" cy="996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chemeClr val="accent5"/>
              </a:solidFill>
              <a:latin typeface="+mn-lt"/>
            </a:endParaRPr>
          </a:p>
        </p:txBody>
      </p:sp>
      <p:sp>
        <p:nvSpPr>
          <p:cNvPr id="4" name="TextBox 3">
            <a:extLst>
              <a:ext uri="{FF2B5EF4-FFF2-40B4-BE49-F238E27FC236}">
                <a16:creationId xmlns:a16="http://schemas.microsoft.com/office/drawing/2014/main" id="{69581A09-EBAA-7049-8611-6740005A05AB}"/>
              </a:ext>
            </a:extLst>
          </p:cNvPr>
          <p:cNvSpPr txBox="1"/>
          <p:nvPr/>
        </p:nvSpPr>
        <p:spPr>
          <a:xfrm>
            <a:off x="2837203" y="2580048"/>
            <a:ext cx="7118647" cy="707886"/>
          </a:xfrm>
          <a:prstGeom prst="rect">
            <a:avLst/>
          </a:prstGeom>
          <a:noFill/>
        </p:spPr>
        <p:txBody>
          <a:bodyPr wrap="square" rtlCol="0">
            <a:spAutoFit/>
          </a:bodyPr>
          <a:lstStyle/>
          <a:p>
            <a:r>
              <a:rPr lang="en-US" sz="40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for your attention</a:t>
            </a:r>
            <a:endParaRPr lang="en-GB" sz="40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723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E12DA-6122-46B8-98A0-DCD3201C0B58}"/>
              </a:ext>
            </a:extLst>
          </p:cNvPr>
          <p:cNvSpPr>
            <a:spLocks noGrp="1"/>
          </p:cNvSpPr>
          <p:nvPr>
            <p:ph type="title"/>
          </p:nvPr>
        </p:nvSpPr>
        <p:spPr>
          <a:xfrm>
            <a:off x="817198" y="478134"/>
            <a:ext cx="10731335" cy="1135737"/>
          </a:xfrm>
        </p:spPr>
        <p:txBody>
          <a:bodyPr>
            <a:normAutofit/>
          </a:bodyPr>
          <a:lstStyle/>
          <a:p>
            <a:r>
              <a:rPr lang="en-US" sz="3200" b="1" dirty="0">
                <a:solidFill>
                  <a:srgbClr val="740000"/>
                </a:solidFill>
                <a:latin typeface="Arial" panose="020B0604020202020204" pitchFamily="34" charset="0"/>
                <a:cs typeface="Arial" panose="020B0604020202020204" pitchFamily="34" charset="0"/>
              </a:rPr>
              <a:t>CRES’ </a:t>
            </a:r>
            <a:r>
              <a:rPr lang="en-US" sz="3000" b="1" dirty="0">
                <a:solidFill>
                  <a:srgbClr val="740000"/>
                </a:solidFill>
                <a:latin typeface="Arial" panose="020B0604020202020204" pitchFamily="34" charset="0"/>
                <a:cs typeface="Arial" panose="020B0604020202020204" pitchFamily="34" charset="0"/>
              </a:rPr>
              <a:t>Institutional</a:t>
            </a:r>
            <a:r>
              <a:rPr lang="en-US" sz="3200" b="1" dirty="0">
                <a:solidFill>
                  <a:srgbClr val="740000"/>
                </a:solidFill>
                <a:latin typeface="Arial" panose="020B0604020202020204" pitchFamily="34" charset="0"/>
                <a:cs typeface="Arial" panose="020B0604020202020204" pitchFamily="34" charset="0"/>
              </a:rPr>
              <a:t> role</a:t>
            </a:r>
            <a:endParaRPr lang="el-GR" sz="3200" b="1" dirty="0">
              <a:solidFill>
                <a:srgbClr val="74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B595B490-5DC9-4569-81E6-D56DA95CACAD}"/>
              </a:ext>
            </a:extLst>
          </p:cNvPr>
          <p:cNvSpPr>
            <a:spLocks noGrp="1"/>
          </p:cNvSpPr>
          <p:nvPr>
            <p:ph idx="1"/>
          </p:nvPr>
        </p:nvSpPr>
        <p:spPr>
          <a:xfrm>
            <a:off x="817198" y="1517929"/>
            <a:ext cx="6389914" cy="4360445"/>
          </a:xfrm>
        </p:spPr>
        <p:txBody>
          <a:bodyPr>
            <a:noAutofit/>
          </a:bodyPr>
          <a:lstStyle/>
          <a:p>
            <a:pPr marL="0" indent="0">
              <a:lnSpc>
                <a:spcPct val="100000"/>
              </a:lnSpc>
              <a:spcBef>
                <a:spcPts val="600"/>
              </a:spcBef>
              <a:spcAft>
                <a:spcPts val="600"/>
              </a:spcAft>
              <a:buNone/>
            </a:pPr>
            <a:r>
              <a:rPr lang="en-US" sz="1600" dirty="0">
                <a:latin typeface="Arial" panose="020B0604020202020204" pitchFamily="34" charset="0"/>
                <a:cs typeface="Arial" panose="020B0604020202020204" pitchFamily="34" charset="0"/>
              </a:rPr>
              <a:t>CRES has been established in 1987 by the Ministry of Energy and the Environment as the Hellenic Institute with mission, to maximize the implementation of  </a:t>
            </a:r>
          </a:p>
          <a:p>
            <a:pPr marL="895350" indent="-236538">
              <a:lnSpc>
                <a:spcPct val="100000"/>
              </a:lnSpc>
              <a:spcBef>
                <a:spcPts val="600"/>
              </a:spcBef>
              <a:spcAft>
                <a:spcPts val="600"/>
              </a:spcAft>
              <a:buFontTx/>
              <a:buChar char="-"/>
            </a:pPr>
            <a:r>
              <a:rPr lang="en-US" sz="1600" dirty="0">
                <a:latin typeface="Arial" panose="020B0604020202020204" pitchFamily="34" charset="0"/>
                <a:cs typeface="Arial" panose="020B0604020202020204" pitchFamily="34" charset="0"/>
              </a:rPr>
              <a:t>Renewable Energy Sources (RES), </a:t>
            </a:r>
          </a:p>
          <a:p>
            <a:pPr marL="895350" indent="-236538">
              <a:lnSpc>
                <a:spcPct val="100000"/>
              </a:lnSpc>
              <a:spcBef>
                <a:spcPts val="600"/>
              </a:spcBef>
              <a:spcAft>
                <a:spcPts val="600"/>
              </a:spcAft>
              <a:buFontTx/>
              <a:buChar char="-"/>
            </a:pPr>
            <a:r>
              <a:rPr lang="en-US" sz="1600" dirty="0">
                <a:latin typeface="Arial" panose="020B0604020202020204" pitchFamily="34" charset="0"/>
                <a:cs typeface="Arial" panose="020B0604020202020204" pitchFamily="34" charset="0"/>
              </a:rPr>
              <a:t>Rational Use of Energy (RUE), and</a:t>
            </a:r>
          </a:p>
          <a:p>
            <a:pPr marL="895350" indent="-236538">
              <a:lnSpc>
                <a:spcPct val="100000"/>
              </a:lnSpc>
              <a:spcBef>
                <a:spcPts val="600"/>
              </a:spcBef>
              <a:spcAft>
                <a:spcPts val="600"/>
              </a:spcAft>
              <a:buFontTx/>
              <a:buChar char="-"/>
            </a:pPr>
            <a:r>
              <a:rPr lang="en-US" sz="1600" dirty="0">
                <a:latin typeface="Arial" panose="020B0604020202020204" pitchFamily="34" charset="0"/>
                <a:cs typeface="Arial" panose="020B0604020202020204" pitchFamily="34" charset="0"/>
              </a:rPr>
              <a:t>Energy Efficiency (EnEff) policies.</a:t>
            </a:r>
            <a:endParaRPr lang="en-US" sz="8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r>
              <a:rPr lang="en-US" sz="1600" dirty="0">
                <a:latin typeface="Arial" panose="020B0604020202020204" pitchFamily="34" charset="0"/>
                <a:cs typeface="Arial" panose="020B0604020202020204" pitchFamily="34" charset="0"/>
              </a:rPr>
              <a:t>CRES operates currently, within its institutional framework, both as:</a:t>
            </a:r>
            <a:endParaRPr lang="el-GR" sz="1600" dirty="0">
              <a:latin typeface="Arial" panose="020B0604020202020204" pitchFamily="34" charset="0"/>
              <a:cs typeface="Arial" panose="020B0604020202020204" pitchFamily="34" charset="0"/>
            </a:endParaRPr>
          </a:p>
          <a:p>
            <a:pPr marL="935038" indent="-276225">
              <a:lnSpc>
                <a:spcPct val="100000"/>
              </a:lnSpc>
              <a:spcBef>
                <a:spcPts val="600"/>
              </a:spcBef>
              <a:spcAft>
                <a:spcPts val="600"/>
              </a:spcAft>
              <a:buFont typeface="Wingdings" pitchFamily="2" charset="2"/>
              <a:buChar char="ü"/>
            </a:pPr>
            <a:r>
              <a:rPr lang="en-US" sz="1600" dirty="0">
                <a:latin typeface="Arial" panose="020B0604020202020204" pitchFamily="34" charset="0"/>
                <a:cs typeface="Arial" panose="020B0604020202020204" pitchFamily="34" charset="0"/>
              </a:rPr>
              <a:t>An Energy Policy Advisor to the Ministry of Energy and the Environment</a:t>
            </a:r>
            <a:r>
              <a:rPr lang="el-GR" sz="1600" dirty="0">
                <a:latin typeface="Arial" panose="020B0604020202020204" pitchFamily="34" charset="0"/>
                <a:cs typeface="Arial" panose="020B0604020202020204" pitchFamily="34" charset="0"/>
              </a:rPr>
              <a:t> and</a:t>
            </a:r>
            <a:r>
              <a:rPr lang="en-US" sz="1600" dirty="0">
                <a:latin typeface="Arial" panose="020B0604020202020204" pitchFamily="34" charset="0"/>
                <a:cs typeface="Arial" panose="020B0604020202020204" pitchFamily="34" charset="0"/>
              </a:rPr>
              <a:t>; </a:t>
            </a:r>
          </a:p>
          <a:p>
            <a:pPr marL="935038" indent="-276225">
              <a:lnSpc>
                <a:spcPct val="100000"/>
              </a:lnSpc>
              <a:spcBef>
                <a:spcPts val="600"/>
              </a:spcBef>
              <a:spcAft>
                <a:spcPts val="600"/>
              </a:spcAft>
              <a:buFont typeface="Wingdings" pitchFamily="2" charset="2"/>
              <a:buChar char="ü"/>
            </a:pPr>
            <a:r>
              <a:rPr lang="en-US" sz="1600" dirty="0">
                <a:latin typeface="Arial" panose="020B0604020202020204" pitchFamily="34" charset="0"/>
                <a:cs typeface="Arial" panose="020B0604020202020204" pitchFamily="34" charset="0"/>
              </a:rPr>
              <a:t>An R&amp;D Centre, for innovative technologies and policies in the fields of RES, RUE and EE,</a:t>
            </a:r>
          </a:p>
          <a:p>
            <a:pPr marL="7938" indent="0">
              <a:lnSpc>
                <a:spcPct val="100000"/>
              </a:lnSpc>
              <a:spcBef>
                <a:spcPts val="600"/>
              </a:spcBef>
              <a:spcAft>
                <a:spcPts val="600"/>
              </a:spcAft>
              <a:buNone/>
            </a:pPr>
            <a:r>
              <a:rPr lang="en-US" sz="1600" dirty="0">
                <a:latin typeface="Arial" panose="020B0604020202020204" pitchFamily="34" charset="0"/>
                <a:cs typeface="Arial" panose="020B0604020202020204" pitchFamily="34" charset="0"/>
              </a:rPr>
              <a:t>with final aim to enable Greece meet its National Energy and Climate Plan (NECP) goals.</a:t>
            </a:r>
          </a:p>
        </p:txBody>
      </p:sp>
      <p:sp>
        <p:nvSpPr>
          <p:cNvPr id="6" name="TextBox 5">
            <a:extLst>
              <a:ext uri="{FF2B5EF4-FFF2-40B4-BE49-F238E27FC236}">
                <a16:creationId xmlns:a16="http://schemas.microsoft.com/office/drawing/2014/main" id="{DEA9F06A-BD67-6445-9325-ECD0F1F4234E}"/>
              </a:ext>
            </a:extLst>
          </p:cNvPr>
          <p:cNvSpPr txBox="1"/>
          <p:nvPr/>
        </p:nvSpPr>
        <p:spPr>
          <a:xfrm>
            <a:off x="11950995" y="712381"/>
            <a:ext cx="184731" cy="369332"/>
          </a:xfrm>
          <a:prstGeom prst="rect">
            <a:avLst/>
          </a:prstGeom>
          <a:noFill/>
        </p:spPr>
        <p:txBody>
          <a:bodyPr wrap="none" rtlCol="0">
            <a:spAutoFit/>
          </a:bodyPr>
          <a:lstStyle/>
          <a:p>
            <a:endParaRPr lang="en-GR" dirty="0"/>
          </a:p>
        </p:txBody>
      </p:sp>
      <p:graphicFrame>
        <p:nvGraphicFramePr>
          <p:cNvPr id="7" name="Diagram 6">
            <a:extLst>
              <a:ext uri="{FF2B5EF4-FFF2-40B4-BE49-F238E27FC236}">
                <a16:creationId xmlns:a16="http://schemas.microsoft.com/office/drawing/2014/main" id="{166E3B97-1FFC-9A44-9AE6-DB0BAD22BC5E}"/>
              </a:ext>
            </a:extLst>
          </p:cNvPr>
          <p:cNvGraphicFramePr/>
          <p:nvPr>
            <p:extLst>
              <p:ext uri="{D42A27DB-BD31-4B8C-83A1-F6EECF244321}">
                <p14:modId xmlns:p14="http://schemas.microsoft.com/office/powerpoint/2010/main" val="440465551"/>
              </p:ext>
            </p:extLst>
          </p:nvPr>
        </p:nvGraphicFramePr>
        <p:xfrm>
          <a:off x="6226629" y="1208314"/>
          <a:ext cx="5523134" cy="457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08744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AFF33E-3DF8-42E8-99A2-1541FDD65A42}"/>
              </a:ext>
            </a:extLst>
          </p:cNvPr>
          <p:cNvSpPr>
            <a:spLocks noGrp="1"/>
          </p:cNvSpPr>
          <p:nvPr>
            <p:ph type="title"/>
          </p:nvPr>
        </p:nvSpPr>
        <p:spPr>
          <a:xfrm>
            <a:off x="838200" y="740229"/>
            <a:ext cx="10515600" cy="1325563"/>
          </a:xfrm>
        </p:spPr>
        <p:txBody>
          <a:bodyPr>
            <a:noAutofit/>
          </a:bodyPr>
          <a:lstStyle/>
          <a:p>
            <a:r>
              <a:rPr lang="el-GR" sz="3000" b="1" dirty="0">
                <a:solidFill>
                  <a:srgbClr val="800000"/>
                </a:solidFill>
                <a:latin typeface="Arial" panose="020B0604020202020204" pitchFamily="34" charset="0"/>
                <a:cs typeface="Arial" panose="020B0604020202020204" pitchFamily="34" charset="0"/>
              </a:rPr>
              <a:t>HWEA Project</a:t>
            </a:r>
            <a:r>
              <a:rPr lang="en-US" sz="3000" b="1" dirty="0">
                <a:solidFill>
                  <a:srgbClr val="800000"/>
                </a:solidFill>
                <a:latin typeface="Arial" panose="020B0604020202020204" pitchFamily="34" charset="0"/>
                <a:cs typeface="Arial" panose="020B0604020202020204" pitchFamily="34" charset="0"/>
              </a:rPr>
              <a:t>: Necessary legislative adjustments to promote offshore wind energy in Greece</a:t>
            </a:r>
            <a:endParaRPr lang="el-GR" sz="3000" b="1" dirty="0">
              <a:solidFill>
                <a:srgbClr val="80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E26698B9-3A37-4499-BCBC-7424530E34F9}"/>
              </a:ext>
            </a:extLst>
          </p:cNvPr>
          <p:cNvSpPr>
            <a:spLocks noGrp="1"/>
          </p:cNvSpPr>
          <p:nvPr>
            <p:ph idx="1"/>
          </p:nvPr>
        </p:nvSpPr>
        <p:spPr>
          <a:xfrm>
            <a:off x="838200" y="2163082"/>
            <a:ext cx="10515600" cy="3584575"/>
          </a:xfrm>
        </p:spPr>
        <p:txBody>
          <a:bodyPr>
            <a:normAutofit fontScale="92500"/>
          </a:bodyPr>
          <a:lstStyle/>
          <a:p>
            <a:pPr marL="0" indent="0">
              <a:lnSpc>
                <a:spcPct val="100000"/>
              </a:lnSpc>
              <a:spcBef>
                <a:spcPts val="600"/>
              </a:spcBef>
              <a:spcAft>
                <a:spcPts val="600"/>
              </a:spcAft>
              <a:buNone/>
            </a:pPr>
            <a:r>
              <a:rPr lang="en-US" sz="2200" dirty="0">
                <a:latin typeface="Arial" panose="020B0604020202020204" pitchFamily="34" charset="0"/>
                <a:cs typeface="Arial" panose="020B0604020202020204" pitchFamily="34" charset="0"/>
              </a:rPr>
              <a:t>CRES, within the framework of the above project, carried out a review of the institutional frameworks in countries with mature Offshore Wind Farms (OWF) markets. </a:t>
            </a:r>
            <a:endParaRPr lang="el-GR" sz="22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r>
              <a:rPr lang="en-US" sz="2200" dirty="0">
                <a:latin typeface="Arial" panose="020B0604020202020204" pitchFamily="34" charset="0"/>
                <a:cs typeface="Arial" panose="020B0604020202020204" pitchFamily="34" charset="0"/>
              </a:rPr>
              <a:t>CRES gathered, analysed and presented the practices of above countries, focusing on:</a:t>
            </a:r>
          </a:p>
          <a:p>
            <a:pPr marL="1074738" indent="-203200">
              <a:lnSpc>
                <a:spcPct val="100000"/>
              </a:lnSpc>
              <a:spcBef>
                <a:spcPts val="600"/>
              </a:spcBef>
              <a:spcAft>
                <a:spcPts val="600"/>
              </a:spcAft>
              <a:buFont typeface="Wingdings" pitchFamily="2" charset="2"/>
              <a:buChar char="ü"/>
            </a:pPr>
            <a:r>
              <a:rPr lang="en-US" sz="2200" dirty="0">
                <a:latin typeface="Arial" panose="020B0604020202020204" pitchFamily="34" charset="0"/>
                <a:cs typeface="Arial" panose="020B0604020202020204" pitchFamily="34" charset="0"/>
              </a:rPr>
              <a:t>critical issues affecting the speed of project development, </a:t>
            </a:r>
          </a:p>
          <a:p>
            <a:pPr marL="1074738" indent="-203200">
              <a:lnSpc>
                <a:spcPct val="100000"/>
              </a:lnSpc>
              <a:spcBef>
                <a:spcPts val="600"/>
              </a:spcBef>
              <a:spcAft>
                <a:spcPts val="600"/>
              </a:spcAft>
              <a:buFont typeface="Wingdings" pitchFamily="2" charset="2"/>
              <a:buChar char="ü"/>
            </a:pPr>
            <a:r>
              <a:rPr lang="en-US" sz="2200" dirty="0">
                <a:latin typeface="Arial" panose="020B0604020202020204" pitchFamily="34" charset="0"/>
                <a:cs typeface="Arial" panose="020B0604020202020204" pitchFamily="34" charset="0"/>
              </a:rPr>
              <a:t>the investment climate, and </a:t>
            </a:r>
          </a:p>
          <a:p>
            <a:pPr marL="1074738" indent="-203200">
              <a:lnSpc>
                <a:spcPct val="100000"/>
              </a:lnSpc>
              <a:spcBef>
                <a:spcPts val="600"/>
              </a:spcBef>
              <a:spcAft>
                <a:spcPts val="600"/>
              </a:spcAft>
              <a:buFont typeface="Wingdings" pitchFamily="2" charset="2"/>
              <a:buChar char="ü"/>
            </a:pPr>
            <a:r>
              <a:rPr lang="en-US" sz="2200" dirty="0">
                <a:latin typeface="Arial" panose="020B0604020202020204" pitchFamily="34" charset="0"/>
                <a:cs typeface="Arial" panose="020B0604020202020204" pitchFamily="34" charset="0"/>
              </a:rPr>
              <a:t>the cost of projects. </a:t>
            </a:r>
          </a:p>
          <a:p>
            <a:pPr marL="0" indent="0">
              <a:lnSpc>
                <a:spcPct val="100000"/>
              </a:lnSpc>
              <a:spcBef>
                <a:spcPts val="600"/>
              </a:spcBef>
              <a:spcAft>
                <a:spcPts val="600"/>
              </a:spcAft>
              <a:buNone/>
            </a:pPr>
            <a:r>
              <a:rPr lang="en-US" sz="2200" b="1" dirty="0">
                <a:solidFill>
                  <a:srgbClr val="800000"/>
                </a:solidFill>
                <a:latin typeface="Arial" panose="020B0604020202020204" pitchFamily="34" charset="0"/>
                <a:cs typeface="Arial" panose="020B0604020202020204" pitchFamily="34" charset="0"/>
              </a:rPr>
              <a:t>Aim:</a:t>
            </a:r>
            <a:r>
              <a:rPr lang="en-US" sz="2200" dirty="0">
                <a:latin typeface="Arial" panose="020B0604020202020204" pitchFamily="34" charset="0"/>
                <a:cs typeface="Arial" panose="020B0604020202020204" pitchFamily="34" charset="0"/>
              </a:rPr>
              <a:t> understand alternative approaches and solutions in Europe and consider best practices to develop the most sustainable institutional framework for OWFs in Greece.</a:t>
            </a:r>
          </a:p>
          <a:p>
            <a:pPr marL="0" indent="0">
              <a:buNone/>
            </a:pPr>
            <a:endParaRPr lang="el-GR" dirty="0"/>
          </a:p>
        </p:txBody>
      </p:sp>
      <p:pic>
        <p:nvPicPr>
          <p:cNvPr id="5" name="Picture 4" descr="Text&#10;&#10;Description automatically generated with medium confidence">
            <a:extLst>
              <a:ext uri="{FF2B5EF4-FFF2-40B4-BE49-F238E27FC236}">
                <a16:creationId xmlns:a16="http://schemas.microsoft.com/office/drawing/2014/main" id="{D4BD70D3-1D20-414D-9A83-A324666D4109}"/>
              </a:ext>
            </a:extLst>
          </p:cNvPr>
          <p:cNvPicPr>
            <a:picLocks noChangeAspect="1"/>
          </p:cNvPicPr>
          <p:nvPr/>
        </p:nvPicPr>
        <p:blipFill rotWithShape="1">
          <a:blip r:embed="rId2">
            <a:extLst>
              <a:ext uri="{28A0092B-C50C-407E-A947-70E740481C1C}">
                <a14:useLocalDpi xmlns:a14="http://schemas.microsoft.com/office/drawing/2010/main" val="0"/>
              </a:ext>
            </a:extLst>
          </a:blip>
          <a:srcRect t="20803" b="12124"/>
          <a:stretch/>
        </p:blipFill>
        <p:spPr>
          <a:xfrm>
            <a:off x="3340832" y="5458433"/>
            <a:ext cx="1252737" cy="773013"/>
          </a:xfrm>
          <a:prstGeom prst="rect">
            <a:avLst/>
          </a:prstGeom>
        </p:spPr>
      </p:pic>
      <p:pic>
        <p:nvPicPr>
          <p:cNvPr id="7" name="Picture 6" descr="Text&#10;&#10;Description automatically generated">
            <a:extLst>
              <a:ext uri="{FF2B5EF4-FFF2-40B4-BE49-F238E27FC236}">
                <a16:creationId xmlns:a16="http://schemas.microsoft.com/office/drawing/2014/main" id="{36936A75-60EE-AD4A-844D-FA34B4EC4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843" y="5603640"/>
            <a:ext cx="1270000" cy="482600"/>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2E79B85A-3224-C842-9B20-CB60A97D3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520" y="5563990"/>
            <a:ext cx="1316960" cy="561903"/>
          </a:xfrm>
          <a:prstGeom prst="rect">
            <a:avLst/>
          </a:prstGeom>
        </p:spPr>
      </p:pic>
    </p:spTree>
    <p:extLst>
      <p:ext uri="{BB962C8B-B14F-4D97-AF65-F5344CB8AC3E}">
        <p14:creationId xmlns:p14="http://schemas.microsoft.com/office/powerpoint/2010/main" val="22940862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of Rectangle 3">
            <a:extLst>
              <a:ext uri="{FF2B5EF4-FFF2-40B4-BE49-F238E27FC236}">
                <a16:creationId xmlns:a16="http://schemas.microsoft.com/office/drawing/2014/main" id="{B0BDED08-1C09-BE42-BAE4-5B39D9E291BB}"/>
              </a:ext>
            </a:extLst>
          </p:cNvPr>
          <p:cNvSpPr/>
          <p:nvPr/>
        </p:nvSpPr>
        <p:spPr>
          <a:xfrm>
            <a:off x="9111341" y="1533465"/>
            <a:ext cx="2427514" cy="4497221"/>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Τίτλος 1">
            <a:extLst>
              <a:ext uri="{FF2B5EF4-FFF2-40B4-BE49-F238E27FC236}">
                <a16:creationId xmlns:a16="http://schemas.microsoft.com/office/drawing/2014/main" id="{A92D2966-6EA2-4A12-A2CA-5D18083909C0}"/>
              </a:ext>
            </a:extLst>
          </p:cNvPr>
          <p:cNvSpPr>
            <a:spLocks noGrp="1"/>
          </p:cNvSpPr>
          <p:nvPr>
            <p:ph type="title"/>
          </p:nvPr>
        </p:nvSpPr>
        <p:spPr>
          <a:xfrm>
            <a:off x="849087" y="663061"/>
            <a:ext cx="8648700" cy="870404"/>
          </a:xfrm>
        </p:spPr>
        <p:txBody>
          <a:bodyPr>
            <a:normAutofit/>
          </a:bodyPr>
          <a:lstStyle/>
          <a:p>
            <a:r>
              <a:rPr lang="en-US" sz="2400" b="1" dirty="0">
                <a:solidFill>
                  <a:srgbClr val="800000"/>
                </a:solidFill>
                <a:latin typeface="Arial" panose="020B0604020202020204" pitchFamily="34" charset="0"/>
                <a:cs typeface="Arial" panose="020B0604020202020204" pitchFamily="34" charset="0"/>
              </a:rPr>
              <a:t>Different models for the development of OWFs </a:t>
            </a:r>
            <a:endParaRPr lang="el-GR" sz="2400" b="1" dirty="0">
              <a:solidFill>
                <a:srgbClr val="80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62399140-B350-4876-A000-8E7444916AC9}"/>
              </a:ext>
            </a:extLst>
          </p:cNvPr>
          <p:cNvSpPr>
            <a:spLocks noGrp="1"/>
          </p:cNvSpPr>
          <p:nvPr>
            <p:ph idx="1"/>
          </p:nvPr>
        </p:nvSpPr>
        <p:spPr>
          <a:xfrm>
            <a:off x="838199" y="1658416"/>
            <a:ext cx="8273142" cy="5179332"/>
          </a:xfrm>
        </p:spPr>
        <p:txBody>
          <a:bodyPr>
            <a:normAutofit/>
          </a:bodyPr>
          <a:lstStyle/>
          <a:p>
            <a:pPr marL="0" indent="0">
              <a:lnSpc>
                <a:spcPct val="100000"/>
              </a:lnSpc>
              <a:spcBef>
                <a:spcPts val="600"/>
              </a:spcBef>
              <a:spcAft>
                <a:spcPts val="600"/>
              </a:spcAft>
              <a:buNone/>
            </a:pPr>
            <a:r>
              <a:rPr lang="en-US" sz="1600" b="1" dirty="0">
                <a:latin typeface="Arial" panose="020B0604020202020204" pitchFamily="34" charset="0"/>
                <a:cs typeface="Arial" panose="020B0604020202020204" pitchFamily="34" charset="0"/>
              </a:rPr>
              <a:t>Centralized model: </a:t>
            </a:r>
            <a:r>
              <a:rPr lang="en-US" sz="1600" dirty="0">
                <a:latin typeface="Arial" panose="020B0604020202020204" pitchFamily="34" charset="0"/>
                <a:cs typeface="Arial" panose="020B0604020202020204" pitchFamily="34" charset="0"/>
              </a:rPr>
              <a:t>The State selects the zones, areas, and the time of implementation of OWFs, based on determined RES and Maritime Spatial Planning. Then grants them to corporations after the successful completion of a competitive process.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interconnection of OWF with the Electricity Transmission System is the sole responsibility of the Transmission System Operator for both the marine and land sections.</a:t>
            </a:r>
          </a:p>
          <a:p>
            <a:pPr marL="0" indent="0">
              <a:lnSpc>
                <a:spcPct val="100000"/>
              </a:lnSpc>
              <a:spcBef>
                <a:spcPts val="600"/>
              </a:spcBef>
              <a:spcAft>
                <a:spcPts val="600"/>
              </a:spcAft>
              <a:buNone/>
            </a:pPr>
            <a:r>
              <a:rPr lang="en-US" sz="1600" b="1" dirty="0">
                <a:latin typeface="Arial" panose="020B0604020202020204" pitchFamily="34" charset="0"/>
                <a:cs typeface="Arial" panose="020B0604020202020204" pitchFamily="34" charset="0"/>
              </a:rPr>
              <a:t>Decentralized model</a:t>
            </a:r>
            <a:r>
              <a:rPr lang="en-US" sz="1600" dirty="0">
                <a:latin typeface="Arial" panose="020B0604020202020204" pitchFamily="34" charset="0"/>
                <a:cs typeface="Arial" panose="020B0604020202020204" pitchFamily="34" charset="0"/>
              </a:rPr>
              <a:t>: The State’s participation goes as far as identifying the extensive areas where OWF can be implemented. The specific planning within these zones, as well as the development of the projects, are carried out under the responsibility of private investors who acquire the right to study and propose, within the designated areas, their projects. In the countries where the decentralized development model is applied, the interconnection works of OWFs, maritime and land, is under the responsibility (technical and financial) of private investors.</a:t>
            </a:r>
          </a:p>
          <a:p>
            <a:pPr marL="0" indent="0">
              <a:lnSpc>
                <a:spcPct val="100000"/>
              </a:lnSpc>
              <a:spcBef>
                <a:spcPts val="600"/>
              </a:spcBef>
              <a:spcAft>
                <a:spcPts val="600"/>
              </a:spcAft>
              <a:buNone/>
            </a:pPr>
            <a:r>
              <a:rPr lang="en-US" sz="1600" b="1" dirty="0">
                <a:latin typeface="Arial" panose="020B0604020202020204" pitchFamily="34" charset="0"/>
                <a:cs typeface="Arial" panose="020B0604020202020204" pitchFamily="34" charset="0"/>
              </a:rPr>
              <a:t>Intermediary model</a:t>
            </a:r>
            <a:r>
              <a:rPr lang="en-US" sz="1600" dirty="0">
                <a:latin typeface="Arial" panose="020B0604020202020204" pitchFamily="34" charset="0"/>
                <a:cs typeface="Arial" panose="020B0604020202020204" pitchFamily="34" charset="0"/>
              </a:rPr>
              <a:t>:  The development of OWFs is combing elements from both models. Regarding the interconnection of OWF under this model usually the responsibility  is shared between the investors for the marine part of infrastructure and the TSO for the land part.</a:t>
            </a:r>
          </a:p>
          <a:p>
            <a:pPr marL="0" indent="0">
              <a:buNone/>
            </a:pPr>
            <a:endParaRPr lang="en-US" sz="1900" dirty="0">
              <a:latin typeface="+mj-lt"/>
            </a:endParaRPr>
          </a:p>
          <a:p>
            <a:pPr marL="0" indent="0">
              <a:buNone/>
            </a:pPr>
            <a:endParaRPr lang="el-GR" sz="2000" dirty="0">
              <a:latin typeface="+mj-lt"/>
            </a:endParaRPr>
          </a:p>
        </p:txBody>
      </p:sp>
      <p:sp>
        <p:nvSpPr>
          <p:cNvPr id="5" name="TextBox 4">
            <a:extLst>
              <a:ext uri="{FF2B5EF4-FFF2-40B4-BE49-F238E27FC236}">
                <a16:creationId xmlns:a16="http://schemas.microsoft.com/office/drawing/2014/main" id="{BF8CB960-E016-4866-A768-053D682946BB}"/>
              </a:ext>
            </a:extLst>
          </p:cNvPr>
          <p:cNvSpPr txBox="1"/>
          <p:nvPr/>
        </p:nvSpPr>
        <p:spPr>
          <a:xfrm>
            <a:off x="9220201" y="1658416"/>
            <a:ext cx="2427514" cy="4247317"/>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Regardless who is responsible for the specification of projects (state or developers) </a:t>
            </a:r>
          </a:p>
          <a:p>
            <a:r>
              <a:rPr lang="en-US" dirty="0">
                <a:solidFill>
                  <a:schemeClr val="bg1"/>
                </a:solidFill>
                <a:latin typeface="Arial" panose="020B0604020202020204" pitchFamily="34" charset="0"/>
                <a:cs typeface="Arial" panose="020B0604020202020204" pitchFamily="34" charset="0"/>
              </a:rPr>
              <a:t>IN ALL MODELS</a:t>
            </a:r>
          </a:p>
          <a:p>
            <a:r>
              <a:rPr lang="en-US" dirty="0">
                <a:solidFill>
                  <a:schemeClr val="bg1"/>
                </a:solidFill>
                <a:latin typeface="Arial" panose="020B0604020202020204" pitchFamily="34" charset="0"/>
                <a:cs typeface="Arial" panose="020B0604020202020204" pitchFamily="34" charset="0"/>
              </a:rPr>
              <a:t>the prerequisite for the launching of a competition procedure, is the </a:t>
            </a:r>
            <a:r>
              <a:rPr lang="en-US" dirty="0">
                <a:solidFill>
                  <a:srgbClr val="800000"/>
                </a:solidFill>
                <a:latin typeface="Arial" panose="020B0604020202020204" pitchFamily="34" charset="0"/>
                <a:cs typeface="Arial" panose="020B0604020202020204" pitchFamily="34" charset="0"/>
              </a:rPr>
              <a:t>spatial designation of zones in the sea,</a:t>
            </a:r>
            <a:r>
              <a:rPr lang="en-US" dirty="0">
                <a:solidFill>
                  <a:schemeClr val="bg1"/>
                </a:solidFill>
                <a:latin typeface="Arial" panose="020B0604020202020204" pitchFamily="34" charset="0"/>
                <a:cs typeface="Arial" panose="020B0604020202020204" pitchFamily="34" charset="0"/>
              </a:rPr>
              <a:t> where the planned OWFs will be installed. </a:t>
            </a:r>
          </a:p>
        </p:txBody>
      </p:sp>
    </p:spTree>
    <p:extLst>
      <p:ext uri="{BB962C8B-B14F-4D97-AF65-F5344CB8AC3E}">
        <p14:creationId xmlns:p14="http://schemas.microsoft.com/office/powerpoint/2010/main" val="18037464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781" y="699340"/>
            <a:ext cx="8517180" cy="499834"/>
          </a:xfrm>
        </p:spPr>
        <p:txBody>
          <a:bodyPr>
            <a:noAutofit/>
          </a:bodyPr>
          <a:lstStyle/>
          <a:p>
            <a:pPr>
              <a:lnSpc>
                <a:spcPct val="100000"/>
              </a:lnSpc>
            </a:pPr>
            <a:r>
              <a:rPr lang="en-US" sz="2700" dirty="0">
                <a:solidFill>
                  <a:srgbClr val="800000"/>
                </a:solidFill>
                <a:latin typeface="Arial" panose="020B0604020202020204" pitchFamily="34" charset="0"/>
                <a:cs typeface="Arial" panose="020B0604020202020204" pitchFamily="34" charset="0"/>
              </a:rPr>
              <a:t>Different models for OWF development</a:t>
            </a:r>
            <a:endParaRPr lang="el-GR" sz="2700" dirty="0">
              <a:solidFill>
                <a:srgbClr val="80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5220864"/>
              </p:ext>
            </p:extLst>
          </p:nvPr>
        </p:nvGraphicFramePr>
        <p:xfrm>
          <a:off x="946781" y="1215150"/>
          <a:ext cx="1511256" cy="5370253"/>
        </p:xfrm>
        <a:graphic>
          <a:graphicData uri="http://schemas.openxmlformats.org/drawingml/2006/table">
            <a:tbl>
              <a:tblPr firstRow="1" bandRow="1">
                <a:tableStyleId>{5C22544A-7EE6-4342-B048-85BDC9FD1C3A}</a:tableStyleId>
              </a:tblPr>
              <a:tblGrid>
                <a:gridCol w="1511256">
                  <a:extLst>
                    <a:ext uri="{9D8B030D-6E8A-4147-A177-3AD203B41FA5}">
                      <a16:colId xmlns:a16="http://schemas.microsoft.com/office/drawing/2014/main" val="1399216858"/>
                    </a:ext>
                  </a:extLst>
                </a:gridCol>
              </a:tblGrid>
              <a:tr h="559775">
                <a:tc>
                  <a:txBody>
                    <a:bodyPr/>
                    <a:lstStyle/>
                    <a:p>
                      <a:r>
                        <a:rPr lang="en-US" sz="1600" dirty="0">
                          <a:latin typeface="Arial" panose="020B0604020202020204" pitchFamily="34" charset="0"/>
                          <a:cs typeface="Arial" panose="020B0604020202020204" pitchFamily="34" charset="0"/>
                        </a:rPr>
                        <a:t>Centralized Model</a:t>
                      </a:r>
                      <a:endParaRPr lang="el-G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05815168"/>
                  </a:ext>
                </a:extLst>
              </a:tr>
              <a:tr h="3152417">
                <a:tc>
                  <a:txBody>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Intermediary  Model </a:t>
                      </a:r>
                    </a:p>
                    <a:p>
                      <a:endParaRPr lang="en-US" sz="1600" dirty="0"/>
                    </a:p>
                    <a:p>
                      <a:endParaRPr lang="en-US" sz="1600" dirty="0"/>
                    </a:p>
                    <a:p>
                      <a:endParaRPr lang="en-US" sz="1600" dirty="0"/>
                    </a:p>
                    <a:p>
                      <a:endParaRPr lang="el-GR" sz="1600" dirty="0"/>
                    </a:p>
                  </a:txBody>
                  <a:tcPr/>
                </a:tc>
                <a:extLst>
                  <a:ext uri="{0D108BD9-81ED-4DB2-BD59-A6C34878D82A}">
                    <a16:rowId xmlns:a16="http://schemas.microsoft.com/office/drawing/2014/main" val="1140339320"/>
                  </a:ext>
                </a:extLst>
              </a:tr>
              <a:tr h="1529773">
                <a:tc>
                  <a:txBody>
                    <a:bodyPr/>
                    <a:lstStyle/>
                    <a:p>
                      <a:r>
                        <a:rPr lang="en-US" sz="1600" dirty="0"/>
                        <a:t>Decentralized Model </a:t>
                      </a:r>
                      <a:endParaRPr lang="el-GR" sz="1600" dirty="0"/>
                    </a:p>
                  </a:txBody>
                  <a:tcPr/>
                </a:tc>
                <a:extLst>
                  <a:ext uri="{0D108BD9-81ED-4DB2-BD59-A6C34878D82A}">
                    <a16:rowId xmlns:a16="http://schemas.microsoft.com/office/drawing/2014/main" val="188161219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82007626"/>
              </p:ext>
            </p:extLst>
          </p:nvPr>
        </p:nvGraphicFramePr>
        <p:xfrm>
          <a:off x="2628848" y="1223693"/>
          <a:ext cx="2756647" cy="5378239"/>
        </p:xfrm>
        <a:graphic>
          <a:graphicData uri="http://schemas.openxmlformats.org/drawingml/2006/table">
            <a:tbl>
              <a:tblPr firstRow="1" bandRow="1">
                <a:tableStyleId>{5C22544A-7EE6-4342-B048-85BDC9FD1C3A}</a:tableStyleId>
              </a:tblPr>
              <a:tblGrid>
                <a:gridCol w="2756647">
                  <a:extLst>
                    <a:ext uri="{9D8B030D-6E8A-4147-A177-3AD203B41FA5}">
                      <a16:colId xmlns:a16="http://schemas.microsoft.com/office/drawing/2014/main" val="466746138"/>
                    </a:ext>
                  </a:extLst>
                </a:gridCol>
              </a:tblGrid>
              <a:tr h="2174840">
                <a:tc>
                  <a:txBody>
                    <a:bodyPr/>
                    <a:lstStyle/>
                    <a:p>
                      <a:r>
                        <a:rPr lang="en-US" sz="1100" b="0" dirty="0">
                          <a:latin typeface="Arial" panose="020B0604020202020204" pitchFamily="34" charset="0"/>
                          <a:cs typeface="Arial" panose="020B0604020202020204" pitchFamily="34" charset="0"/>
                        </a:rPr>
                        <a:t>the State:</a:t>
                      </a: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selects the zones  and the sites and the time of implementation based on its RES and Marine Spatial planning. </a:t>
                      </a: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prepares all the required environmental studies, including studies on OWF interconnection </a:t>
                      </a: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grants the sites to individuals based on the results of a tender process where the bidder with the lowest price per kWh is selected. </a:t>
                      </a:r>
                      <a:endParaRPr lang="el-GR"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2246814"/>
                  </a:ext>
                </a:extLst>
              </a:tr>
              <a:tr h="410191">
                <a:tc>
                  <a:txBody>
                    <a:bodyPr/>
                    <a:lstStyle/>
                    <a:p>
                      <a:endParaRPr lang="en-US" sz="1000" dirty="0"/>
                    </a:p>
                    <a:p>
                      <a:r>
                        <a:rPr lang="en-US" sz="1200" dirty="0">
                          <a:latin typeface="Arial" panose="020B0604020202020204" pitchFamily="34" charset="0"/>
                          <a:cs typeface="Arial" panose="020B0604020202020204" pitchFamily="34" charset="0"/>
                        </a:rPr>
                        <a:t>Combination</a:t>
                      </a:r>
                      <a:r>
                        <a:rPr lang="en-US" sz="1000" dirty="0"/>
                        <a:t> </a:t>
                      </a:r>
                      <a:endParaRPr lang="el-GR" sz="1000" dirty="0"/>
                    </a:p>
                  </a:txBody>
                  <a:tcPr/>
                </a:tc>
                <a:extLst>
                  <a:ext uri="{0D108BD9-81ED-4DB2-BD59-A6C34878D82A}">
                    <a16:rowId xmlns:a16="http://schemas.microsoft.com/office/drawing/2014/main" val="3442802623"/>
                  </a:ext>
                </a:extLst>
              </a:tr>
              <a:tr h="2776679">
                <a:tc>
                  <a:txBody>
                    <a:bodyPr/>
                    <a:lstStyle/>
                    <a:p>
                      <a:r>
                        <a:rPr lang="en-US" sz="1000" dirty="0">
                          <a:latin typeface="Arial" panose="020B0604020202020204" pitchFamily="34" charset="0"/>
                          <a:cs typeface="Arial" panose="020B0604020202020204" pitchFamily="34" charset="0"/>
                        </a:rPr>
                        <a:t>The State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identifies extended zones</a:t>
                      </a:r>
                    </a:p>
                    <a:p>
                      <a:r>
                        <a:rPr lang="en-US" sz="1000" dirty="0">
                          <a:latin typeface="Arial" panose="020B0604020202020204" pitchFamily="34" charset="0"/>
                          <a:cs typeface="Arial" panose="020B0604020202020204" pitchFamily="34" charset="0"/>
                        </a:rPr>
                        <a:t>Developers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implement zone and site planning, as well as the project development</a:t>
                      </a:r>
                      <a:r>
                        <a:rPr lang="en-ZM" sz="1000" dirty="0">
                          <a:latin typeface="Arial" panose="020B0604020202020204" pitchFamily="34" charset="0"/>
                          <a:cs typeface="Arial" panose="020B0604020202020204" pitchFamily="34" charset="0"/>
                        </a:rPr>
                        <a:t>:</a:t>
                      </a:r>
                      <a:r>
                        <a:rPr lang="en-ZM"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get the rights to study and propose, within the  defined large zones, their projects (all measurements, studies etc.</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are done by them) providing they can demonstrate that they, or their partners, have the necessary financial strength and technical competence to deliver</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have the opportunity to bid for any projects. </a:t>
                      </a:r>
                    </a:p>
                    <a:p>
                      <a:pPr marL="0" indent="0">
                        <a:buFont typeface="Arial" panose="020B0604020202020204" pitchFamily="34" charset="0"/>
                        <a:buNone/>
                      </a:pPr>
                      <a:r>
                        <a:rPr lang="en-US" sz="1000" b="1" i="1" dirty="0">
                          <a:latin typeface="Arial" panose="020B0604020202020204" pitchFamily="34" charset="0"/>
                          <a:cs typeface="Arial" panose="020B0604020202020204" pitchFamily="34" charset="0"/>
                        </a:rPr>
                        <a:t>The final decision on project allocation, is</a:t>
                      </a:r>
                      <a:r>
                        <a:rPr lang="el-GR" sz="1000" b="1" i="1" dirty="0">
                          <a:latin typeface="Arial" panose="020B0604020202020204" pitchFamily="34" charset="0"/>
                          <a:cs typeface="Arial" panose="020B0604020202020204" pitchFamily="34" charset="0"/>
                        </a:rPr>
                        <a:t> </a:t>
                      </a:r>
                      <a:r>
                        <a:rPr lang="en-US" sz="1000" b="1" i="1" dirty="0">
                          <a:latin typeface="Arial" panose="020B0604020202020204" pitchFamily="34" charset="0"/>
                          <a:cs typeface="Arial" panose="020B0604020202020204" pitchFamily="34" charset="0"/>
                        </a:rPr>
                        <a:t>based on the option fee value, proposed by the Bidders.</a:t>
                      </a:r>
                    </a:p>
                  </a:txBody>
                  <a:tcPr>
                    <a:solidFill>
                      <a:schemeClr val="accent1">
                        <a:tint val="20000"/>
                        <a:alpha val="0"/>
                      </a:schemeClr>
                    </a:solidFill>
                  </a:tcPr>
                </a:tc>
                <a:extLst>
                  <a:ext uri="{0D108BD9-81ED-4DB2-BD59-A6C34878D82A}">
                    <a16:rowId xmlns:a16="http://schemas.microsoft.com/office/drawing/2014/main" val="2051639945"/>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554" y="1228260"/>
            <a:ext cx="305310" cy="2647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887" y="1745297"/>
            <a:ext cx="305880" cy="2700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9554" y="2279406"/>
            <a:ext cx="313615" cy="29975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6584" y="4022168"/>
            <a:ext cx="338280" cy="29682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332473" y="3084450"/>
            <a:ext cx="319472" cy="281085"/>
          </a:xfrm>
          <a:prstGeom prst="rect">
            <a:avLst/>
          </a:prstGeom>
        </p:spPr>
      </p:pic>
      <p:sp>
        <p:nvSpPr>
          <p:cNvPr id="18" name="Rectangle 17"/>
          <p:cNvSpPr/>
          <p:nvPr/>
        </p:nvSpPr>
        <p:spPr>
          <a:xfrm>
            <a:off x="5425875" y="1215150"/>
            <a:ext cx="5916199" cy="5093702"/>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Belgium:</a:t>
            </a:r>
            <a:r>
              <a:rPr lang="en-US" sz="1400" dirty="0">
                <a:latin typeface="Arial" panose="020B0604020202020204" pitchFamily="34" charset="0"/>
                <a:cs typeface="Arial" panose="020B0604020202020204" pitchFamily="34" charset="0"/>
              </a:rPr>
              <a:t> 100% centralized model </a:t>
            </a:r>
            <a:endParaRPr lang="el-GR" sz="14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Denmark and the Netherlands</a:t>
            </a:r>
            <a:r>
              <a:rPr lang="en-US" sz="1200" dirty="0">
                <a:latin typeface="Arial" panose="020B0604020202020204" pitchFamily="34" charset="0"/>
                <a:cs typeface="Arial" panose="020B0604020202020204" pitchFamily="34" charset="0"/>
              </a:rPr>
              <a:t> adopt models closer to the centralized one with the public authority undertaking the entire development phase, which includes the selection of the installation site, the design of the OWF and the interconnection, their study and licensing as well as and the granting of the connection right and the right to use the area. All permits are secured by the state, public authorities pay and build the connection network, public authorities handle important investment issues such as development, the connection </a:t>
            </a:r>
            <a:endParaRPr lang="el-GR"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Germany </a:t>
            </a:r>
            <a:r>
              <a:rPr lang="en-US" sz="1200" dirty="0">
                <a:latin typeface="Arial" panose="020B0604020202020204" pitchFamily="34" charset="0"/>
                <a:cs typeface="Arial" panose="020B0604020202020204" pitchFamily="34" charset="0"/>
              </a:rPr>
              <a:t>the Federal Maritime and Hydrographic Authority is responsible for the development and initial examination of offshore areas for the construction and operation of the OWFs. The determination of OWF positions is done through the "Position Development Plan" which is prepared by the Organization,  where exactly the positions. </a:t>
            </a:r>
          </a:p>
          <a:p>
            <a:r>
              <a:rPr lang="en-US" sz="1200" dirty="0">
                <a:latin typeface="Arial" panose="020B0604020202020204" pitchFamily="34" charset="0"/>
                <a:cs typeface="Arial" panose="020B0604020202020204" pitchFamily="34" charset="0"/>
              </a:rPr>
              <a:t>The Federal Maritime and Hydrographic Agency then conducts a pre-examination of the sites in order to determine their suitability and to provide interested parties with all the information required for the bidding procedures during the bidding process.</a:t>
            </a:r>
          </a:p>
          <a:p>
            <a:endParaRPr lang="el-GR"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France </a:t>
            </a:r>
            <a:r>
              <a:rPr lang="en-US" sz="1200" dirty="0">
                <a:latin typeface="Arial" panose="020B0604020202020204" pitchFamily="34" charset="0"/>
                <a:cs typeface="Arial" panose="020B0604020202020204" pitchFamily="34" charset="0"/>
              </a:rPr>
              <a:t>applies an intermediate model with more proportions to the "decentralized" model. The procedure followed first involves the selection of wider marine areas suitable for OWF by the authorities and then, through a screening process involving a discussion with the industry and the local community, the determination of the final location for which compensation is being tendered</a:t>
            </a:r>
          </a:p>
          <a:p>
            <a:endParaRPr lang="el-GR" sz="12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U.K 100% </a:t>
            </a:r>
            <a:r>
              <a:rPr lang="en-US" sz="1400" dirty="0">
                <a:latin typeface="Arial" panose="020B0604020202020204" pitchFamily="34" charset="0"/>
                <a:cs typeface="Arial" panose="020B0604020202020204" pitchFamily="34" charset="0"/>
              </a:rPr>
              <a:t>decentralized model </a:t>
            </a:r>
          </a:p>
          <a:p>
            <a:endParaRPr lang="el-GR" sz="1100" dirty="0"/>
          </a:p>
        </p:txBody>
      </p:sp>
      <p:pic>
        <p:nvPicPr>
          <p:cNvPr id="3" name="Picture 2"/>
          <p:cNvPicPr>
            <a:picLocks noChangeAspect="1"/>
          </p:cNvPicPr>
          <p:nvPr/>
        </p:nvPicPr>
        <p:blipFill>
          <a:blip r:embed="rId7"/>
          <a:stretch>
            <a:fillRect/>
          </a:stretch>
        </p:blipFill>
        <p:spPr>
          <a:xfrm>
            <a:off x="11306584" y="5754562"/>
            <a:ext cx="351433" cy="308361"/>
          </a:xfrm>
          <a:prstGeom prst="rect">
            <a:avLst/>
          </a:prstGeom>
        </p:spPr>
      </p:pic>
    </p:spTree>
    <p:extLst>
      <p:ext uri="{BB962C8B-B14F-4D97-AF65-F5344CB8AC3E}">
        <p14:creationId xmlns:p14="http://schemas.microsoft.com/office/powerpoint/2010/main" val="20852534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6286" y="1233485"/>
            <a:ext cx="1554094" cy="369332"/>
          </a:xfrm>
          <a:prstGeom prst="rect">
            <a:avLst/>
          </a:prstGeom>
          <a:noFill/>
        </p:spPr>
        <p:txBody>
          <a:bodyPr wrap="square" rtlCol="0">
            <a:spAutoFit/>
          </a:bodyPr>
          <a:lstStyle/>
          <a:p>
            <a:r>
              <a:rPr lang="en-US" dirty="0"/>
              <a:t>	</a:t>
            </a:r>
            <a:r>
              <a:rPr lang="en-US" sz="1400" dirty="0">
                <a:latin typeface="Arial" panose="020B0604020202020204" pitchFamily="34" charset="0"/>
                <a:cs typeface="Arial" panose="020B0604020202020204" pitchFamily="34" charset="0"/>
              </a:rPr>
              <a:t>OWF</a:t>
            </a:r>
            <a:r>
              <a:rPr lang="en-US" sz="1200" dirty="0"/>
              <a:t> </a:t>
            </a:r>
            <a:endParaRPr lang="el-GR" sz="1200" dirty="0"/>
          </a:p>
        </p:txBody>
      </p:sp>
      <p:sp>
        <p:nvSpPr>
          <p:cNvPr id="14" name="TextBox 13"/>
          <p:cNvSpPr txBox="1"/>
          <p:nvPr/>
        </p:nvSpPr>
        <p:spPr>
          <a:xfrm>
            <a:off x="5101378" y="1291522"/>
            <a:ext cx="230090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OFFSHORE AC SUBSTATION </a:t>
            </a:r>
            <a:endParaRPr lang="el-GR" sz="1200" dirty="0">
              <a:latin typeface="Arial" panose="020B0604020202020204" pitchFamily="34" charset="0"/>
              <a:cs typeface="Arial" panose="020B0604020202020204" pitchFamily="34" charset="0"/>
            </a:endParaRPr>
          </a:p>
        </p:txBody>
      </p:sp>
      <p:sp>
        <p:nvSpPr>
          <p:cNvPr id="17" name="TextBox 16"/>
          <p:cNvSpPr txBox="1"/>
          <p:nvPr/>
        </p:nvSpPr>
        <p:spPr>
          <a:xfrm>
            <a:off x="7984663" y="1279648"/>
            <a:ext cx="191629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LAND SUBS STATION </a:t>
            </a:r>
            <a:endParaRPr lang="el-GR" sz="1200" dirty="0">
              <a:latin typeface="Arial" panose="020B0604020202020204" pitchFamily="34" charset="0"/>
              <a:cs typeface="Arial" panose="020B0604020202020204" pitchFamily="34" charset="0"/>
            </a:endParaRPr>
          </a:p>
        </p:txBody>
      </p:sp>
      <p:sp>
        <p:nvSpPr>
          <p:cNvPr id="19" name="TextBox 18"/>
          <p:cNvSpPr txBox="1"/>
          <p:nvPr/>
        </p:nvSpPr>
        <p:spPr>
          <a:xfrm>
            <a:off x="10425056" y="1059892"/>
            <a:ext cx="152834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TRANSMISSION NETWORK </a:t>
            </a:r>
            <a:endParaRPr lang="el-GR" sz="1200" dirty="0">
              <a:latin typeface="Arial" panose="020B0604020202020204" pitchFamily="34" charset="0"/>
              <a:cs typeface="Arial" panose="020B0604020202020204" pitchFamily="34" charset="0"/>
            </a:endParaRPr>
          </a:p>
        </p:txBody>
      </p:sp>
      <p:sp>
        <p:nvSpPr>
          <p:cNvPr id="22" name="TextBox 21"/>
          <p:cNvSpPr txBox="1"/>
          <p:nvPr/>
        </p:nvSpPr>
        <p:spPr>
          <a:xfrm>
            <a:off x="819286" y="674640"/>
            <a:ext cx="7513595" cy="507831"/>
          </a:xfrm>
          <a:prstGeom prst="rect">
            <a:avLst/>
          </a:prstGeom>
          <a:noFill/>
        </p:spPr>
        <p:txBody>
          <a:bodyPr wrap="none" rtlCol="0">
            <a:spAutoFit/>
          </a:bodyPr>
          <a:lstStyle/>
          <a:p>
            <a:r>
              <a:rPr lang="en-US" sz="2700" b="1" dirty="0">
                <a:solidFill>
                  <a:srgbClr val="800000"/>
                </a:solidFill>
                <a:latin typeface="Arial" panose="020B0604020202020204" pitchFamily="34" charset="0"/>
                <a:cs typeface="Arial" panose="020B0604020202020204" pitchFamily="34" charset="0"/>
              </a:rPr>
              <a:t>OWF grid connection costs / responsibilities</a:t>
            </a:r>
            <a:endParaRPr lang="el-GR" sz="2700" b="1" dirty="0">
              <a:solidFill>
                <a:srgbClr val="800000"/>
              </a:solidFill>
              <a:latin typeface="Arial" panose="020B0604020202020204" pitchFamily="34" charset="0"/>
              <a:cs typeface="Arial" panose="020B0604020202020204" pitchFamily="34" charset="0"/>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873524589"/>
              </p:ext>
            </p:extLst>
          </p:nvPr>
        </p:nvGraphicFramePr>
        <p:xfrm>
          <a:off x="819286" y="1582599"/>
          <a:ext cx="10406761" cy="4244738"/>
        </p:xfrm>
        <a:graphic>
          <a:graphicData uri="http://schemas.openxmlformats.org/drawingml/2006/table">
            <a:tbl>
              <a:tblPr firstRow="1" bandRow="1">
                <a:tableStyleId>{5C22544A-7EE6-4342-B048-85BDC9FD1C3A}</a:tableStyleId>
              </a:tblPr>
              <a:tblGrid>
                <a:gridCol w="1415462">
                  <a:extLst>
                    <a:ext uri="{9D8B030D-6E8A-4147-A177-3AD203B41FA5}">
                      <a16:colId xmlns:a16="http://schemas.microsoft.com/office/drawing/2014/main" val="704516799"/>
                    </a:ext>
                  </a:extLst>
                </a:gridCol>
                <a:gridCol w="2973785">
                  <a:extLst>
                    <a:ext uri="{9D8B030D-6E8A-4147-A177-3AD203B41FA5}">
                      <a16:colId xmlns:a16="http://schemas.microsoft.com/office/drawing/2014/main" val="2211337592"/>
                    </a:ext>
                  </a:extLst>
                </a:gridCol>
                <a:gridCol w="2804542">
                  <a:extLst>
                    <a:ext uri="{9D8B030D-6E8A-4147-A177-3AD203B41FA5}">
                      <a16:colId xmlns:a16="http://schemas.microsoft.com/office/drawing/2014/main" val="3599545803"/>
                    </a:ext>
                  </a:extLst>
                </a:gridCol>
                <a:gridCol w="3212972">
                  <a:extLst>
                    <a:ext uri="{9D8B030D-6E8A-4147-A177-3AD203B41FA5}">
                      <a16:colId xmlns:a16="http://schemas.microsoft.com/office/drawing/2014/main" val="1546592115"/>
                    </a:ext>
                  </a:extLst>
                </a:gridCol>
              </a:tblGrid>
              <a:tr h="399178">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165755595"/>
                  </a:ext>
                </a:extLst>
              </a:tr>
              <a:tr h="370840">
                <a:tc>
                  <a:txBody>
                    <a:bodyPr/>
                    <a:lstStyle/>
                    <a:p>
                      <a:r>
                        <a:rPr lang="en-US" dirty="0">
                          <a:latin typeface="Arial" panose="020B0604020202020204" pitchFamily="34" charset="0"/>
                          <a:cs typeface="Arial" panose="020B0604020202020204" pitchFamily="34" charset="0"/>
                        </a:rPr>
                        <a:t>Belgium</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4984751"/>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Denmark</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Developer</a:t>
                      </a:r>
                      <a:r>
                        <a:rPr lang="en-US" baseline="0" dirty="0">
                          <a:latin typeface="Arial" panose="020B0604020202020204" pitchFamily="34" charset="0"/>
                          <a:cs typeface="Arial" panose="020B0604020202020204" pitchFamily="34" charset="0"/>
                        </a:rPr>
                        <a:t> (subject of the tender)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Developer (subject of the Tender)</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Responsibility of the TSO</a:t>
                      </a:r>
                    </a:p>
                    <a:p>
                      <a:r>
                        <a:rPr lang="en-US" dirty="0">
                          <a:latin typeface="Arial" panose="020B0604020202020204" pitchFamily="34" charset="0"/>
                          <a:cs typeface="Arial" panose="020B0604020202020204" pitchFamily="34" charset="0"/>
                        </a:rPr>
                        <a:t>Cost paid</a:t>
                      </a:r>
                      <a:r>
                        <a:rPr lang="en-US" baseline="0" dirty="0">
                          <a:latin typeface="Arial" panose="020B0604020202020204" pitchFamily="34" charset="0"/>
                          <a:cs typeface="Arial" panose="020B0604020202020204" pitchFamily="34" charset="0"/>
                        </a:rPr>
                        <a:t> by the Developer </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8856390"/>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France</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1347707"/>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Germany</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130450"/>
                  </a:ext>
                </a:extLst>
              </a:tr>
              <a:tr h="370840">
                <a:tc>
                  <a:txBody>
                    <a:bodyPr/>
                    <a:lstStyle/>
                    <a:p>
                      <a:r>
                        <a:rPr lang="en-US" dirty="0">
                          <a:latin typeface="Arial" panose="020B0604020202020204" pitchFamily="34" charset="0"/>
                          <a:cs typeface="Arial" panose="020B0604020202020204" pitchFamily="34" charset="0"/>
                        </a:rPr>
                        <a:t>Netherlands</a:t>
                      </a:r>
                      <a:endParaRPr lang="el-GR" dirty="0">
                        <a:latin typeface="Arial" panose="020B0604020202020204" pitchFamily="34" charset="0"/>
                        <a:cs typeface="Arial" panose="020B0604020202020204" pitchFamily="34" charset="0"/>
                      </a:endParaRPr>
                    </a:p>
                  </a:txBody>
                  <a:tcPr/>
                </a:tc>
                <a:tc gridSpan="2">
                  <a:txBody>
                    <a:bodyPr/>
                    <a:lstStyle/>
                    <a:p>
                      <a:r>
                        <a:rPr lang="en-US" dirty="0">
                          <a:latin typeface="Arial" panose="020B0604020202020204" pitchFamily="34" charset="0"/>
                          <a:cs typeface="Arial" panose="020B0604020202020204" pitchFamily="34" charset="0"/>
                        </a:rPr>
                        <a:t>Responsibility of the TSO </a:t>
                      </a:r>
                    </a:p>
                    <a:p>
                      <a:r>
                        <a:rPr lang="en-US" dirty="0">
                          <a:latin typeface="Arial" panose="020B0604020202020204" pitchFamily="34" charset="0"/>
                          <a:cs typeface="Arial" panose="020B0604020202020204" pitchFamily="34" charset="0"/>
                        </a:rPr>
                        <a:t>Developers</a:t>
                      </a:r>
                      <a:r>
                        <a:rPr lang="en-US" baseline="0" dirty="0">
                          <a:latin typeface="Arial" panose="020B0604020202020204" pitchFamily="34" charset="0"/>
                          <a:cs typeface="Arial" panose="020B0604020202020204" pitchFamily="34" charset="0"/>
                        </a:rPr>
                        <a:t> are </a:t>
                      </a:r>
                      <a:r>
                        <a:rPr lang="en-US" dirty="0">
                          <a:latin typeface="Arial" panose="020B0604020202020204" pitchFamily="34" charset="0"/>
                          <a:cs typeface="Arial" panose="020B0604020202020204" pitchFamily="34" charset="0"/>
                        </a:rPr>
                        <a:t>charged a certain amount</a:t>
                      </a:r>
                      <a:r>
                        <a:rPr lang="en-US" baseline="0" dirty="0">
                          <a:latin typeface="Arial" panose="020B0604020202020204" pitchFamily="34" charset="0"/>
                          <a:cs typeface="Arial" panose="020B0604020202020204" pitchFamily="34" charset="0"/>
                        </a:rPr>
                        <a:t> to the TSO </a:t>
                      </a:r>
                      <a:r>
                        <a:rPr lang="en-US" dirty="0">
                          <a:latin typeface="Arial" panose="020B0604020202020204" pitchFamily="34" charset="0"/>
                          <a:cs typeface="Arial" panose="020B0604020202020204" pitchFamily="34" charset="0"/>
                        </a:rPr>
                        <a:t>which varies depending to connect to the land network </a:t>
                      </a:r>
                      <a:endParaRPr lang="el-GR" dirty="0">
                        <a:latin typeface="Arial" panose="020B0604020202020204" pitchFamily="34" charset="0"/>
                        <a:cs typeface="Arial" panose="020B0604020202020204" pitchFamily="34" charset="0"/>
                      </a:endParaRPr>
                    </a:p>
                  </a:txBody>
                  <a:tcPr/>
                </a:tc>
                <a:tc hMerge="1">
                  <a:txBody>
                    <a:bodyPr/>
                    <a:lstStyle/>
                    <a:p>
                      <a:endParaRPr lang="el-GR" dirty="0"/>
                    </a:p>
                  </a:txBody>
                  <a:tcPr/>
                </a:tc>
                <a:tc>
                  <a:txBody>
                    <a:bodyPr/>
                    <a:lstStyle/>
                    <a:p>
                      <a:r>
                        <a:rPr lang="en-US" dirty="0">
                          <a:latin typeface="Arial" panose="020B0604020202020204" pitchFamily="34" charset="0"/>
                          <a:cs typeface="Arial" panose="020B0604020202020204" pitchFamily="34" charset="0"/>
                        </a:rPr>
                        <a:t>TSO</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9707501"/>
                  </a:ext>
                </a:extLst>
              </a:tr>
              <a:tr h="370840">
                <a:tc>
                  <a:txBody>
                    <a:bodyPr/>
                    <a:lstStyle/>
                    <a:p>
                      <a:r>
                        <a:rPr lang="en-US" dirty="0">
                          <a:latin typeface="Arial" panose="020B0604020202020204" pitchFamily="34" charset="0"/>
                          <a:cs typeface="Arial" panose="020B0604020202020204" pitchFamily="34" charset="0"/>
                        </a:rPr>
                        <a:t>United Kingdom</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Developer </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Developer </a:t>
                      </a:r>
                      <a:endParaRPr lang="el-GR"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Responsibility</a:t>
                      </a:r>
                      <a:r>
                        <a:rPr lang="en-US" baseline="0" dirty="0">
                          <a:latin typeface="Arial" panose="020B0604020202020204" pitchFamily="34" charset="0"/>
                          <a:cs typeface="Arial" panose="020B0604020202020204" pitchFamily="34" charset="0"/>
                        </a:rPr>
                        <a:t> of the </a:t>
                      </a:r>
                      <a:r>
                        <a:rPr lang="en-US" dirty="0">
                          <a:latin typeface="Arial" panose="020B0604020202020204" pitchFamily="34" charset="0"/>
                          <a:cs typeface="Arial" panose="020B0604020202020204" pitchFamily="34" charset="0"/>
                        </a:rPr>
                        <a:t>TSO</a:t>
                      </a:r>
                    </a:p>
                    <a:p>
                      <a:r>
                        <a:rPr lang="en-US" dirty="0">
                          <a:latin typeface="Arial" panose="020B0604020202020204" pitchFamily="34" charset="0"/>
                          <a:cs typeface="Arial" panose="020B0604020202020204" pitchFamily="34" charset="0"/>
                        </a:rPr>
                        <a:t>Cost paid by Developer</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7738533"/>
                  </a:ext>
                </a:extLst>
              </a:tr>
            </a:tbl>
          </a:graphicData>
        </a:graphic>
      </p:graphicFrame>
      <p:cxnSp>
        <p:nvCxnSpPr>
          <p:cNvPr id="5" name="Straight Connector 4"/>
          <p:cNvCxnSpPr>
            <a:cxnSpLocks/>
          </p:cNvCxnSpPr>
          <p:nvPr/>
        </p:nvCxnSpPr>
        <p:spPr>
          <a:xfrm flipH="1">
            <a:off x="2218446" y="5811878"/>
            <a:ext cx="4483" cy="50400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7" name="Straight Connector 6"/>
          <p:cNvCxnSpPr>
            <a:cxnSpLocks/>
          </p:cNvCxnSpPr>
          <p:nvPr/>
        </p:nvCxnSpPr>
        <p:spPr>
          <a:xfrm>
            <a:off x="8012997" y="5846043"/>
            <a:ext cx="0" cy="504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1572" y="5786513"/>
            <a:ext cx="2096151" cy="584775"/>
          </a:xfrm>
          <a:prstGeom prst="rect">
            <a:avLst/>
          </a:prstGeom>
          <a:noFill/>
        </p:spPr>
        <p:txBody>
          <a:bodyPr wrap="square" rtlCol="0">
            <a:spAutoFit/>
          </a:bodyPr>
          <a:lstStyle/>
          <a:p>
            <a:pPr algn="ctr"/>
            <a:r>
              <a:rPr lang="en-US" sz="1400" dirty="0">
                <a:solidFill>
                  <a:schemeClr val="accent5"/>
                </a:solidFill>
                <a:latin typeface="Arial" panose="020B0604020202020204" pitchFamily="34" charset="0"/>
                <a:cs typeface="Arial" panose="020B0604020202020204" pitchFamily="34" charset="0"/>
              </a:rPr>
              <a:t>Submarine Cable</a:t>
            </a:r>
          </a:p>
          <a:p>
            <a:pPr algn="ctr"/>
            <a:r>
              <a:rPr lang="en-US" sz="1400" dirty="0">
                <a:solidFill>
                  <a:schemeClr val="accent5"/>
                </a:solidFill>
                <a:latin typeface="Arial" panose="020B0604020202020204" pitchFamily="34" charset="0"/>
                <a:cs typeface="Arial" panose="020B0604020202020204" pitchFamily="34" charset="0"/>
              </a:rPr>
              <a:t>Offshore Substation </a:t>
            </a:r>
            <a:endParaRPr lang="el-GR" sz="1400" dirty="0">
              <a:solidFill>
                <a:schemeClr val="accent5"/>
              </a:solidFill>
              <a:latin typeface="Arial" panose="020B0604020202020204" pitchFamily="34" charset="0"/>
              <a:cs typeface="Arial" panose="020B0604020202020204" pitchFamily="34" charset="0"/>
            </a:endParaRPr>
          </a:p>
        </p:txBody>
      </p:sp>
      <p:cxnSp>
        <p:nvCxnSpPr>
          <p:cNvPr id="21" name="Straight Connector 20"/>
          <p:cNvCxnSpPr>
            <a:cxnSpLocks/>
          </p:cNvCxnSpPr>
          <p:nvPr/>
        </p:nvCxnSpPr>
        <p:spPr>
          <a:xfrm flipV="1">
            <a:off x="8109857" y="6057634"/>
            <a:ext cx="518669" cy="13056"/>
          </a:xfrm>
          <a:prstGeom prst="line">
            <a:avLst/>
          </a:prstGeom>
          <a:ln>
            <a:head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31277" y="5840540"/>
            <a:ext cx="1807867" cy="523220"/>
          </a:xfrm>
          <a:prstGeom prst="rect">
            <a:avLst/>
          </a:prstGeom>
          <a:noFill/>
        </p:spPr>
        <p:txBody>
          <a:bodyPr wrap="square" rtlCol="0">
            <a:spAutoFit/>
          </a:bodyPr>
          <a:lstStyle/>
          <a:p>
            <a:r>
              <a:rPr lang="en-US" sz="1400" dirty="0">
                <a:solidFill>
                  <a:schemeClr val="accent5"/>
                </a:solidFill>
                <a:latin typeface="Arial" panose="020B0604020202020204" pitchFamily="34" charset="0"/>
                <a:cs typeface="Arial" panose="020B0604020202020204" pitchFamily="34" charset="0"/>
              </a:rPr>
              <a:t>Onshore cable</a:t>
            </a:r>
          </a:p>
          <a:p>
            <a:r>
              <a:rPr lang="en-US" sz="1400" dirty="0">
                <a:solidFill>
                  <a:schemeClr val="accent5"/>
                </a:solidFill>
                <a:latin typeface="Arial" panose="020B0604020202020204" pitchFamily="34" charset="0"/>
                <a:cs typeface="Arial" panose="020B0604020202020204" pitchFamily="34" charset="0"/>
              </a:rPr>
              <a:t>Land substations </a:t>
            </a:r>
            <a:endParaRPr lang="el-GR" sz="1400" dirty="0">
              <a:solidFill>
                <a:schemeClr val="accent5"/>
              </a:solidFill>
              <a:latin typeface="Arial" panose="020B0604020202020204" pitchFamily="34" charset="0"/>
              <a:cs typeface="Arial" panose="020B0604020202020204" pitchFamily="34" charset="0"/>
            </a:endParaRPr>
          </a:p>
        </p:txBody>
      </p:sp>
      <p:cxnSp>
        <p:nvCxnSpPr>
          <p:cNvPr id="28" name="Straight Connector 27"/>
          <p:cNvCxnSpPr>
            <a:cxnSpLocks/>
          </p:cNvCxnSpPr>
          <p:nvPr/>
        </p:nvCxnSpPr>
        <p:spPr>
          <a:xfrm>
            <a:off x="11217559" y="5786513"/>
            <a:ext cx="16976"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V="1">
            <a:off x="6612266" y="6057634"/>
            <a:ext cx="1400731" cy="13549"/>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V="1">
            <a:off x="10434179" y="6057634"/>
            <a:ext cx="774892" cy="5227"/>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2218446" y="6070690"/>
            <a:ext cx="1641718" cy="0"/>
          </a:xfrm>
          <a:prstGeom prst="line">
            <a:avLst/>
          </a:prstGeom>
          <a:ln w="9525">
            <a:headEnd type="arrow"/>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C4D379E1-DC60-ED48-9885-74CA7114FFA0}"/>
              </a:ext>
            </a:extLst>
          </p:cNvPr>
          <p:cNvPicPr>
            <a:picLocks noChangeAspect="1"/>
          </p:cNvPicPr>
          <p:nvPr/>
        </p:nvPicPr>
        <p:blipFill>
          <a:blip r:embed="rId2"/>
          <a:stretch>
            <a:fillRect/>
          </a:stretch>
        </p:blipFill>
        <p:spPr>
          <a:xfrm>
            <a:off x="3330862" y="1194607"/>
            <a:ext cx="617797" cy="447087"/>
          </a:xfrm>
          <a:prstGeom prst="rect">
            <a:avLst/>
          </a:prstGeom>
        </p:spPr>
      </p:pic>
      <p:pic>
        <p:nvPicPr>
          <p:cNvPr id="16" name="Picture 15"/>
          <p:cNvPicPr>
            <a:picLocks noChangeAspect="1"/>
          </p:cNvPicPr>
          <p:nvPr/>
        </p:nvPicPr>
        <p:blipFill>
          <a:blip r:embed="rId2"/>
          <a:stretch>
            <a:fillRect/>
          </a:stretch>
        </p:blipFill>
        <p:spPr>
          <a:xfrm>
            <a:off x="7402286" y="1194606"/>
            <a:ext cx="532774" cy="447087"/>
          </a:xfrm>
          <a:prstGeom prst="rect">
            <a:avLst/>
          </a:prstGeom>
        </p:spPr>
      </p:pic>
      <p:pic>
        <p:nvPicPr>
          <p:cNvPr id="18" name="Picture 17"/>
          <p:cNvPicPr>
            <a:picLocks noChangeAspect="1"/>
          </p:cNvPicPr>
          <p:nvPr/>
        </p:nvPicPr>
        <p:blipFill>
          <a:blip r:embed="rId3"/>
          <a:stretch>
            <a:fillRect/>
          </a:stretch>
        </p:blipFill>
        <p:spPr>
          <a:xfrm>
            <a:off x="9762795" y="1182471"/>
            <a:ext cx="619646" cy="451143"/>
          </a:xfrm>
          <a:prstGeom prst="rect">
            <a:avLst/>
          </a:prstGeom>
        </p:spPr>
      </p:pic>
    </p:spTree>
    <p:extLst>
      <p:ext uri="{BB962C8B-B14F-4D97-AF65-F5344CB8AC3E}">
        <p14:creationId xmlns:p14="http://schemas.microsoft.com/office/powerpoint/2010/main" val="21888750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88EB-7615-4535-82B9-B669FFBBF20A}"/>
              </a:ext>
            </a:extLst>
          </p:cNvPr>
          <p:cNvSpPr>
            <a:spLocks noGrp="1"/>
          </p:cNvSpPr>
          <p:nvPr>
            <p:ph type="title"/>
          </p:nvPr>
        </p:nvSpPr>
        <p:spPr>
          <a:xfrm>
            <a:off x="956569" y="773139"/>
            <a:ext cx="10187866" cy="584786"/>
          </a:xfrm>
        </p:spPr>
        <p:txBody>
          <a:bodyPr>
            <a:normAutofit/>
          </a:bodyPr>
          <a:lstStyle/>
          <a:p>
            <a:r>
              <a:rPr lang="en-US" sz="2700" b="1" dirty="0">
                <a:solidFill>
                  <a:srgbClr val="800000"/>
                </a:solidFill>
                <a:latin typeface="Arial" panose="020B0604020202020204" pitchFamily="34" charset="0"/>
                <a:cs typeface="Arial" panose="020B0604020202020204" pitchFamily="34" charset="0"/>
              </a:rPr>
              <a:t>Maritime Spatial Planning – The missing </a:t>
            </a:r>
            <a:r>
              <a:rPr lang="el-GR" sz="2700" b="1" dirty="0">
                <a:solidFill>
                  <a:srgbClr val="800000"/>
                </a:solidFill>
                <a:latin typeface="Arial" panose="020B0604020202020204" pitchFamily="34" charset="0"/>
                <a:cs typeface="Arial" panose="020B0604020202020204" pitchFamily="34" charset="0"/>
              </a:rPr>
              <a:t>link</a:t>
            </a:r>
          </a:p>
        </p:txBody>
      </p:sp>
      <p:sp>
        <p:nvSpPr>
          <p:cNvPr id="5" name="Content Placeholder 2">
            <a:extLst>
              <a:ext uri="{FF2B5EF4-FFF2-40B4-BE49-F238E27FC236}">
                <a16:creationId xmlns:a16="http://schemas.microsoft.com/office/drawing/2014/main" id="{A81399CD-E043-44E5-A02E-76A4A9FBBAFF}"/>
              </a:ext>
            </a:extLst>
          </p:cNvPr>
          <p:cNvSpPr>
            <a:spLocks/>
          </p:cNvSpPr>
          <p:nvPr/>
        </p:nvSpPr>
        <p:spPr bwMode="auto">
          <a:xfrm>
            <a:off x="1047565" y="1591008"/>
            <a:ext cx="1080412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tabLst>
                <a:tab pos="806450" algn="l"/>
              </a:tabLst>
              <a:defRPr sz="3200">
                <a:solidFill>
                  <a:schemeClr val="tx1"/>
                </a:solidFill>
                <a:latin typeface="Arial" charset="0"/>
              </a:defRPr>
            </a:lvl1pPr>
            <a:lvl2pPr marL="742950" indent="-285750" eaLnBrk="0" hangingPunct="0">
              <a:spcBef>
                <a:spcPct val="20000"/>
              </a:spcBef>
              <a:buChar char="–"/>
              <a:tabLst>
                <a:tab pos="806450" algn="l"/>
              </a:tabLst>
              <a:defRPr sz="2800">
                <a:solidFill>
                  <a:schemeClr val="tx1"/>
                </a:solidFill>
                <a:latin typeface="Arial" charset="0"/>
              </a:defRPr>
            </a:lvl2pPr>
            <a:lvl3pPr marL="1143000" indent="-228600" eaLnBrk="0" hangingPunct="0">
              <a:spcBef>
                <a:spcPct val="20000"/>
              </a:spcBef>
              <a:buChar char="•"/>
              <a:tabLst>
                <a:tab pos="806450" algn="l"/>
              </a:tabLst>
              <a:defRPr sz="2400">
                <a:solidFill>
                  <a:schemeClr val="tx1"/>
                </a:solidFill>
                <a:latin typeface="Arial" charset="0"/>
              </a:defRPr>
            </a:lvl3pPr>
            <a:lvl4pPr marL="1600200" indent="-228600" eaLnBrk="0" hangingPunct="0">
              <a:spcBef>
                <a:spcPct val="20000"/>
              </a:spcBef>
              <a:buChar char="–"/>
              <a:tabLst>
                <a:tab pos="806450" algn="l"/>
              </a:tabLst>
              <a:defRPr sz="2000">
                <a:solidFill>
                  <a:schemeClr val="tx1"/>
                </a:solidFill>
                <a:latin typeface="Arial" charset="0"/>
              </a:defRPr>
            </a:lvl4pPr>
            <a:lvl5pPr marL="2057400" indent="-228600" eaLnBrk="0" hangingPunct="0">
              <a:spcBef>
                <a:spcPct val="20000"/>
              </a:spcBef>
              <a:buChar char="»"/>
              <a:tabLst>
                <a:tab pos="806450" algn="l"/>
              </a:tabLst>
              <a:defRPr sz="2000">
                <a:solidFill>
                  <a:schemeClr val="tx1"/>
                </a:solidFill>
                <a:latin typeface="Arial" charset="0"/>
              </a:defRPr>
            </a:lvl5pPr>
            <a:lvl6pPr marL="2514600" indent="-228600" eaLnBrk="0" fontAlgn="base" hangingPunct="0">
              <a:spcBef>
                <a:spcPct val="20000"/>
              </a:spcBef>
              <a:spcAft>
                <a:spcPct val="0"/>
              </a:spcAft>
              <a:buChar char="»"/>
              <a:tabLst>
                <a:tab pos="806450" algn="l"/>
              </a:tabLst>
              <a:defRPr sz="2000">
                <a:solidFill>
                  <a:schemeClr val="tx1"/>
                </a:solidFill>
                <a:latin typeface="Arial" charset="0"/>
              </a:defRPr>
            </a:lvl6pPr>
            <a:lvl7pPr marL="2971800" indent="-228600" eaLnBrk="0" fontAlgn="base" hangingPunct="0">
              <a:spcBef>
                <a:spcPct val="20000"/>
              </a:spcBef>
              <a:spcAft>
                <a:spcPct val="0"/>
              </a:spcAft>
              <a:buChar char="»"/>
              <a:tabLst>
                <a:tab pos="806450" algn="l"/>
              </a:tabLst>
              <a:defRPr sz="2000">
                <a:solidFill>
                  <a:schemeClr val="tx1"/>
                </a:solidFill>
                <a:latin typeface="Arial" charset="0"/>
              </a:defRPr>
            </a:lvl7pPr>
            <a:lvl8pPr marL="3429000" indent="-228600" eaLnBrk="0" fontAlgn="base" hangingPunct="0">
              <a:spcBef>
                <a:spcPct val="20000"/>
              </a:spcBef>
              <a:spcAft>
                <a:spcPct val="0"/>
              </a:spcAft>
              <a:buChar char="»"/>
              <a:tabLst>
                <a:tab pos="806450" algn="l"/>
              </a:tabLst>
              <a:defRPr sz="2000">
                <a:solidFill>
                  <a:schemeClr val="tx1"/>
                </a:solidFill>
                <a:latin typeface="Arial" charset="0"/>
              </a:defRPr>
            </a:lvl8pPr>
            <a:lvl9pPr marL="3886200" indent="-228600" eaLnBrk="0" fontAlgn="base" hangingPunct="0">
              <a:spcBef>
                <a:spcPct val="20000"/>
              </a:spcBef>
              <a:spcAft>
                <a:spcPct val="0"/>
              </a:spcAft>
              <a:buChar char="»"/>
              <a:tabLst>
                <a:tab pos="806450" algn="l"/>
              </a:tabLst>
              <a:defRPr sz="2000">
                <a:solidFill>
                  <a:schemeClr val="tx1"/>
                </a:solidFill>
                <a:latin typeface="Arial" charset="0"/>
              </a:defRPr>
            </a:lvl9pPr>
          </a:lstStyle>
          <a:p>
            <a:pPr eaLnBrk="1" hangingPunct="1">
              <a:buSzPct val="90000"/>
              <a:buNone/>
              <a:defRPr/>
            </a:pPr>
            <a:r>
              <a:rPr lang="en-US" altLang="el-GR" sz="1800" b="1" dirty="0">
                <a:solidFill>
                  <a:schemeClr val="accent5"/>
                </a:solidFill>
              </a:rPr>
              <a:t>Law 4546/2018: “Establishment of a framework for the national maritime spatial planning in implementation of Directive 2014/89 / EU” </a:t>
            </a:r>
          </a:p>
          <a:p>
            <a:pPr marL="177800" lvl="1" indent="0" fontAlgn="base">
              <a:spcBef>
                <a:spcPct val="0"/>
              </a:spcBef>
              <a:spcAft>
                <a:spcPct val="0"/>
              </a:spcAft>
              <a:buNone/>
              <a:tabLst/>
            </a:pPr>
            <a:r>
              <a:rPr lang="en-US" altLang="el-GR" sz="1600" dirty="0">
                <a:latin typeface="Arial Unicode MS"/>
              </a:rPr>
              <a:t>Scope: </a:t>
            </a:r>
          </a:p>
          <a:p>
            <a:pPr marL="357188" lvl="1" indent="-179388" fontAlgn="base">
              <a:spcBef>
                <a:spcPct val="0"/>
              </a:spcBef>
              <a:spcAft>
                <a:spcPct val="0"/>
              </a:spcAft>
              <a:tabLst/>
            </a:pPr>
            <a:r>
              <a:rPr kumimoji="0" lang="en-US" altLang="el-GR" sz="1600" b="0" i="0" u="none" strike="noStrike" cap="none" normalizeH="0" baseline="0" dirty="0">
                <a:ln>
                  <a:noFill/>
                </a:ln>
                <a:solidFill>
                  <a:schemeClr val="tx1"/>
                </a:solidFill>
                <a:effectLst/>
                <a:latin typeface="Arial Unicode MS"/>
              </a:rPr>
              <a:t>Supporting and promoting </a:t>
            </a:r>
            <a:r>
              <a:rPr kumimoji="0" lang="en-US" altLang="el-GR" sz="1600" b="1" i="0" strike="noStrike" cap="none" normalizeH="0" baseline="0" dirty="0">
                <a:ln>
                  <a:noFill/>
                </a:ln>
                <a:solidFill>
                  <a:schemeClr val="tx1"/>
                </a:solidFill>
                <a:effectLst/>
                <a:latin typeface="Arial Unicode MS"/>
              </a:rPr>
              <a:t>sustainable development </a:t>
            </a:r>
            <a:r>
              <a:rPr kumimoji="0" lang="en-US" altLang="el-GR" sz="1600" b="0" i="0" u="none" strike="noStrike" cap="none" normalizeH="0" baseline="0" dirty="0">
                <a:ln>
                  <a:noFill/>
                </a:ln>
                <a:solidFill>
                  <a:schemeClr val="tx1"/>
                </a:solidFill>
                <a:effectLst/>
                <a:latin typeface="Arial Unicode MS"/>
              </a:rPr>
              <a:t>and the </a:t>
            </a:r>
            <a:r>
              <a:rPr kumimoji="0" lang="en-US" altLang="el-GR" sz="1600" b="1" i="0" strike="noStrike" cap="none" normalizeH="0" baseline="0" dirty="0">
                <a:ln>
                  <a:noFill/>
                </a:ln>
                <a:solidFill>
                  <a:schemeClr val="tx1"/>
                </a:solidFill>
                <a:effectLst/>
                <a:latin typeface="Arial Unicode MS"/>
              </a:rPr>
              <a:t>spatial cohesion </a:t>
            </a:r>
            <a:r>
              <a:rPr kumimoji="0" lang="en-US" altLang="el-GR" sz="1600" b="0" i="0" u="none" strike="noStrike" cap="none" normalizeH="0" baseline="0" dirty="0">
                <a:ln>
                  <a:noFill/>
                </a:ln>
                <a:solidFill>
                  <a:schemeClr val="tx1"/>
                </a:solidFill>
                <a:effectLst/>
                <a:latin typeface="Arial Unicode MS"/>
              </a:rPr>
              <a:t>between the marine and the coastal space, through the composition of ecological, environmental, economic, social and cultural parameters, considering the land-sea interactions, ecosystem approach and, more generally, the principles of sustainable management. </a:t>
            </a:r>
          </a:p>
          <a:p>
            <a:pPr marL="357188" lvl="1" indent="-179388" fontAlgn="base">
              <a:spcBef>
                <a:spcPct val="0"/>
              </a:spcBef>
              <a:spcAft>
                <a:spcPct val="0"/>
              </a:spcAft>
              <a:tabLst/>
            </a:pPr>
            <a:r>
              <a:rPr kumimoji="0" lang="en-US" altLang="el-GR" sz="1600" b="0" i="0" u="none" strike="noStrike" cap="none" normalizeH="0" baseline="0" dirty="0">
                <a:ln>
                  <a:noFill/>
                </a:ln>
                <a:solidFill>
                  <a:schemeClr val="tx1"/>
                </a:solidFill>
                <a:effectLst/>
                <a:latin typeface="Arial Unicode MS"/>
              </a:rPr>
              <a:t>Rational and integrated </a:t>
            </a:r>
            <a:r>
              <a:rPr kumimoji="0" lang="en-US" altLang="el-GR" sz="1600" b="1" i="0" strike="noStrike" cap="none" normalizeH="0" baseline="0" dirty="0">
                <a:ln>
                  <a:noFill/>
                </a:ln>
                <a:solidFill>
                  <a:schemeClr val="tx1"/>
                </a:solidFill>
                <a:effectLst/>
                <a:latin typeface="Arial" panose="020B0604020202020204" pitchFamily="34" charset="0"/>
                <a:cs typeface="Arial" panose="020B0604020202020204" pitchFamily="34" charset="0"/>
              </a:rPr>
              <a:t>spatial development of activities in the maritime and coastal areas.</a:t>
            </a:r>
            <a:endParaRPr lang="en-US" altLang="el-GR" sz="1600" b="1" dirty="0">
              <a:latin typeface="Arial" panose="020B0604020202020204" pitchFamily="34" charset="0"/>
              <a:cs typeface="Arial" panose="020B0604020202020204" pitchFamily="34" charset="0"/>
            </a:endParaRPr>
          </a:p>
          <a:p>
            <a:pPr lvl="1" indent="0" fontAlgn="base">
              <a:spcBef>
                <a:spcPct val="0"/>
              </a:spcBef>
              <a:spcAft>
                <a:spcPct val="0"/>
              </a:spcAft>
              <a:buNone/>
              <a:tabLst/>
            </a:pPr>
            <a:endParaRPr kumimoji="0" lang="el-GR" altLang="el-GR" sz="1200" b="0" i="0" u="none" strike="noStrike" cap="none" normalizeH="0" baseline="0" dirty="0">
              <a:ln>
                <a:noFill/>
              </a:ln>
              <a:solidFill>
                <a:schemeClr val="tx1"/>
              </a:solidFill>
              <a:effectLst/>
            </a:endParaRPr>
          </a:p>
          <a:p>
            <a:pPr lvl="1" indent="0" fontAlgn="base">
              <a:spcBef>
                <a:spcPct val="0"/>
              </a:spcBef>
              <a:spcAft>
                <a:spcPct val="0"/>
              </a:spcAft>
              <a:buNone/>
              <a:tabLst/>
            </a:pPr>
            <a:r>
              <a:rPr kumimoji="0" lang="en-US" altLang="el-GR" sz="1600" b="0" i="0" u="none" strike="noStrike" cap="none" normalizeH="0" baseline="0" dirty="0">
                <a:ln>
                  <a:noFill/>
                </a:ln>
                <a:solidFill>
                  <a:schemeClr val="tx1"/>
                </a:solidFill>
                <a:effectLst/>
              </a:rPr>
              <a:t>i.e.</a:t>
            </a:r>
          </a:p>
          <a:p>
            <a:pPr lvl="1" indent="0" fontAlgn="base">
              <a:spcBef>
                <a:spcPct val="0"/>
              </a:spcBef>
              <a:spcAft>
                <a:spcPct val="0"/>
              </a:spcAft>
              <a:buNone/>
              <a:tabLst/>
            </a:pPr>
            <a:endParaRPr kumimoji="0" lang="en-US" altLang="el-G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0" i="0" u="none" strike="noStrike" cap="none" normalizeH="0" baseline="0" dirty="0">
                <a:ln>
                  <a:noFill/>
                </a:ln>
                <a:solidFill>
                  <a:schemeClr val="tx1"/>
                </a:solidFill>
                <a:effectLst/>
                <a:latin typeface="Arial" panose="020B0604020202020204" pitchFamily="34" charset="0"/>
              </a:rPr>
              <a:t>The </a:t>
            </a:r>
            <a:r>
              <a:rPr kumimoji="0" lang="en-US" altLang="el-GR" sz="1600" b="0" i="0" strike="noStrike" cap="none" normalizeH="0" baseline="0" dirty="0">
                <a:ln>
                  <a:noFill/>
                </a:ln>
                <a:solidFill>
                  <a:schemeClr val="tx1"/>
                </a:solidFill>
                <a:effectLst/>
                <a:latin typeface="Arial" panose="020B0604020202020204" pitchFamily="34" charset="0"/>
              </a:rPr>
              <a:t>National Maritime Spatial Planning </a:t>
            </a:r>
            <a:r>
              <a:rPr kumimoji="0" lang="en-US" altLang="el-GR" sz="1600" b="1" i="0" strike="noStrike" cap="none" normalizeH="0" baseline="0" dirty="0">
                <a:ln>
                  <a:noFill/>
                </a:ln>
                <a:solidFill>
                  <a:schemeClr val="accent1">
                    <a:lumMod val="75000"/>
                  </a:schemeClr>
                </a:solidFill>
                <a:effectLst/>
                <a:latin typeface="Arial" panose="020B0604020202020204" pitchFamily="34" charset="0"/>
              </a:rPr>
              <a:t>must allocate space in the Greek seas and coastal areas  for all possible needs, uses and non-uses, </a:t>
            </a:r>
            <a:r>
              <a:rPr kumimoji="0" lang="en-US" altLang="el-GR" sz="1600" i="0" strike="noStrike" cap="none" normalizeH="0" baseline="0" dirty="0">
                <a:ln>
                  <a:noFill/>
                </a:ln>
                <a:effectLst/>
                <a:latin typeface="Arial" panose="020B0604020202020204" pitchFamily="34" charset="0"/>
              </a:rPr>
              <a:t>considering, among other, the following: </a:t>
            </a:r>
          </a:p>
          <a:p>
            <a:pPr marL="1028700" lvl="1" fontAlgn="base">
              <a:spcBef>
                <a:spcPct val="0"/>
              </a:spcBef>
              <a:spcAft>
                <a:spcPct val="0"/>
              </a:spcAft>
              <a:buFont typeface="Wingdings" pitchFamily="2" charset="2"/>
              <a:buChar char="ü"/>
              <a:tabLst/>
            </a:pPr>
            <a:r>
              <a:rPr lang="en-US" altLang="el-GR" sz="1600" dirty="0">
                <a:latin typeface="Arial" panose="020B0604020202020204" pitchFamily="34" charset="0"/>
              </a:rPr>
              <a:t>Biodiversity protection</a:t>
            </a:r>
          </a:p>
          <a:p>
            <a:pPr marL="1028700" lvl="1" fontAlgn="base">
              <a:spcBef>
                <a:spcPct val="0"/>
              </a:spcBef>
              <a:spcAft>
                <a:spcPct val="0"/>
              </a:spcAft>
              <a:buFont typeface="Wingdings" pitchFamily="2" charset="2"/>
              <a:buChar char="ü"/>
              <a:tabLst/>
            </a:pPr>
            <a:r>
              <a:rPr lang="en-US" altLang="el-GR" sz="1600" dirty="0">
                <a:latin typeface="Arial" panose="020B0604020202020204" pitchFamily="34" charset="0"/>
              </a:rPr>
              <a:t>Energy production</a:t>
            </a:r>
          </a:p>
          <a:p>
            <a:pPr marL="1028700" lvl="1" fontAlgn="base">
              <a:spcBef>
                <a:spcPct val="0"/>
              </a:spcBef>
              <a:spcAft>
                <a:spcPct val="0"/>
              </a:spcAft>
              <a:buFont typeface="Wingdings" pitchFamily="2" charset="2"/>
              <a:buChar char="ü"/>
              <a:tabLst/>
            </a:pPr>
            <a:r>
              <a:rPr kumimoji="0" lang="en-US" altLang="el-GR" sz="1600" b="0" i="0" u="none" strike="noStrike" cap="none" normalizeH="0" baseline="0" dirty="0">
                <a:ln>
                  <a:noFill/>
                </a:ln>
                <a:solidFill>
                  <a:schemeClr val="tx1"/>
                </a:solidFill>
                <a:effectLst/>
                <a:latin typeface="Arial" panose="020B0604020202020204" pitchFamily="34" charset="0"/>
              </a:rPr>
              <a:t>Fishing &amp; aquaculture</a:t>
            </a:r>
          </a:p>
          <a:p>
            <a:pPr marL="1028700" lvl="1" fontAlgn="base">
              <a:spcBef>
                <a:spcPct val="0"/>
              </a:spcBef>
              <a:spcAft>
                <a:spcPct val="0"/>
              </a:spcAft>
              <a:buFont typeface="Wingdings" pitchFamily="2" charset="2"/>
              <a:buChar char="ü"/>
              <a:tabLst/>
            </a:pPr>
            <a:r>
              <a:rPr kumimoji="0" lang="en-US" altLang="el-GR" sz="1600" b="0" i="0" u="none" strike="noStrike" cap="none" normalizeH="0" baseline="0" dirty="0">
                <a:ln>
                  <a:noFill/>
                </a:ln>
                <a:solidFill>
                  <a:schemeClr val="tx1"/>
                </a:solidFill>
                <a:effectLst/>
                <a:latin typeface="Arial" panose="020B0604020202020204" pitchFamily="34" charset="0"/>
              </a:rPr>
              <a:t>Resource exploitation </a:t>
            </a:r>
          </a:p>
          <a:p>
            <a:pPr marL="1028700" lvl="1" fontAlgn="base">
              <a:spcBef>
                <a:spcPct val="0"/>
              </a:spcBef>
              <a:spcAft>
                <a:spcPct val="0"/>
              </a:spcAft>
              <a:buFont typeface="Wingdings" pitchFamily="2" charset="2"/>
              <a:buChar char="ü"/>
              <a:tabLst/>
            </a:pPr>
            <a:r>
              <a:rPr lang="en-US" altLang="el-GR" sz="1600" dirty="0">
                <a:latin typeface="Arial" panose="020B0604020202020204" pitchFamily="34" charset="0"/>
              </a:rPr>
              <a:t>Tourism &amp; cultural inheritance</a:t>
            </a:r>
          </a:p>
          <a:p>
            <a:pPr marL="1028700" lvl="1" fontAlgn="base">
              <a:spcBef>
                <a:spcPct val="0"/>
              </a:spcBef>
              <a:spcAft>
                <a:spcPct val="0"/>
              </a:spcAft>
              <a:buFont typeface="Wingdings" pitchFamily="2" charset="2"/>
              <a:buChar char="ü"/>
              <a:tabLst/>
            </a:pPr>
            <a:r>
              <a:rPr kumimoji="0" lang="en-US" altLang="el-GR" sz="1600" b="0" i="0" u="none" strike="noStrike" cap="none" normalizeH="0" baseline="0" dirty="0">
                <a:ln>
                  <a:noFill/>
                </a:ln>
                <a:solidFill>
                  <a:schemeClr val="tx1"/>
                </a:solidFill>
                <a:effectLst/>
                <a:latin typeface="Arial" panose="020B0604020202020204" pitchFamily="34" charset="0"/>
              </a:rPr>
              <a:t>Marine traffic</a:t>
            </a:r>
          </a:p>
          <a:p>
            <a:pPr marL="1028700" lvl="1" fontAlgn="base">
              <a:spcBef>
                <a:spcPct val="0"/>
              </a:spcBef>
              <a:spcAft>
                <a:spcPct val="0"/>
              </a:spcAft>
              <a:buFont typeface="Wingdings" pitchFamily="2" charset="2"/>
              <a:buChar char="ü"/>
              <a:tabLst/>
            </a:pPr>
            <a:r>
              <a:rPr lang="en-US" altLang="el-GR" sz="1600" dirty="0">
                <a:latin typeface="Arial" panose="020B0604020202020204" pitchFamily="34" charset="0"/>
              </a:rPr>
              <a:t>Defense  </a:t>
            </a:r>
          </a:p>
        </p:txBody>
      </p:sp>
      <p:sp>
        <p:nvSpPr>
          <p:cNvPr id="9" name="Rectangle 4">
            <a:extLst>
              <a:ext uri="{FF2B5EF4-FFF2-40B4-BE49-F238E27FC236}">
                <a16:creationId xmlns:a16="http://schemas.microsoft.com/office/drawing/2014/main" id="{A735145A-D726-449A-AC27-4127137C734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DB881369-E975-4CA6-907D-8B5CC83CEE2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45CD221-73FC-4447-95F5-89360001503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05823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82A7-AEED-415B-A8B9-0C91C53C5BAE}"/>
              </a:ext>
            </a:extLst>
          </p:cNvPr>
          <p:cNvSpPr>
            <a:spLocks noGrp="1"/>
          </p:cNvSpPr>
          <p:nvPr>
            <p:ph type="title"/>
          </p:nvPr>
        </p:nvSpPr>
        <p:spPr>
          <a:xfrm>
            <a:off x="1352550" y="480240"/>
            <a:ext cx="10515600" cy="1325563"/>
          </a:xfrm>
        </p:spPr>
        <p:txBody>
          <a:bodyPr>
            <a:normAutofit/>
          </a:bodyPr>
          <a:lstStyle/>
          <a:p>
            <a:r>
              <a:rPr lang="en-US" sz="2700" b="1" dirty="0">
                <a:solidFill>
                  <a:srgbClr val="800000"/>
                </a:solidFill>
                <a:latin typeface="Arial" panose="020B0604020202020204" pitchFamily="34" charset="0"/>
                <a:cs typeface="Arial" panose="020B0604020202020204" pitchFamily="34" charset="0"/>
              </a:rPr>
              <a:t>Maritime Spatial Planning</a:t>
            </a:r>
            <a:br>
              <a:rPr lang="en-US" sz="2700" b="1" dirty="0">
                <a:solidFill>
                  <a:srgbClr val="800000"/>
                </a:solidFill>
                <a:latin typeface="Arial" panose="020B0604020202020204" pitchFamily="34" charset="0"/>
                <a:cs typeface="Arial" panose="020B0604020202020204" pitchFamily="34" charset="0"/>
              </a:rPr>
            </a:br>
            <a:r>
              <a:rPr lang="en-US" sz="2700" b="1" dirty="0">
                <a:solidFill>
                  <a:srgbClr val="800000"/>
                </a:solidFill>
                <a:latin typeface="Arial" panose="020B0604020202020204" pitchFamily="34" charset="0"/>
                <a:cs typeface="Arial" panose="020B0604020202020204" pitchFamily="34" charset="0"/>
              </a:rPr>
              <a:t>Offshore wind in the Greek seas: the first attempt</a:t>
            </a:r>
            <a:endParaRPr lang="en-US" sz="2700" dirty="0">
              <a:solidFill>
                <a:srgbClr val="800000"/>
              </a:solidFill>
            </a:endParaRPr>
          </a:p>
        </p:txBody>
      </p:sp>
      <p:sp>
        <p:nvSpPr>
          <p:cNvPr id="7" name="Content Placeholder 4">
            <a:extLst>
              <a:ext uri="{FF2B5EF4-FFF2-40B4-BE49-F238E27FC236}">
                <a16:creationId xmlns:a16="http://schemas.microsoft.com/office/drawing/2014/main" id="{90888E71-FCE1-4212-B622-D6877F948970}"/>
              </a:ext>
            </a:extLst>
          </p:cNvPr>
          <p:cNvSpPr txBox="1">
            <a:spLocks/>
          </p:cNvSpPr>
          <p:nvPr/>
        </p:nvSpPr>
        <p:spPr>
          <a:xfrm>
            <a:off x="1352550" y="1805803"/>
            <a:ext cx="8513763" cy="3917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250" lvl="1" indent="0">
              <a:spcAft>
                <a:spcPts val="400"/>
              </a:spcAft>
              <a:buFont typeface="Arial" panose="020B0604020202020204" pitchFamily="34" charset="0"/>
              <a:buNone/>
              <a:defRPr/>
            </a:pPr>
            <a:r>
              <a:rPr lang="en-US" altLang="el-GR" b="1" dirty="0"/>
              <a:t>“Strategic environmental Assessment of the National Program for the development of marine wind farms”</a:t>
            </a:r>
            <a:r>
              <a:rPr lang="el-GR" altLang="el-GR" b="1" dirty="0"/>
              <a:t> </a:t>
            </a:r>
            <a:endParaRPr lang="en-US" altLang="el-GR" b="1" dirty="0"/>
          </a:p>
          <a:p>
            <a:pPr marL="597150" lvl="1" indent="-285750">
              <a:spcAft>
                <a:spcPts val="400"/>
              </a:spcAft>
              <a:buFont typeface="Wingdings" pitchFamily="2" charset="2"/>
              <a:buChar char="ü"/>
              <a:defRPr/>
            </a:pPr>
            <a:r>
              <a:rPr lang="en-US" altLang="el-GR" sz="1800" dirty="0"/>
              <a:t>Project assigned by the Ministry of Energy and Environment to a consortium consisted of CRES (coordinator), HCMR (Hellenic Center for Marine Research) and ENVECO (consulting company)and funded by EU-ERDF/ΕΣΠΑ 2007-2013 /MIS 375406). Completed in 2015.</a:t>
            </a:r>
          </a:p>
          <a:p>
            <a:pPr marL="597150" lvl="1" indent="-285750">
              <a:spcAft>
                <a:spcPts val="400"/>
              </a:spcAft>
              <a:buFont typeface="Wingdings" pitchFamily="2" charset="2"/>
              <a:buChar char="ü"/>
              <a:defRPr/>
            </a:pPr>
            <a:r>
              <a:rPr lang="en-US" altLang="el-GR" sz="1800" dirty="0"/>
              <a:t>Preliminary assessment of offshore wind potential in the Greek seas, and investigation of possible areas for offshore wind development.</a:t>
            </a:r>
          </a:p>
          <a:p>
            <a:pPr marL="597150" lvl="1" indent="-285750">
              <a:spcAft>
                <a:spcPts val="400"/>
              </a:spcAft>
              <a:buFont typeface="Wingdings" pitchFamily="2" charset="2"/>
              <a:buChar char="ü"/>
              <a:defRPr/>
            </a:pPr>
            <a:r>
              <a:rPr lang="en-US" altLang="el-GR" sz="1800" dirty="0"/>
              <a:t>Screening for  technical and environmental restrictions and conflict of uses (tourism, fishing, military, etc.) </a:t>
            </a:r>
          </a:p>
          <a:p>
            <a:pPr marL="597150" lvl="1" indent="-285750">
              <a:spcAft>
                <a:spcPts val="400"/>
              </a:spcAft>
              <a:buFont typeface="Wingdings" pitchFamily="2" charset="2"/>
              <a:buChar char="ü"/>
              <a:defRPr/>
            </a:pPr>
            <a:r>
              <a:rPr lang="en-US" altLang="el-GR" sz="1800" b="1" dirty="0">
                <a:solidFill>
                  <a:schemeClr val="accent5"/>
                </a:solidFill>
              </a:rPr>
              <a:t>Only BOTTOM FIXED </a:t>
            </a:r>
            <a:r>
              <a:rPr lang="en-US" altLang="el-GR" sz="1800" dirty="0"/>
              <a:t>foundations examined.</a:t>
            </a:r>
          </a:p>
        </p:txBody>
      </p:sp>
    </p:spTree>
    <p:extLst>
      <p:ext uri="{BB962C8B-B14F-4D97-AF65-F5344CB8AC3E}">
        <p14:creationId xmlns:p14="http://schemas.microsoft.com/office/powerpoint/2010/main" val="38127799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C7263F-EB78-4FAC-AA89-36AE6AD0866D}"/>
              </a:ext>
            </a:extLst>
          </p:cNvPr>
          <p:cNvSpPr>
            <a:spLocks noGrp="1"/>
          </p:cNvSpPr>
          <p:nvPr>
            <p:ph type="title"/>
          </p:nvPr>
        </p:nvSpPr>
        <p:spPr>
          <a:xfrm>
            <a:off x="1397545" y="490586"/>
            <a:ext cx="8330293" cy="1325563"/>
          </a:xfrm>
        </p:spPr>
        <p:txBody>
          <a:bodyPr>
            <a:normAutofit/>
          </a:bodyPr>
          <a:lstStyle/>
          <a:p>
            <a:r>
              <a:rPr lang="en-US" sz="2700" b="1" dirty="0">
                <a:solidFill>
                  <a:srgbClr val="800000"/>
                </a:solidFill>
                <a:latin typeface="Arial" panose="020B0604020202020204" pitchFamily="34" charset="0"/>
                <a:cs typeface="Arial" panose="020B0604020202020204" pitchFamily="34" charset="0"/>
              </a:rPr>
              <a:t>Maritime Spatial Planning</a:t>
            </a:r>
            <a:br>
              <a:rPr lang="en-US" sz="2700" b="1" dirty="0">
                <a:solidFill>
                  <a:srgbClr val="800000"/>
                </a:solidFill>
                <a:latin typeface="Arial" panose="020B0604020202020204" pitchFamily="34" charset="0"/>
                <a:cs typeface="Arial" panose="020B0604020202020204" pitchFamily="34" charset="0"/>
              </a:rPr>
            </a:br>
            <a:r>
              <a:rPr lang="en-US" sz="2700" b="1" dirty="0">
                <a:solidFill>
                  <a:srgbClr val="800000"/>
                </a:solidFill>
                <a:latin typeface="Arial" panose="020B0604020202020204" pitchFamily="34" charset="0"/>
                <a:cs typeface="Arial" panose="020B0604020202020204" pitchFamily="34" charset="0"/>
              </a:rPr>
              <a:t>Offshore wind in the Greek seas: the first attempt</a:t>
            </a:r>
            <a:endParaRPr lang="en-US" sz="2700" dirty="0">
              <a:solidFill>
                <a:srgbClr val="800000"/>
              </a:solidFill>
            </a:endParaRPr>
          </a:p>
        </p:txBody>
      </p:sp>
      <p:pic>
        <p:nvPicPr>
          <p:cNvPr id="8" name="Picture 2">
            <a:extLst>
              <a:ext uri="{FF2B5EF4-FFF2-40B4-BE49-F238E27FC236}">
                <a16:creationId xmlns:a16="http://schemas.microsoft.com/office/drawing/2014/main" id="{DDDE0355-5012-4283-9F63-9C325FF6D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044"/>
          <a:stretch>
            <a:fillRect/>
          </a:stretch>
        </p:blipFill>
        <p:spPr bwMode="auto">
          <a:xfrm>
            <a:off x="1095299" y="1499794"/>
            <a:ext cx="348773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8C4F8A8-5D31-4FED-92F4-BBA3D25C83BE}"/>
              </a:ext>
            </a:extLst>
          </p:cNvPr>
          <p:cNvSpPr>
            <a:spLocks noChangeArrowheads="1"/>
          </p:cNvSpPr>
          <p:nvPr/>
        </p:nvSpPr>
        <p:spPr bwMode="auto">
          <a:xfrm>
            <a:off x="4583037" y="1714889"/>
            <a:ext cx="3025928" cy="2139047"/>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600"/>
              </a:spcBef>
              <a:spcAft>
                <a:spcPts val="600"/>
              </a:spcAft>
              <a:buFontTx/>
              <a:buNone/>
              <a:defRPr/>
            </a:pPr>
            <a:r>
              <a:rPr lang="en-US" altLang="el-GR" sz="1600" b="1" dirty="0"/>
              <a:t>Identify potential OWF sites</a:t>
            </a:r>
          </a:p>
          <a:p>
            <a:pPr marL="285750" indent="-285750" eaLnBrk="1" hangingPunct="1">
              <a:spcBef>
                <a:spcPts val="300"/>
              </a:spcBef>
              <a:spcAft>
                <a:spcPts val="300"/>
              </a:spcAft>
              <a:buClr>
                <a:schemeClr val="tx1"/>
              </a:buClr>
              <a:buFont typeface="Wingdings" pitchFamily="2" charset="2"/>
              <a:buChar char="ü"/>
              <a:defRPr/>
            </a:pPr>
            <a:r>
              <a:rPr lang="en-US" altLang="el-GR" sz="1600" dirty="0"/>
              <a:t>depth</a:t>
            </a:r>
            <a:r>
              <a:rPr lang="en-US" altLang="el-GR" sz="1600" b="1" dirty="0"/>
              <a:t> &lt; 50m </a:t>
            </a:r>
            <a:endParaRPr lang="en-US" altLang="el-GR" sz="1600" dirty="0"/>
          </a:p>
          <a:p>
            <a:pPr marL="285750" indent="-285750" eaLnBrk="1" hangingPunct="1">
              <a:spcBef>
                <a:spcPts val="300"/>
              </a:spcBef>
              <a:spcAft>
                <a:spcPts val="300"/>
              </a:spcAft>
              <a:buClr>
                <a:schemeClr val="tx1"/>
              </a:buClr>
              <a:buFont typeface="Wingdings" pitchFamily="2" charset="2"/>
              <a:buChar char="ü"/>
              <a:defRPr/>
            </a:pPr>
            <a:r>
              <a:rPr lang="en-US" altLang="el-GR" sz="1600" dirty="0"/>
              <a:t>Distance from shore </a:t>
            </a:r>
          </a:p>
          <a:p>
            <a:pPr eaLnBrk="1" hangingPunct="1">
              <a:spcBef>
                <a:spcPts val="300"/>
              </a:spcBef>
              <a:spcAft>
                <a:spcPts val="300"/>
              </a:spcAft>
              <a:buClr>
                <a:schemeClr val="tx1"/>
              </a:buClr>
              <a:buNone/>
              <a:defRPr/>
            </a:pPr>
            <a:r>
              <a:rPr lang="en-US" altLang="el-GR" sz="1600" b="1" dirty="0"/>
              <a:t>     1.5 km -</a:t>
            </a:r>
            <a:r>
              <a:rPr lang="el-GR" altLang="el-GR" sz="1600" b="1" dirty="0"/>
              <a:t> </a:t>
            </a:r>
            <a:r>
              <a:rPr lang="en-US" altLang="el-GR" sz="1600" b="1" dirty="0"/>
              <a:t>11 km</a:t>
            </a:r>
            <a:r>
              <a:rPr lang="el-GR" altLang="el-GR" sz="1600" b="1" dirty="0"/>
              <a:t> </a:t>
            </a:r>
            <a:r>
              <a:rPr lang="en-US" altLang="el-GR" sz="1600" dirty="0"/>
              <a:t>(6nm)</a:t>
            </a:r>
          </a:p>
          <a:p>
            <a:pPr marL="285750" indent="-285750" eaLnBrk="1" hangingPunct="1">
              <a:spcBef>
                <a:spcPts val="300"/>
              </a:spcBef>
              <a:spcAft>
                <a:spcPts val="300"/>
              </a:spcAft>
              <a:buClr>
                <a:schemeClr val="tx1"/>
              </a:buClr>
              <a:buFont typeface="Wingdings" pitchFamily="2" charset="2"/>
              <a:buChar char="ü"/>
              <a:defRPr/>
            </a:pPr>
            <a:r>
              <a:rPr lang="en-US" altLang="el-GR" sz="1600" dirty="0"/>
              <a:t>Exclude nature protected  areas</a:t>
            </a:r>
          </a:p>
          <a:p>
            <a:pPr marL="285750" indent="-285750" eaLnBrk="1" hangingPunct="1">
              <a:spcBef>
                <a:spcPts val="300"/>
              </a:spcBef>
              <a:spcAft>
                <a:spcPts val="300"/>
              </a:spcAft>
              <a:buClr>
                <a:schemeClr val="tx1"/>
              </a:buClr>
              <a:buFont typeface="Wingdings" pitchFamily="2" charset="2"/>
              <a:buChar char="ü"/>
              <a:defRPr/>
            </a:pPr>
            <a:r>
              <a:rPr lang="en-US" altLang="el-GR" sz="1600" dirty="0"/>
              <a:t>Exclude other uses (mainly military training areas).</a:t>
            </a:r>
          </a:p>
        </p:txBody>
      </p:sp>
      <p:pic>
        <p:nvPicPr>
          <p:cNvPr id="10" name="Picture 2">
            <a:extLst>
              <a:ext uri="{FF2B5EF4-FFF2-40B4-BE49-F238E27FC236}">
                <a16:creationId xmlns:a16="http://schemas.microsoft.com/office/drawing/2014/main" id="{1068D39C-CB9E-4833-B472-11A0A277E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581" t="90631" b="2498"/>
          <a:stretch>
            <a:fillRect/>
          </a:stretch>
        </p:blipFill>
        <p:spPr bwMode="auto">
          <a:xfrm>
            <a:off x="1504080" y="5719864"/>
            <a:ext cx="2670175" cy="3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4A37978F-09A5-4413-9227-CB328EC75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07" t="5074" r="24631" b="15919"/>
          <a:stretch>
            <a:fillRect/>
          </a:stretch>
        </p:blipFill>
        <p:spPr bwMode="auto">
          <a:xfrm>
            <a:off x="7412250" y="1499794"/>
            <a:ext cx="4344372" cy="307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B30D675-31EB-F64E-8C8E-B289F36ABC71}"/>
              </a:ext>
            </a:extLst>
          </p:cNvPr>
          <p:cNvSpPr>
            <a:spLocks noChangeArrowheads="1"/>
          </p:cNvSpPr>
          <p:nvPr/>
        </p:nvSpPr>
        <p:spPr bwMode="auto">
          <a:xfrm>
            <a:off x="6312276" y="4563012"/>
            <a:ext cx="5444346" cy="1800493"/>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300"/>
              </a:spcBef>
              <a:spcAft>
                <a:spcPts val="300"/>
              </a:spcAft>
              <a:buClr>
                <a:srgbClr val="FF0000"/>
              </a:buClr>
              <a:buNone/>
              <a:defRPr/>
            </a:pPr>
            <a:r>
              <a:rPr lang="en-US" altLang="el-GR" sz="1600" b="1" dirty="0"/>
              <a:t>First estimation result (2015): </a:t>
            </a:r>
          </a:p>
          <a:p>
            <a:pPr marL="285750" indent="-285750" eaLnBrk="1" hangingPunct="1">
              <a:spcBef>
                <a:spcPts val="300"/>
              </a:spcBef>
              <a:spcAft>
                <a:spcPts val="300"/>
              </a:spcAft>
              <a:buClr>
                <a:schemeClr val="tx1"/>
              </a:buClr>
              <a:buFont typeface="Wingdings" pitchFamily="2" charset="2"/>
              <a:buChar char="ü"/>
              <a:defRPr/>
            </a:pPr>
            <a:r>
              <a:rPr lang="en-US" altLang="el-GR" sz="1600" b="1" dirty="0"/>
              <a:t>1500- 3500 MW of bottom fixed offshore wind </a:t>
            </a:r>
            <a:r>
              <a:rPr lang="en-US" altLang="el-GR" sz="1600" dirty="0"/>
              <a:t>could be feasible deployed in the Greek seas</a:t>
            </a:r>
          </a:p>
          <a:p>
            <a:pPr eaLnBrk="1" hangingPunct="1">
              <a:spcBef>
                <a:spcPts val="300"/>
              </a:spcBef>
              <a:spcAft>
                <a:spcPts val="300"/>
              </a:spcAft>
              <a:buClr>
                <a:schemeClr val="tx1"/>
              </a:buClr>
              <a:buNone/>
              <a:defRPr/>
            </a:pPr>
            <a:r>
              <a:rPr lang="en-US" altLang="el-GR" sz="1600" b="1" dirty="0"/>
              <a:t>Field status today (RAE data):</a:t>
            </a:r>
          </a:p>
          <a:p>
            <a:pPr marL="285750" indent="-285750" eaLnBrk="1" hangingPunct="1">
              <a:spcBef>
                <a:spcPts val="300"/>
              </a:spcBef>
              <a:spcAft>
                <a:spcPts val="300"/>
              </a:spcAft>
              <a:buClr>
                <a:schemeClr val="tx1"/>
              </a:buClr>
              <a:buFont typeface="Wingdings" pitchFamily="2" charset="2"/>
              <a:buChar char="ü"/>
              <a:defRPr/>
            </a:pPr>
            <a:r>
              <a:rPr lang="en-US" altLang="el-GR" sz="1600" dirty="0"/>
              <a:t>8 projects (bottom fixed) with a combined installed capacity of </a:t>
            </a:r>
            <a:r>
              <a:rPr lang="en-US" altLang="el-GR" sz="1600" b="1" dirty="0"/>
              <a:t>2700MW </a:t>
            </a:r>
            <a:r>
              <a:rPr lang="en-US" altLang="el-GR" sz="1600" dirty="0"/>
              <a:t> at planning and permitting phase.</a:t>
            </a:r>
          </a:p>
        </p:txBody>
      </p:sp>
    </p:spTree>
    <p:extLst>
      <p:ext uri="{BB962C8B-B14F-4D97-AF65-F5344CB8AC3E}">
        <p14:creationId xmlns:p14="http://schemas.microsoft.com/office/powerpoint/2010/main" val="3390635529"/>
      </p:ext>
    </p:extLst>
  </p:cSld>
  <p:clrMapOvr>
    <a:masterClrMapping/>
  </p:clrMapOvr>
  <p:transition spd="slow">
    <p:push dir="u"/>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3828</TotalTime>
  <Words>1590</Words>
  <Application>Microsoft Macintosh PowerPoint</Application>
  <PresentationFormat>Widescreen</PresentationFormat>
  <Paragraphs>153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 Unicode MS</vt:lpstr>
      <vt:lpstr>Arial</vt:lpstr>
      <vt:lpstr>Bahnschrift Light Condensed</vt:lpstr>
      <vt:lpstr>Calibri</vt:lpstr>
      <vt:lpstr>Calibri Light</vt:lpstr>
      <vt:lpstr>open sans</vt:lpstr>
      <vt:lpstr>Wingdings</vt:lpstr>
      <vt:lpstr>Θέμα του Office</vt:lpstr>
      <vt:lpstr>  CRES’ institutional role, experience  and current activities   2nd Session: Policies and Financing</vt:lpstr>
      <vt:lpstr>CRES’ Institutional role</vt:lpstr>
      <vt:lpstr>HWEA Project: Necessary legislative adjustments to promote offshore wind energy in Greece</vt:lpstr>
      <vt:lpstr>Different models for the development of OWFs </vt:lpstr>
      <vt:lpstr>Different models for OWF development</vt:lpstr>
      <vt:lpstr>PowerPoint Presentation</vt:lpstr>
      <vt:lpstr>Maritime Spatial Planning – The missing link</vt:lpstr>
      <vt:lpstr>Maritime Spatial Planning Offshore wind in the Greek seas: the first attempt</vt:lpstr>
      <vt:lpstr>Maritime Spatial Planning Offshore wind in the Greek seas: the first attempt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Alexopoulou Dimitra</dc:creator>
  <cp:lastModifiedBy>ΣΠΥΡΙΔΩΝ ΟΙΚΟΝΟΜΟΥ</cp:lastModifiedBy>
  <cp:revision>88</cp:revision>
  <cp:lastPrinted>2021-02-22T09:39:26Z</cp:lastPrinted>
  <dcterms:created xsi:type="dcterms:W3CDTF">2020-06-26T09:48:20Z</dcterms:created>
  <dcterms:modified xsi:type="dcterms:W3CDTF">2021-02-22T11:10:42Z</dcterms:modified>
</cp:coreProperties>
</file>