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5" r:id="rId12"/>
    <p:sldId id="264" r:id="rId13"/>
    <p:sldId id="267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8537"/>
    <a:srgbClr val="4B732F"/>
    <a:srgbClr val="8B7D89"/>
    <a:srgbClr val="E34E25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ELETAEN\2%20PERIODOS%202017%202018\&#931;&#964;&#945;&#964;&#953;&#963;&#964;&#953;&#954;&#942;\WIND%20STATISTICS%20HWEA%20TOTAL%20&#931;&#949;&#960;&#964;%202017%201211201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ELETAEN\2%20PERIODOS%202017%202018\&#931;&#964;&#945;&#964;&#953;&#963;&#964;&#953;&#954;&#942;\WIND%20STATISTICS%20HWEA%20TOTAL%20&#931;&#949;&#960;&#964;%202017%2012112017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vlamakis.ENTEKA\Desktop\YPEN_Seminar_presentation\RES%20share%20in%20electricity\RES%20share%20in%20electricity%202015%20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vlamakis.ENTEKA\Desktop\YPEN_Seminar_presentation\RES%20share%20in%20electricity\RES%20share%20in%20electricity%202015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[WIND STATISTICS HWEA TOTAL Σεπτ 2017 12112017.xls]Per Year with Micon!PivotTable1</c:name>
    <c:fmtId val="3"/>
  </c:pivotSource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Installed MW per year per manufacturer</a:t>
            </a:r>
          </a:p>
        </c:rich>
      </c:tx>
      <c:overlay val="0"/>
    </c:title>
    <c:autoTitleDeleted val="0"/>
    <c:pivotFmts>
      <c:pivotFmt>
        <c:idx val="0"/>
        <c:spPr>
          <a:solidFill>
            <a:schemeClr val="accent2">
              <a:lumMod val="60000"/>
              <a:lumOff val="40000"/>
            </a:schemeClr>
          </a:solidFill>
        </c:spPr>
        <c:marker>
          <c:symbol val="none"/>
        </c:marker>
      </c:pivotFmt>
      <c:pivotFmt>
        <c:idx val="1"/>
        <c:spPr>
          <a:solidFill>
            <a:srgbClr val="275C18"/>
          </a:solidFill>
        </c:spPr>
        <c:marker>
          <c:symbol val="none"/>
        </c:marker>
      </c:pivotFmt>
      <c:pivotFmt>
        <c:idx val="2"/>
        <c:spPr>
          <a:solidFill>
            <a:schemeClr val="accent6">
              <a:lumMod val="75000"/>
            </a:schemeClr>
          </a:solidFill>
        </c:spPr>
        <c:marker>
          <c:symbol val="none"/>
        </c:marker>
      </c:pivotFmt>
      <c:pivotFmt>
        <c:idx val="3"/>
        <c:spPr>
          <a:solidFill>
            <a:srgbClr val="FF0000"/>
          </a:solidFill>
        </c:spPr>
        <c:marker>
          <c:symbol val="none"/>
        </c:marker>
      </c:pivotFmt>
      <c:pivotFmt>
        <c:idx val="4"/>
        <c:spPr>
          <a:solidFill>
            <a:srgbClr val="254061"/>
          </a:solidFill>
        </c:spPr>
        <c:marker>
          <c:symbol val="none"/>
        </c:marker>
      </c:pivotFmt>
      <c:pivotFmt>
        <c:idx val="5"/>
        <c:spPr>
          <a:solidFill>
            <a:srgbClr val="009999"/>
          </a:solidFill>
        </c:spPr>
        <c:marker>
          <c:symbol val="none"/>
        </c:marker>
      </c:pivotFmt>
      <c:pivotFmt>
        <c:idx val="6"/>
        <c:spPr>
          <a:solidFill>
            <a:srgbClr val="0070C0"/>
          </a:solidFill>
        </c:spPr>
        <c:marker>
          <c:symbol val="none"/>
        </c:marker>
      </c:pivotFmt>
      <c:pivotFmt>
        <c:idx val="7"/>
        <c:spPr>
          <a:solidFill>
            <a:schemeClr val="bg1">
              <a:lumMod val="65000"/>
            </a:schemeClr>
          </a:solidFill>
        </c:spPr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spPr>
          <a:solidFill>
            <a:schemeClr val="accent2">
              <a:lumMod val="60000"/>
              <a:lumOff val="40000"/>
            </a:schemeClr>
          </a:solidFill>
        </c:spPr>
        <c:marker>
          <c:symbol val="none"/>
        </c:marker>
      </c:pivotFmt>
      <c:pivotFmt>
        <c:idx val="10"/>
        <c:spPr>
          <a:solidFill>
            <a:srgbClr val="275C18"/>
          </a:solidFill>
        </c:spPr>
        <c:marker>
          <c:symbol val="none"/>
        </c:marker>
      </c:pivotFmt>
      <c:pivotFmt>
        <c:idx val="11"/>
        <c:spPr>
          <a:solidFill>
            <a:schemeClr val="accent6">
              <a:lumMod val="75000"/>
            </a:schemeClr>
          </a:solidFill>
        </c:spPr>
        <c:marker>
          <c:symbol val="none"/>
        </c:marker>
      </c:pivotFmt>
      <c:pivotFmt>
        <c:idx val="12"/>
        <c:spPr>
          <a:solidFill>
            <a:srgbClr val="FF0000"/>
          </a:solidFill>
        </c:spPr>
        <c:marker>
          <c:symbol val="none"/>
        </c:marker>
      </c:pivotFmt>
      <c:pivotFmt>
        <c:idx val="13"/>
        <c:spPr>
          <a:solidFill>
            <a:srgbClr val="254061"/>
          </a:solidFill>
        </c:spPr>
        <c:marker>
          <c:symbol val="none"/>
        </c:marker>
      </c:pivotFmt>
      <c:pivotFmt>
        <c:idx val="14"/>
        <c:spPr>
          <a:solidFill>
            <a:srgbClr val="009999"/>
          </a:solidFill>
        </c:spPr>
        <c:marker>
          <c:symbol val="none"/>
        </c:marker>
      </c:pivotFmt>
      <c:pivotFmt>
        <c:idx val="15"/>
        <c:spPr>
          <a:solidFill>
            <a:srgbClr val="0070C0"/>
          </a:solidFill>
        </c:spPr>
        <c:marker>
          <c:symbol val="none"/>
        </c:marker>
      </c:pivotFmt>
      <c:pivotFmt>
        <c:idx val="16"/>
        <c:spPr>
          <a:solidFill>
            <a:schemeClr val="bg1">
              <a:lumMod val="65000"/>
            </a:schemeClr>
          </a:solidFill>
        </c:spPr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spPr>
          <a:solidFill>
            <a:schemeClr val="accent2">
              <a:lumMod val="60000"/>
              <a:lumOff val="40000"/>
            </a:schemeClr>
          </a:solidFill>
        </c:spPr>
        <c:marker>
          <c:symbol val="none"/>
        </c:marker>
      </c:pivotFmt>
      <c:pivotFmt>
        <c:idx val="19"/>
        <c:spPr>
          <a:solidFill>
            <a:srgbClr val="275C18"/>
          </a:solidFill>
        </c:spPr>
        <c:marker>
          <c:symbol val="none"/>
        </c:marker>
      </c:pivotFmt>
      <c:pivotFmt>
        <c:idx val="20"/>
        <c:spPr>
          <a:solidFill>
            <a:schemeClr val="accent6">
              <a:lumMod val="75000"/>
            </a:schemeClr>
          </a:solidFill>
        </c:spPr>
        <c:marker>
          <c:symbol val="none"/>
        </c:marker>
      </c:pivotFmt>
      <c:pivotFmt>
        <c:idx val="21"/>
        <c:spPr>
          <a:solidFill>
            <a:srgbClr val="FF0000"/>
          </a:solidFill>
        </c:spPr>
        <c:marker>
          <c:symbol val="none"/>
        </c:marker>
      </c:pivotFmt>
      <c:pivotFmt>
        <c:idx val="22"/>
        <c:spPr>
          <a:solidFill>
            <a:srgbClr val="254061"/>
          </a:solidFill>
        </c:spPr>
        <c:marker>
          <c:symbol val="none"/>
        </c:marker>
      </c:pivotFmt>
      <c:pivotFmt>
        <c:idx val="23"/>
        <c:spPr>
          <a:solidFill>
            <a:srgbClr val="009999"/>
          </a:solidFill>
        </c:spPr>
        <c:marker>
          <c:symbol val="none"/>
        </c:marker>
      </c:pivotFmt>
      <c:pivotFmt>
        <c:idx val="24"/>
        <c:spPr>
          <a:solidFill>
            <a:srgbClr val="0070C0"/>
          </a:solidFill>
        </c:spPr>
        <c:marker>
          <c:symbol val="none"/>
        </c:marker>
      </c:pivotFmt>
      <c:pivotFmt>
        <c:idx val="25"/>
        <c:spPr>
          <a:solidFill>
            <a:schemeClr val="bg1">
              <a:lumMod val="65000"/>
            </a:schemeClr>
          </a:solidFill>
        </c:spPr>
        <c:marker>
          <c:symbol val="none"/>
        </c:marker>
      </c:pivotFmt>
      <c:pivotFmt>
        <c:idx val="26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'Per Year with Micon'!$B$3:$B$4</c:f>
              <c:strCache>
                <c:ptCount val="1"/>
                <c:pt idx="0">
                  <c:v>ACCIONA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'Per Year with Micon'!$A$5:$A$33</c:f>
              <c:strCache>
                <c:ptCount val="28"/>
                <c:pt idx="0">
                  <c:v>1987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'Per Year with Micon'!$B$5:$B$33</c:f>
              <c:numCache>
                <c:formatCode>General</c:formatCode>
                <c:ptCount val="28"/>
                <c:pt idx="2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D9-45E1-8149-58CE709C198D}"/>
            </c:ext>
          </c:extLst>
        </c:ser>
        <c:ser>
          <c:idx val="1"/>
          <c:order val="1"/>
          <c:tx>
            <c:strRef>
              <c:f>'Per Year with Micon'!$C$3:$C$4</c:f>
              <c:strCache>
                <c:ptCount val="1"/>
                <c:pt idx="0">
                  <c:v>ENERCON</c:v>
                </c:pt>
              </c:strCache>
            </c:strRef>
          </c:tx>
          <c:spPr>
            <a:solidFill>
              <a:srgbClr val="275C18"/>
            </a:solidFill>
          </c:spPr>
          <c:invertIfNegative val="0"/>
          <c:cat>
            <c:strRef>
              <c:f>'Per Year with Micon'!$A$5:$A$33</c:f>
              <c:strCache>
                <c:ptCount val="28"/>
                <c:pt idx="0">
                  <c:v>1987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'Per Year with Micon'!$C$5:$C$33</c:f>
              <c:numCache>
                <c:formatCode>General</c:formatCode>
                <c:ptCount val="28"/>
                <c:pt idx="9">
                  <c:v>25</c:v>
                </c:pt>
                <c:pt idx="10">
                  <c:v>1.2</c:v>
                </c:pt>
                <c:pt idx="11">
                  <c:v>4.7600000000000007</c:v>
                </c:pt>
                <c:pt idx="12">
                  <c:v>2.8200000000000003</c:v>
                </c:pt>
                <c:pt idx="13">
                  <c:v>10.200000000000001</c:v>
                </c:pt>
                <c:pt idx="14">
                  <c:v>8.5</c:v>
                </c:pt>
                <c:pt idx="15">
                  <c:v>14.26</c:v>
                </c:pt>
                <c:pt idx="16">
                  <c:v>6.6</c:v>
                </c:pt>
                <c:pt idx="17">
                  <c:v>62.05</c:v>
                </c:pt>
                <c:pt idx="18">
                  <c:v>20.700000000000003</c:v>
                </c:pt>
                <c:pt idx="19">
                  <c:v>82.8</c:v>
                </c:pt>
                <c:pt idx="20">
                  <c:v>59.6</c:v>
                </c:pt>
                <c:pt idx="21">
                  <c:v>57.600000000000009</c:v>
                </c:pt>
                <c:pt idx="22">
                  <c:v>46.75</c:v>
                </c:pt>
                <c:pt idx="23">
                  <c:v>38.20000000000001</c:v>
                </c:pt>
                <c:pt idx="24">
                  <c:v>28.2</c:v>
                </c:pt>
                <c:pt idx="25">
                  <c:v>36.94</c:v>
                </c:pt>
                <c:pt idx="26">
                  <c:v>21.9</c:v>
                </c:pt>
                <c:pt idx="27">
                  <c:v>22.650000000000006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D9-45E1-8149-58CE709C198D}"/>
            </c:ext>
          </c:extLst>
        </c:ser>
        <c:ser>
          <c:idx val="2"/>
          <c:order val="2"/>
          <c:tx>
            <c:strRef>
              <c:f>'Per Year with Micon'!$D$3:$D$4</c:f>
              <c:strCache>
                <c:ptCount val="1"/>
                <c:pt idx="0">
                  <c:v>GAMESA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'Per Year with Micon'!$A$5:$A$33</c:f>
              <c:strCache>
                <c:ptCount val="28"/>
                <c:pt idx="0">
                  <c:v>1987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'Per Year with Micon'!$D$5:$D$33</c:f>
              <c:numCache>
                <c:formatCode>General</c:formatCode>
                <c:ptCount val="28"/>
                <c:pt idx="16">
                  <c:v>31.45</c:v>
                </c:pt>
                <c:pt idx="18">
                  <c:v>3.4</c:v>
                </c:pt>
                <c:pt idx="19">
                  <c:v>13.6</c:v>
                </c:pt>
                <c:pt idx="20">
                  <c:v>38</c:v>
                </c:pt>
                <c:pt idx="21">
                  <c:v>68.599999999999994</c:v>
                </c:pt>
                <c:pt idx="22">
                  <c:v>17</c:v>
                </c:pt>
                <c:pt idx="23">
                  <c:v>6.8</c:v>
                </c:pt>
                <c:pt idx="25">
                  <c:v>54.5</c:v>
                </c:pt>
                <c:pt idx="26">
                  <c:v>42.55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D9-45E1-8149-58CE709C198D}"/>
            </c:ext>
          </c:extLst>
        </c:ser>
        <c:ser>
          <c:idx val="3"/>
          <c:order val="3"/>
          <c:tx>
            <c:strRef>
              <c:f>'Per Year with Micon'!$E$3:$E$4</c:f>
              <c:strCache>
                <c:ptCount val="1"/>
                <c:pt idx="0">
                  <c:v>NEG Micon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'Per Year with Micon'!$A$5:$A$33</c:f>
              <c:strCache>
                <c:ptCount val="28"/>
                <c:pt idx="0">
                  <c:v>1987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'Per Year with Micon'!$E$5:$E$33</c:f>
              <c:numCache>
                <c:formatCode>General</c:formatCode>
                <c:ptCount val="28"/>
                <c:pt idx="8">
                  <c:v>1.2249999999999999</c:v>
                </c:pt>
                <c:pt idx="9">
                  <c:v>1.5</c:v>
                </c:pt>
                <c:pt idx="10">
                  <c:v>23</c:v>
                </c:pt>
                <c:pt idx="11">
                  <c:v>15.6</c:v>
                </c:pt>
                <c:pt idx="12">
                  <c:v>3.6</c:v>
                </c:pt>
                <c:pt idx="13">
                  <c:v>45.900000000000006</c:v>
                </c:pt>
                <c:pt idx="14">
                  <c:v>13.8</c:v>
                </c:pt>
                <c:pt idx="15">
                  <c:v>14.7</c:v>
                </c:pt>
                <c:pt idx="18">
                  <c:v>-0.22500000000000003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D9-45E1-8149-58CE709C198D}"/>
            </c:ext>
          </c:extLst>
        </c:ser>
        <c:ser>
          <c:idx val="4"/>
          <c:order val="4"/>
          <c:tx>
            <c:strRef>
              <c:f>'Per Year with Micon'!$F$3:$F$4</c:f>
              <c:strCache>
                <c:ptCount val="1"/>
                <c:pt idx="0">
                  <c:v>NORDEX</c:v>
                </c:pt>
              </c:strCache>
            </c:strRef>
          </c:tx>
          <c:spPr>
            <a:solidFill>
              <a:srgbClr val="254061"/>
            </a:solidFill>
          </c:spPr>
          <c:invertIfNegative val="0"/>
          <c:cat>
            <c:strRef>
              <c:f>'Per Year with Micon'!$A$5:$A$33</c:f>
              <c:strCache>
                <c:ptCount val="28"/>
                <c:pt idx="0">
                  <c:v>1987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'Per Year with Micon'!$F$5:$F$33</c:f>
              <c:numCache>
                <c:formatCode>General</c:formatCode>
                <c:ptCount val="28"/>
                <c:pt idx="12">
                  <c:v>7.2</c:v>
                </c:pt>
                <c:pt idx="13">
                  <c:v>17.350000000000001</c:v>
                </c:pt>
                <c:pt idx="14">
                  <c:v>3.6</c:v>
                </c:pt>
                <c:pt idx="21">
                  <c:v>50</c:v>
                </c:pt>
                <c:pt idx="23">
                  <c:v>18</c:v>
                </c:pt>
                <c:pt idx="24">
                  <c:v>18</c:v>
                </c:pt>
                <c:pt idx="27">
                  <c:v>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D9-45E1-8149-58CE709C198D}"/>
            </c:ext>
          </c:extLst>
        </c:ser>
        <c:ser>
          <c:idx val="5"/>
          <c:order val="5"/>
          <c:tx>
            <c:strRef>
              <c:f>'Per Year with Micon'!$G$3:$G$4</c:f>
              <c:strCache>
                <c:ptCount val="1"/>
                <c:pt idx="0">
                  <c:v>SIEMENS</c:v>
                </c:pt>
              </c:strCache>
            </c:strRef>
          </c:tx>
          <c:spPr>
            <a:solidFill>
              <a:srgbClr val="009999"/>
            </a:solidFill>
          </c:spPr>
          <c:invertIfNegative val="0"/>
          <c:cat>
            <c:strRef>
              <c:f>'Per Year with Micon'!$A$5:$A$33</c:f>
              <c:strCache>
                <c:ptCount val="28"/>
                <c:pt idx="0">
                  <c:v>1987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'Per Year with Micon'!$G$5:$G$33</c:f>
              <c:numCache>
                <c:formatCode>General</c:formatCode>
                <c:ptCount val="28"/>
                <c:pt idx="8">
                  <c:v>9.9</c:v>
                </c:pt>
                <c:pt idx="9">
                  <c:v>24</c:v>
                </c:pt>
                <c:pt idx="10">
                  <c:v>71.400000000000006</c:v>
                </c:pt>
                <c:pt idx="11">
                  <c:v>8</c:v>
                </c:pt>
                <c:pt idx="13">
                  <c:v>34.200000000000003</c:v>
                </c:pt>
                <c:pt idx="14">
                  <c:v>40.300000000000011</c:v>
                </c:pt>
                <c:pt idx="16">
                  <c:v>4.8</c:v>
                </c:pt>
                <c:pt idx="18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4D9-45E1-8149-58CE709C198D}"/>
            </c:ext>
          </c:extLst>
        </c:ser>
        <c:ser>
          <c:idx val="6"/>
          <c:order val="6"/>
          <c:tx>
            <c:strRef>
              <c:f>'Per Year with Micon'!$H$3:$H$4</c:f>
              <c:strCache>
                <c:ptCount val="1"/>
                <c:pt idx="0">
                  <c:v>VESTAS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'Per Year with Micon'!$A$5:$A$33</c:f>
              <c:strCache>
                <c:ptCount val="28"/>
                <c:pt idx="0">
                  <c:v>1987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'Per Year with Micon'!$H$5:$H$33</c:f>
              <c:numCache>
                <c:formatCode>General</c:formatCode>
                <c:ptCount val="28"/>
                <c:pt idx="3">
                  <c:v>0.35000000000000003</c:v>
                </c:pt>
                <c:pt idx="4">
                  <c:v>8.1</c:v>
                </c:pt>
                <c:pt idx="8">
                  <c:v>0.35000000000000003</c:v>
                </c:pt>
                <c:pt idx="9">
                  <c:v>3.17</c:v>
                </c:pt>
                <c:pt idx="10">
                  <c:v>18.354999999999997</c:v>
                </c:pt>
                <c:pt idx="11">
                  <c:v>11.38</c:v>
                </c:pt>
                <c:pt idx="12">
                  <c:v>2.64</c:v>
                </c:pt>
                <c:pt idx="13">
                  <c:v>8.1</c:v>
                </c:pt>
                <c:pt idx="14">
                  <c:v>5.95</c:v>
                </c:pt>
                <c:pt idx="15">
                  <c:v>93.45</c:v>
                </c:pt>
                <c:pt idx="16">
                  <c:v>103.55</c:v>
                </c:pt>
                <c:pt idx="17">
                  <c:v>39.15</c:v>
                </c:pt>
                <c:pt idx="18">
                  <c:v>119</c:v>
                </c:pt>
                <c:pt idx="19">
                  <c:v>62.210000000000008</c:v>
                </c:pt>
                <c:pt idx="20">
                  <c:v>65.649999999999991</c:v>
                </c:pt>
                <c:pt idx="21">
                  <c:v>142.35000000000002</c:v>
                </c:pt>
                <c:pt idx="22">
                  <c:v>52.05</c:v>
                </c:pt>
                <c:pt idx="23">
                  <c:v>52.9</c:v>
                </c:pt>
                <c:pt idx="24">
                  <c:v>64.2</c:v>
                </c:pt>
                <c:pt idx="25">
                  <c:v>67.8</c:v>
                </c:pt>
                <c:pt idx="26">
                  <c:v>169.9</c:v>
                </c:pt>
                <c:pt idx="27">
                  <c:v>68.400000000000006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D9-45E1-8149-58CE709C198D}"/>
            </c:ext>
          </c:extLst>
        </c:ser>
        <c:ser>
          <c:idx val="7"/>
          <c:order val="7"/>
          <c:tx>
            <c:strRef>
              <c:f>'Per Year with Micon'!$I$3:$I$4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'Per Year with Micon'!$A$5:$A$33</c:f>
              <c:strCache>
                <c:ptCount val="28"/>
                <c:pt idx="0">
                  <c:v>1987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'Per Year with Micon'!$I$5:$I$33</c:f>
              <c:numCache>
                <c:formatCode>General</c:formatCode>
                <c:ptCount val="28"/>
                <c:pt idx="0">
                  <c:v>0.77</c:v>
                </c:pt>
                <c:pt idx="1">
                  <c:v>0.30000000000000004</c:v>
                </c:pt>
                <c:pt idx="2">
                  <c:v>0.46</c:v>
                </c:pt>
                <c:pt idx="3">
                  <c:v>2.0000000000000004</c:v>
                </c:pt>
                <c:pt idx="4">
                  <c:v>7.44</c:v>
                </c:pt>
                <c:pt idx="5">
                  <c:v>6.6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</c:v>
                </c:pt>
                <c:pt idx="9">
                  <c:v>14.325000000000001</c:v>
                </c:pt>
                <c:pt idx="10">
                  <c:v>16.37</c:v>
                </c:pt>
                <c:pt idx="11">
                  <c:v>-0.29500000000000032</c:v>
                </c:pt>
                <c:pt idx="17">
                  <c:v>-0.60000000000000009</c:v>
                </c:pt>
                <c:pt idx="20">
                  <c:v>-0.9</c:v>
                </c:pt>
                <c:pt idx="21">
                  <c:v>-5.0999999999999996</c:v>
                </c:pt>
                <c:pt idx="23">
                  <c:v>-1</c:v>
                </c:pt>
                <c:pt idx="25">
                  <c:v>-0.44000000000000006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4D9-45E1-8149-58CE709C198D}"/>
            </c:ext>
          </c:extLst>
        </c:ser>
        <c:ser>
          <c:idx val="8"/>
          <c:order val="8"/>
          <c:tx>
            <c:strRef>
              <c:f>'Per Year with Micon'!$J$3:$J$4</c:f>
              <c:strCache>
                <c:ptCount val="1"/>
                <c:pt idx="0">
                  <c:v>OTHERS2</c:v>
                </c:pt>
              </c:strCache>
            </c:strRef>
          </c:tx>
          <c:invertIfNegative val="0"/>
          <c:cat>
            <c:strRef>
              <c:f>'Per Year with Micon'!$A$5:$A$33</c:f>
              <c:strCache>
                <c:ptCount val="28"/>
                <c:pt idx="0">
                  <c:v>1987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'Per Year with Micon'!$J$5:$J$33</c:f>
              <c:numCache>
                <c:formatCode>General</c:formatCode>
                <c:ptCount val="28"/>
                <c:pt idx="22">
                  <c:v>-1.4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D9-45E1-8149-58CE709C1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57494528"/>
        <c:axId val="57516800"/>
      </c:barChart>
      <c:catAx>
        <c:axId val="57494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57516800"/>
        <c:crosses val="autoZero"/>
        <c:auto val="0"/>
        <c:lblAlgn val="ctr"/>
        <c:lblOffset val="100"/>
        <c:noMultiLvlLbl val="0"/>
      </c:catAx>
      <c:valAx>
        <c:axId val="575168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57494528"/>
        <c:crosses val="autoZero"/>
        <c:crossBetween val="between"/>
      </c:valAx>
    </c:plotArea>
    <c:legend>
      <c:legendPos val="b"/>
      <c:legendEntry>
        <c:idx val="8"/>
        <c:delete val="1"/>
      </c:legendEntry>
      <c:overlay val="0"/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71962518394028E-2"/>
          <c:y val="0.11366883708882043"/>
          <c:w val="0.96719514112370863"/>
          <c:h val="0.804519857824106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'Total MW Per Year'!$A$4</c:f>
              <c:strCache>
                <c:ptCount val="1"/>
                <c:pt idx="0">
                  <c:v>Έτος έναρξης δοκιμαστικής λειτουργίας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'Total MW Per Year'!$A$5:$A$32</c:f>
              <c:numCache>
                <c:formatCode>General</c:formatCode>
                <c:ptCount val="28"/>
                <c:pt idx="0">
                  <c:v>1987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numCache>
            </c:numRef>
          </c:cat>
          <c:val>
            <c:numRef>
              <c:f>'Total MW Per Year'!$C$5:$C$32</c:f>
              <c:numCache>
                <c:formatCode>0.0</c:formatCode>
                <c:ptCount val="28"/>
                <c:pt idx="0">
                  <c:v>0.77000000000000013</c:v>
                </c:pt>
                <c:pt idx="1">
                  <c:v>1.07</c:v>
                </c:pt>
                <c:pt idx="2">
                  <c:v>1.53</c:v>
                </c:pt>
                <c:pt idx="3">
                  <c:v>3.8800000000000008</c:v>
                </c:pt>
                <c:pt idx="4">
                  <c:v>19.420000000000002</c:v>
                </c:pt>
                <c:pt idx="5">
                  <c:v>26.020000000000003</c:v>
                </c:pt>
                <c:pt idx="6">
                  <c:v>26.620000000000005</c:v>
                </c:pt>
                <c:pt idx="7">
                  <c:v>27.320000000000004</c:v>
                </c:pt>
                <c:pt idx="8">
                  <c:v>38.795000000000009</c:v>
                </c:pt>
                <c:pt idx="9" formatCode="0">
                  <c:v>106.78999999999999</c:v>
                </c:pt>
                <c:pt idx="10" formatCode="0">
                  <c:v>237.11499999999998</c:v>
                </c:pt>
                <c:pt idx="11" formatCode="0">
                  <c:v>276.56</c:v>
                </c:pt>
                <c:pt idx="12" formatCode="0">
                  <c:v>292.82</c:v>
                </c:pt>
                <c:pt idx="13" formatCode="0">
                  <c:v>408.57</c:v>
                </c:pt>
                <c:pt idx="14" formatCode="0">
                  <c:v>480.71999999999991</c:v>
                </c:pt>
                <c:pt idx="15" formatCode="0">
                  <c:v>603.13</c:v>
                </c:pt>
                <c:pt idx="16" formatCode="0">
                  <c:v>749.53</c:v>
                </c:pt>
                <c:pt idx="17" formatCode="0">
                  <c:v>850.13</c:v>
                </c:pt>
                <c:pt idx="18" formatCode="0">
                  <c:v>996.60500000000002</c:v>
                </c:pt>
                <c:pt idx="19" formatCode="0">
                  <c:v>1155.2149999999999</c:v>
                </c:pt>
                <c:pt idx="20" formatCode="0">
                  <c:v>1323.5649999999998</c:v>
                </c:pt>
                <c:pt idx="21" formatCode="0">
                  <c:v>1637.0149999999999</c:v>
                </c:pt>
                <c:pt idx="22" formatCode="0">
                  <c:v>1751.4150000000002</c:v>
                </c:pt>
                <c:pt idx="23" formatCode="0">
                  <c:v>1866.3150000000001</c:v>
                </c:pt>
                <c:pt idx="24" formatCode="0">
                  <c:v>1976.7150000000001</c:v>
                </c:pt>
                <c:pt idx="25" formatCode="0">
                  <c:v>2135.5150000000008</c:v>
                </c:pt>
                <c:pt idx="26" formatCode="0">
                  <c:v>2369.8650000000002</c:v>
                </c:pt>
                <c:pt idx="27" formatCode="0">
                  <c:v>2490.8150000000005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EB-401D-B264-D899DAAACC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64545920"/>
        <c:axId val="57708544"/>
      </c:barChart>
      <c:catAx>
        <c:axId val="64545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57708544"/>
        <c:crosses val="autoZero"/>
        <c:auto val="1"/>
        <c:lblAlgn val="ctr"/>
        <c:lblOffset val="100"/>
        <c:noMultiLvlLbl val="0"/>
      </c:catAx>
      <c:valAx>
        <c:axId val="5770854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64545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i="1" dirty="0">
                <a:solidFill>
                  <a:srgbClr val="0070C0"/>
                </a:solidFill>
              </a:rPr>
              <a:t>RES share in electricity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0"/>
            <c:invertIfNegative val="0"/>
            <c:bubble3D val="0"/>
            <c:spPr>
              <a:solidFill>
                <a:srgbClr val="37C97D"/>
              </a:solidFill>
            </c:spPr>
            <c:extLst>
              <c:ext xmlns:c16="http://schemas.microsoft.com/office/drawing/2014/chart" uri="{C3380CC4-5D6E-409C-BE32-E72D297353CC}">
                <c16:uniqueId val="{00000001-EF4E-47B7-A905-38ACA570DC27}"/>
              </c:ext>
            </c:extLst>
          </c:dPt>
          <c:dPt>
            <c:idx val="20"/>
            <c:invertIfNegative val="0"/>
            <c:bubble3D val="0"/>
            <c:spPr>
              <a:solidFill>
                <a:srgbClr val="248854"/>
              </a:solidFill>
            </c:spPr>
            <c:extLst>
              <c:ext xmlns:c16="http://schemas.microsoft.com/office/drawing/2014/chart" uri="{C3380CC4-5D6E-409C-BE32-E72D297353CC}">
                <c16:uniqueId val="{00000003-EF4E-47B7-A905-38ACA570DC27}"/>
              </c:ext>
            </c:extLst>
          </c:dPt>
          <c:cat>
            <c:numRef>
              <c:f>'2016'!$A$31:$A$51</c:f>
              <c:numCache>
                <c:formatCode>General</c:formatCode>
                <c:ptCount val="2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</c:numCache>
            </c:numRef>
          </c:cat>
          <c:val>
            <c:numRef>
              <c:f>'2016'!$C$31:$C$51</c:f>
              <c:numCache>
                <c:formatCode>General</c:formatCode>
                <c:ptCount val="21"/>
                <c:pt idx="0" formatCode="0.0%">
                  <c:v>0.12400000000000005</c:v>
                </c:pt>
                <c:pt idx="2" formatCode="0.0%">
                  <c:v>0.16400000000000001</c:v>
                </c:pt>
                <c:pt idx="3" formatCode="0.0%">
                  <c:v>0.21200000000000011</c:v>
                </c:pt>
                <c:pt idx="4" formatCode="0.0%">
                  <c:v>0.21900000000000011</c:v>
                </c:pt>
                <c:pt idx="5" formatCode="0.0%">
                  <c:v>0.22900000000000001</c:v>
                </c:pt>
                <c:pt idx="6" formatCode="0.0%">
                  <c:v>0.2400000000000001</c:v>
                </c:pt>
                <c:pt idx="10" formatCode="0.0%">
                  <c:v>0.4</c:v>
                </c:pt>
                <c:pt idx="20" formatCode="0.0%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4E-47B7-A905-38ACA570D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axId val="57914496"/>
        <c:axId val="57916032"/>
      </c:barChart>
      <c:lineChart>
        <c:grouping val="standard"/>
        <c:varyColors val="0"/>
        <c:ser>
          <c:idx val="1"/>
          <c:order val="1"/>
          <c:tx>
            <c:v>% share in final energy</c:v>
          </c:tx>
          <c:spPr>
            <a:ln w="31750">
              <a:solidFill>
                <a:schemeClr val="tx2">
                  <a:lumMod val="75000"/>
                </a:schemeClr>
              </a:solidFill>
            </a:ln>
          </c:spPr>
          <c:marker>
            <c:symbol val="diamond"/>
            <c:size val="6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val>
            <c:numRef>
              <c:f>'2016'!$D$31:$D$51</c:f>
              <c:numCache>
                <c:formatCode>General</c:formatCode>
                <c:ptCount val="21"/>
                <c:pt idx="0" formatCode="0.0%">
                  <c:v>9.7000000000000003E-2</c:v>
                </c:pt>
                <c:pt idx="2" formatCode="0.0%">
                  <c:v>0.13400000000000001</c:v>
                </c:pt>
                <c:pt idx="3" formatCode="0.0%">
                  <c:v>0.15000000000000011</c:v>
                </c:pt>
                <c:pt idx="4" formatCode="0.0%">
                  <c:v>0.15300000000000011</c:v>
                </c:pt>
                <c:pt idx="5" formatCode="0.0%">
                  <c:v>0.15400000000000011</c:v>
                </c:pt>
                <c:pt idx="6" formatCode="0.0%">
                  <c:v>0.15400000000000011</c:v>
                </c:pt>
                <c:pt idx="10" formatCode="0.0%">
                  <c:v>0.2</c:v>
                </c:pt>
                <c:pt idx="20" formatCode="0.0%">
                  <c:v>0.27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F4E-47B7-A905-38ACA570DC27}"/>
            </c:ext>
          </c:extLst>
        </c:ser>
        <c:ser>
          <c:idx val="2"/>
          <c:order val="2"/>
          <c:tx>
            <c:v>Forecast</c:v>
          </c:tx>
          <c:spPr>
            <a:ln>
              <a:solidFill>
                <a:schemeClr val="tx2">
                  <a:lumMod val="75000"/>
                </a:schemeClr>
              </a:solidFill>
              <a:prstDash val="dash"/>
            </a:ln>
          </c:spPr>
          <c:marker>
            <c:symbol val="none"/>
          </c:marker>
          <c:val>
            <c:numRef>
              <c:f>'2016'!$E$31:$E$51</c:f>
              <c:numCache>
                <c:formatCode>General</c:formatCode>
                <c:ptCount val="21"/>
                <c:pt idx="6" formatCode="0.0%">
                  <c:v>0.15400000000000011</c:v>
                </c:pt>
                <c:pt idx="7" formatCode="0.0%">
                  <c:v>0.16549999999999812</c:v>
                </c:pt>
                <c:pt idx="8" formatCode="0.0%">
                  <c:v>0.17699999999999977</c:v>
                </c:pt>
                <c:pt idx="9" formatCode="0.0%">
                  <c:v>0.18849999999999792</c:v>
                </c:pt>
                <c:pt idx="10" formatCode="0.0%">
                  <c:v>0.19999999999999946</c:v>
                </c:pt>
                <c:pt idx="11" formatCode="0.0%">
                  <c:v>0.20699999999999913</c:v>
                </c:pt>
                <c:pt idx="12" formatCode="0.0%">
                  <c:v>0.21399999999999886</c:v>
                </c:pt>
                <c:pt idx="13" formatCode="0.0%">
                  <c:v>0.22099999999999842</c:v>
                </c:pt>
                <c:pt idx="14" formatCode="0.0%">
                  <c:v>0.22799999999999987</c:v>
                </c:pt>
                <c:pt idx="15" formatCode="0.0%">
                  <c:v>0.23499999999999954</c:v>
                </c:pt>
                <c:pt idx="16" formatCode="0.0%">
                  <c:v>0.24199999999999933</c:v>
                </c:pt>
                <c:pt idx="17" formatCode="0.0%">
                  <c:v>0.24899999999999897</c:v>
                </c:pt>
                <c:pt idx="18" formatCode="0.0%">
                  <c:v>0.25599999999999867</c:v>
                </c:pt>
                <c:pt idx="19" formatCode="0.0%">
                  <c:v>0.2629999999999984</c:v>
                </c:pt>
                <c:pt idx="20" formatCode="0.0%">
                  <c:v>0.26999999999999991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F4E-47B7-A905-38ACA570D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914496"/>
        <c:axId val="57916032"/>
      </c:lineChart>
      <c:catAx>
        <c:axId val="5791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300" b="1"/>
            </a:pPr>
            <a:endParaRPr lang="el-GR"/>
          </a:p>
        </c:txPr>
        <c:crossAx val="57916032"/>
        <c:crosses val="autoZero"/>
        <c:auto val="1"/>
        <c:lblAlgn val="ctr"/>
        <c:lblOffset val="100"/>
        <c:tickLblSkip val="2"/>
        <c:noMultiLvlLbl val="0"/>
      </c:catAx>
      <c:valAx>
        <c:axId val="57916032"/>
        <c:scaling>
          <c:orientation val="minMax"/>
          <c:max val="0.5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%" sourceLinked="1"/>
        <c:majorTickMark val="none"/>
        <c:minorTickMark val="none"/>
        <c:tickLblPos val="nextTo"/>
        <c:txPr>
          <a:bodyPr/>
          <a:lstStyle/>
          <a:p>
            <a:pPr>
              <a:defRPr sz="1300" b="1"/>
            </a:pPr>
            <a:endParaRPr lang="el-GR"/>
          </a:p>
        </c:txPr>
        <c:crossAx val="57914496"/>
        <c:crosses val="autoZero"/>
        <c:crossBetween val="between"/>
        <c:majorUnit val="0.1"/>
        <c:minorUnit val="0.1"/>
      </c:valAx>
    </c:plotArea>
    <c:legend>
      <c:legendPos val="b"/>
      <c:legendEntry>
        <c:idx val="0"/>
        <c:delete val="1"/>
      </c:legendEntry>
      <c:legendEntry>
        <c:idx val="2"/>
        <c:delete val="1"/>
      </c:legendEntry>
      <c:overlay val="0"/>
      <c:txPr>
        <a:bodyPr/>
        <a:lstStyle/>
        <a:p>
          <a:pPr>
            <a:defRPr sz="130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i="1" dirty="0">
                <a:solidFill>
                  <a:srgbClr val="0070C0"/>
                </a:solidFill>
              </a:rPr>
              <a:t>RES share in electricity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0"/>
            <c:invertIfNegative val="0"/>
            <c:bubble3D val="0"/>
            <c:spPr>
              <a:solidFill>
                <a:srgbClr val="37C97D"/>
              </a:solidFill>
            </c:spPr>
            <c:extLst>
              <c:ext xmlns:c16="http://schemas.microsoft.com/office/drawing/2014/chart" uri="{C3380CC4-5D6E-409C-BE32-E72D297353CC}">
                <c16:uniqueId val="{00000001-EF4E-47B7-A905-38ACA570DC27}"/>
              </c:ext>
            </c:extLst>
          </c:dPt>
          <c:dPt>
            <c:idx val="20"/>
            <c:invertIfNegative val="0"/>
            <c:bubble3D val="0"/>
            <c:spPr>
              <a:solidFill>
                <a:srgbClr val="248854"/>
              </a:solidFill>
            </c:spPr>
            <c:extLst>
              <c:ext xmlns:c16="http://schemas.microsoft.com/office/drawing/2014/chart" uri="{C3380CC4-5D6E-409C-BE32-E72D297353CC}">
                <c16:uniqueId val="{00000003-EF4E-47B7-A905-38ACA570DC27}"/>
              </c:ext>
            </c:extLst>
          </c:dPt>
          <c:cat>
            <c:numRef>
              <c:f>'2016'!$A$31:$A$51</c:f>
              <c:numCache>
                <c:formatCode>General</c:formatCode>
                <c:ptCount val="2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</c:numCache>
            </c:numRef>
          </c:cat>
          <c:val>
            <c:numRef>
              <c:f>'2016'!$C$31:$C$51</c:f>
              <c:numCache>
                <c:formatCode>General</c:formatCode>
                <c:ptCount val="21"/>
                <c:pt idx="0" formatCode="0.0%">
                  <c:v>0.12400000000000005</c:v>
                </c:pt>
                <c:pt idx="2" formatCode="0.0%">
                  <c:v>0.16400000000000001</c:v>
                </c:pt>
                <c:pt idx="3" formatCode="0.0%">
                  <c:v>0.21200000000000011</c:v>
                </c:pt>
                <c:pt idx="4" formatCode="0.0%">
                  <c:v>0.21900000000000011</c:v>
                </c:pt>
                <c:pt idx="5" formatCode="0.0%">
                  <c:v>0.22900000000000001</c:v>
                </c:pt>
                <c:pt idx="6" formatCode="0.0%">
                  <c:v>0.2400000000000001</c:v>
                </c:pt>
                <c:pt idx="10" formatCode="0.0%">
                  <c:v>0.4</c:v>
                </c:pt>
                <c:pt idx="20" formatCode="0.0%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4E-47B7-A905-38ACA570D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axId val="58679296"/>
        <c:axId val="58680832"/>
      </c:barChart>
      <c:lineChart>
        <c:grouping val="standard"/>
        <c:varyColors val="0"/>
        <c:ser>
          <c:idx val="1"/>
          <c:order val="1"/>
          <c:tx>
            <c:v>% share in final energy</c:v>
          </c:tx>
          <c:spPr>
            <a:ln w="31750">
              <a:solidFill>
                <a:schemeClr val="tx2">
                  <a:lumMod val="75000"/>
                </a:schemeClr>
              </a:solidFill>
            </a:ln>
          </c:spPr>
          <c:marker>
            <c:symbol val="diamond"/>
            <c:size val="6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val>
            <c:numRef>
              <c:f>'2016'!$D$31:$D$51</c:f>
              <c:numCache>
                <c:formatCode>General</c:formatCode>
                <c:ptCount val="21"/>
                <c:pt idx="0" formatCode="0.0%">
                  <c:v>9.7000000000000003E-2</c:v>
                </c:pt>
                <c:pt idx="2" formatCode="0.0%">
                  <c:v>0.13400000000000001</c:v>
                </c:pt>
                <c:pt idx="3" formatCode="0.0%">
                  <c:v>0.15000000000000011</c:v>
                </c:pt>
                <c:pt idx="4" formatCode="0.0%">
                  <c:v>0.15300000000000011</c:v>
                </c:pt>
                <c:pt idx="5" formatCode="0.0%">
                  <c:v>0.15400000000000011</c:v>
                </c:pt>
                <c:pt idx="6" formatCode="0.0%">
                  <c:v>0.15400000000000011</c:v>
                </c:pt>
                <c:pt idx="10" formatCode="0.0%">
                  <c:v>0.2</c:v>
                </c:pt>
                <c:pt idx="20" formatCode="0.0%">
                  <c:v>0.27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F4E-47B7-A905-38ACA570DC27}"/>
            </c:ext>
          </c:extLst>
        </c:ser>
        <c:ser>
          <c:idx val="2"/>
          <c:order val="2"/>
          <c:tx>
            <c:v>Forecast</c:v>
          </c:tx>
          <c:spPr>
            <a:ln>
              <a:solidFill>
                <a:schemeClr val="tx2">
                  <a:lumMod val="75000"/>
                </a:schemeClr>
              </a:solidFill>
              <a:prstDash val="dash"/>
            </a:ln>
          </c:spPr>
          <c:marker>
            <c:symbol val="none"/>
          </c:marker>
          <c:val>
            <c:numRef>
              <c:f>'2016'!$E$31:$E$51</c:f>
              <c:numCache>
                <c:formatCode>General</c:formatCode>
                <c:ptCount val="21"/>
                <c:pt idx="6" formatCode="0.0%">
                  <c:v>0.15400000000000011</c:v>
                </c:pt>
                <c:pt idx="7" formatCode="0.0%">
                  <c:v>0.16549999999999812</c:v>
                </c:pt>
                <c:pt idx="8" formatCode="0.0%">
                  <c:v>0.17699999999999977</c:v>
                </c:pt>
                <c:pt idx="9" formatCode="0.0%">
                  <c:v>0.18849999999999792</c:v>
                </c:pt>
                <c:pt idx="10" formatCode="0.0%">
                  <c:v>0.19999999999999946</c:v>
                </c:pt>
                <c:pt idx="11" formatCode="0.0%">
                  <c:v>0.20699999999999913</c:v>
                </c:pt>
                <c:pt idx="12" formatCode="0.0%">
                  <c:v>0.21399999999999886</c:v>
                </c:pt>
                <c:pt idx="13" formatCode="0.0%">
                  <c:v>0.22099999999999842</c:v>
                </c:pt>
                <c:pt idx="14" formatCode="0.0%">
                  <c:v>0.22799999999999987</c:v>
                </c:pt>
                <c:pt idx="15" formatCode="0.0%">
                  <c:v>0.23499999999999954</c:v>
                </c:pt>
                <c:pt idx="16" formatCode="0.0%">
                  <c:v>0.24199999999999933</c:v>
                </c:pt>
                <c:pt idx="17" formatCode="0.0%">
                  <c:v>0.24899999999999897</c:v>
                </c:pt>
                <c:pt idx="18" formatCode="0.0%">
                  <c:v>0.25599999999999867</c:v>
                </c:pt>
                <c:pt idx="19" formatCode="0.0%">
                  <c:v>0.2629999999999984</c:v>
                </c:pt>
                <c:pt idx="20" formatCode="0.0%">
                  <c:v>0.26999999999999991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F4E-47B7-A905-38ACA570D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679296"/>
        <c:axId val="58680832"/>
      </c:lineChart>
      <c:catAx>
        <c:axId val="5867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300" b="1"/>
            </a:pPr>
            <a:endParaRPr lang="el-GR"/>
          </a:p>
        </c:txPr>
        <c:crossAx val="58680832"/>
        <c:crosses val="autoZero"/>
        <c:auto val="1"/>
        <c:lblAlgn val="ctr"/>
        <c:lblOffset val="100"/>
        <c:tickLblSkip val="2"/>
        <c:noMultiLvlLbl val="0"/>
      </c:catAx>
      <c:valAx>
        <c:axId val="58680832"/>
        <c:scaling>
          <c:orientation val="minMax"/>
          <c:max val="0.5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%" sourceLinked="1"/>
        <c:majorTickMark val="none"/>
        <c:minorTickMark val="none"/>
        <c:tickLblPos val="nextTo"/>
        <c:txPr>
          <a:bodyPr/>
          <a:lstStyle/>
          <a:p>
            <a:pPr>
              <a:defRPr sz="1300" b="1"/>
            </a:pPr>
            <a:endParaRPr lang="el-GR"/>
          </a:p>
        </c:txPr>
        <c:crossAx val="58679296"/>
        <c:crosses val="autoZero"/>
        <c:crossBetween val="between"/>
        <c:majorUnit val="0.1"/>
        <c:minorUnit val="0.1"/>
      </c:valAx>
    </c:plotArea>
    <c:legend>
      <c:legendPos val="b"/>
      <c:legendEntry>
        <c:idx val="0"/>
        <c:delete val="1"/>
      </c:legendEntry>
      <c:legendEntry>
        <c:idx val="2"/>
        <c:delete val="1"/>
      </c:legendEntry>
      <c:overlay val="0"/>
      <c:txPr>
        <a:bodyPr/>
        <a:lstStyle/>
        <a:p>
          <a:pPr>
            <a:defRPr sz="130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39E398-B5A0-44B4-97E1-D1B1343A5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CCEDE67-ED2E-412A-88EB-825B85229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4F45774-95FE-4183-A1E0-D7E6F745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0E4F-19F6-4F9B-9504-2DA32E280F4B}" type="datetimeFigureOut">
              <a:rPr lang="el-GR" smtClean="0"/>
              <a:pPr/>
              <a:t>6/1/2019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5BD0535-0F85-4C1A-8201-917CE6739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03F73F1-44E0-423C-8FE4-A3054A2F2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D60-4236-4C34-9D33-0DEE3FC36B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035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AB6C5C-1D31-47D3-90A6-334407E55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5BB46A0-40A0-42E1-9D55-356E36AD2C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4EC99F1-6F17-4CAC-9712-FD9BCF81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0E4F-19F6-4F9B-9504-2DA32E280F4B}" type="datetimeFigureOut">
              <a:rPr lang="el-GR" smtClean="0"/>
              <a:pPr/>
              <a:t>6/1/2019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8A398E-4E74-4627-AE0F-CE08E3BF2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3FB384-7321-4DB2-8BC8-31ADB2F50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D60-4236-4C34-9D33-0DEE3FC36B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028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F5D2EA7-6B13-4930-BB9B-DB13715DE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2A56E46-BE02-47AF-9AF8-606ECC711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B2871E3-A438-4AEC-85B2-A6F0814B8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0E4F-19F6-4F9B-9504-2DA32E280F4B}" type="datetimeFigureOut">
              <a:rPr lang="el-GR" smtClean="0"/>
              <a:pPr/>
              <a:t>6/1/2019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40CA32B-41E6-4032-BD75-74148F49E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235041F-3FBF-441A-A3D9-27CBB1F25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D60-4236-4C34-9D33-0DEE3FC36B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758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E503BC-BE7B-440F-BD06-1415143B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9B41857-0FC0-4175-BCB6-E665C4B48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7FDF02B-BD11-405B-97CB-C83A37B6D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0E4F-19F6-4F9B-9504-2DA32E280F4B}" type="datetimeFigureOut">
              <a:rPr lang="el-GR" smtClean="0"/>
              <a:pPr/>
              <a:t>6/1/2019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1485D7A-F4EC-41F3-AEF0-63F6EDA2C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E128553-E109-4596-A576-C2172E25B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D60-4236-4C34-9D33-0DEE3FC36B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920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927CFC-3DD2-4834-86E8-E44281DE1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9D5B85F-1D24-4362-B704-055DF4D66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266EABA-D0C0-4A27-8AEF-CF10B431F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0E4F-19F6-4F9B-9504-2DA32E280F4B}" type="datetimeFigureOut">
              <a:rPr lang="el-GR" smtClean="0"/>
              <a:pPr/>
              <a:t>6/1/2019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DCE90E8-953E-408A-A30C-E8570DCD3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84A8CEC-F373-44F5-A318-C2ECD1D4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D60-4236-4C34-9D33-0DEE3FC36B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361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D02C44-C18F-4B23-965E-7DD4C1E30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0F2DC6B-F9A0-4818-8DD2-D43B952BB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6F3FF7F-1A97-4796-A441-FE1B3CD02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CFBB73A-4C49-4EB2-A4FA-49EB1E9E0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0E4F-19F6-4F9B-9504-2DA32E280F4B}" type="datetimeFigureOut">
              <a:rPr lang="el-GR" smtClean="0"/>
              <a:pPr/>
              <a:t>6/1/2019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589B556-2633-4DB6-8438-C3C2BA54E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053FA7B-65A7-4E2B-9584-D0D42FB4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D60-4236-4C34-9D33-0DEE3FC36B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408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A83663-59E1-4F3C-A6F6-143EB89CE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3859B19-682D-4CD9-A0D7-2530886E4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FB33990-8430-47A3-9F2D-CE7E07A56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02FDE03-C6A3-49A0-89E6-47E9674B5E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6C8A163-12C7-4F05-A971-A4A593223C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23B2EBA-1FAD-458B-8C40-CF949FD8D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0E4F-19F6-4F9B-9504-2DA32E280F4B}" type="datetimeFigureOut">
              <a:rPr lang="el-GR" smtClean="0"/>
              <a:pPr/>
              <a:t>6/1/2019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858313A-09FD-4619-8BE1-D03FCBD4A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8D5DDDE7-DB6F-4D52-8605-6F611C127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D60-4236-4C34-9D33-0DEE3FC36B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796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779935-1FB0-48BB-87C6-3E312269A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EDFD434-5505-497A-A8DB-7D04AF511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0E4F-19F6-4F9B-9504-2DA32E280F4B}" type="datetimeFigureOut">
              <a:rPr lang="el-GR" smtClean="0"/>
              <a:pPr/>
              <a:t>6/1/2019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9D9496F-AC37-4826-A4E1-280B1976E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8616B6C-9C07-47A0-834D-48D21EFBD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D60-4236-4C34-9D33-0DEE3FC36B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756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BF09A493-A020-45A8-B369-26846335F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0E4F-19F6-4F9B-9504-2DA32E280F4B}" type="datetimeFigureOut">
              <a:rPr lang="el-GR" smtClean="0"/>
              <a:pPr/>
              <a:t>6/1/2019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3181531-1BFE-42F3-BFD6-4B3EFB461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285B5B7-01D8-44DF-91A0-FAE396CF4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D60-4236-4C34-9D33-0DEE3FC36B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603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953633-44D0-46FA-A715-598895ABD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4D9CCEB-5875-4A30-8FE1-127035790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40B252A-2B11-496F-B5D1-58C531325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FF8F076-230C-4832-801F-52F067277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0E4F-19F6-4F9B-9504-2DA32E280F4B}" type="datetimeFigureOut">
              <a:rPr lang="el-GR" smtClean="0"/>
              <a:pPr/>
              <a:t>6/1/2019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0D64C4C-A1BD-45E5-8210-977BAFFF6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28E0740-BAD1-4DE3-8364-DB683A5CC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D60-4236-4C34-9D33-0DEE3FC36B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52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0C0D55-28DD-46F0-9999-4CAFE7987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63EA2D33-E2B8-4CC8-86E6-9A24D36A08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A88D427-D5A5-4331-A7E6-C1677ABB7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CE219A3-E051-4ED7-8580-ABE32493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0E4F-19F6-4F9B-9504-2DA32E280F4B}" type="datetimeFigureOut">
              <a:rPr lang="el-GR" smtClean="0"/>
              <a:pPr/>
              <a:t>6/1/2019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3F672DF-2156-4664-8D6A-623E9280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2CA89EB-F040-42A3-BD45-B1A39C76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FD60-4236-4C34-9D33-0DEE3FC36B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59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35B0E204-025D-43D9-883B-891040BF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BBDFF21-20C3-4983-8E3F-C83AD50EA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24DA5B6-430A-42A2-8180-2EF002CC67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30E4F-19F6-4F9B-9504-2DA32E280F4B}" type="datetimeFigureOut">
              <a:rPr lang="el-GR" smtClean="0"/>
              <a:pPr/>
              <a:t>6/1/2019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530FDEE-3252-4EF5-9E73-00697A2665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22BFF09-8D86-4CE6-B1A1-557EB1386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6FD60-4236-4C34-9D33-0DEE3FC36B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421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competition/elojade/isef/case_details.cfm?proc_code=3_SA_4466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9" descr="NOMOI_qgis">
            <a:extLst>
              <a:ext uri="{FF2B5EF4-FFF2-40B4-BE49-F238E27FC236}">
                <a16:creationId xmlns:a16="http://schemas.microsoft.com/office/drawing/2014/main" id="{806080B8-2519-46EA-958A-4B80407E1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9" t="1463" r="17101" b="1463"/>
          <a:stretch>
            <a:fillRect/>
          </a:stretch>
        </p:blipFill>
        <p:spPr bwMode="auto">
          <a:xfrm>
            <a:off x="107950" y="115888"/>
            <a:ext cx="6982167" cy="7201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951FC10-CB17-424E-906A-0664C7E62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88" y="4698609"/>
            <a:ext cx="3670839" cy="206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3" descr="SHMA-NEW-SM">
            <a:extLst>
              <a:ext uri="{FF2B5EF4-FFF2-40B4-BE49-F238E27FC236}">
                <a16:creationId xmlns:a16="http://schemas.microsoft.com/office/drawing/2014/main" id="{0A1A2C77-7922-4087-A3FA-4888A448A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756" y="53293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80AEB4-6063-4880-8163-2F6877D40BAE}"/>
              </a:ext>
            </a:extLst>
          </p:cNvPr>
          <p:cNvSpPr txBox="1"/>
          <p:nvPr/>
        </p:nvSpPr>
        <p:spPr>
          <a:xfrm>
            <a:off x="1087901" y="1520701"/>
            <a:ext cx="10016197" cy="8925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solidFill>
                  <a:srgbClr val="002060"/>
                </a:solidFill>
              </a:rPr>
              <a:t>From Feed-in Tariffs to tenders: </a:t>
            </a:r>
          </a:p>
          <a:p>
            <a:pPr algn="ctr"/>
            <a:r>
              <a:rPr lang="en-US" sz="2600" b="1" dirty="0">
                <a:solidFill>
                  <a:srgbClr val="002060"/>
                </a:solidFill>
              </a:rPr>
              <a:t>The transition to a new era in Greece</a:t>
            </a:r>
            <a:endParaRPr lang="el-GR" sz="2600" b="1" dirty="0">
              <a:solidFill>
                <a:srgbClr val="00206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D59ADC-6908-4350-85CB-EBD86AE21B39}"/>
              </a:ext>
            </a:extLst>
          </p:cNvPr>
          <p:cNvSpPr txBox="1"/>
          <p:nvPr/>
        </p:nvSpPr>
        <p:spPr>
          <a:xfrm>
            <a:off x="2771335" y="2943453"/>
            <a:ext cx="6583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002060"/>
                </a:solidFill>
              </a:rPr>
              <a:t>Panagiotis G. Papastamatiou</a:t>
            </a:r>
          </a:p>
          <a:p>
            <a:pPr algn="ctr"/>
            <a:r>
              <a:rPr lang="en-US" sz="2000" b="1" i="1" dirty="0">
                <a:solidFill>
                  <a:srgbClr val="002060"/>
                </a:solidFill>
              </a:rPr>
              <a:t>Hellenic Wind Energy Association, HWEA/ELETAEN</a:t>
            </a:r>
            <a:endParaRPr lang="el-GR" sz="2000" b="1" i="1" dirty="0">
              <a:solidFill>
                <a:srgbClr val="002060"/>
              </a:solidFill>
            </a:endParaRPr>
          </a:p>
        </p:txBody>
      </p:sp>
      <p:grpSp>
        <p:nvGrpSpPr>
          <p:cNvPr id="13" name="Ομάδα 12">
            <a:extLst>
              <a:ext uri="{FF2B5EF4-FFF2-40B4-BE49-F238E27FC236}">
                <a16:creationId xmlns:a16="http://schemas.microsoft.com/office/drawing/2014/main" id="{8AA31B10-8D59-4FF3-B2DA-5C48E85C1F6E}"/>
              </a:ext>
            </a:extLst>
          </p:cNvPr>
          <p:cNvGrpSpPr/>
          <p:nvPr/>
        </p:nvGrpSpPr>
        <p:grpSpPr>
          <a:xfrm>
            <a:off x="731522" y="5880299"/>
            <a:ext cx="3726709" cy="606620"/>
            <a:chOff x="731522" y="5880299"/>
            <a:chExt cx="3726709" cy="60662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9E0B538-6B5F-4C49-B1E2-BA398D3E362F}"/>
                </a:ext>
              </a:extLst>
            </p:cNvPr>
            <p:cNvSpPr txBox="1"/>
            <p:nvPr/>
          </p:nvSpPr>
          <p:spPr>
            <a:xfrm>
              <a:off x="731522" y="5880299"/>
              <a:ext cx="22226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23 November 2017</a:t>
              </a:r>
              <a:endParaRPr lang="el-G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Εικόνα 9">
              <a:extLst>
                <a:ext uri="{FF2B5EF4-FFF2-40B4-BE49-F238E27FC236}">
                  <a16:creationId xmlns:a16="http://schemas.microsoft.com/office/drawing/2014/main" id="{95DD4A92-A4D1-42BF-9A86-3D21A7A251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112" y="6249631"/>
              <a:ext cx="1413091" cy="231113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D4BBCCC-9E05-42FC-9AB3-A14BF5FBBAF1}"/>
                </a:ext>
              </a:extLst>
            </p:cNvPr>
            <p:cNvSpPr txBox="1"/>
            <p:nvPr/>
          </p:nvSpPr>
          <p:spPr>
            <a:xfrm>
              <a:off x="2235536" y="6148365"/>
              <a:ext cx="22226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Workshop in Athens</a:t>
              </a:r>
              <a:endParaRPr lang="el-G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1620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Ομάδα 13">
            <a:extLst>
              <a:ext uri="{FF2B5EF4-FFF2-40B4-BE49-F238E27FC236}">
                <a16:creationId xmlns:a16="http://schemas.microsoft.com/office/drawing/2014/main" id="{D713F64D-E868-4F21-92C6-B48FD4448330}"/>
              </a:ext>
            </a:extLst>
          </p:cNvPr>
          <p:cNvGrpSpPr>
            <a:grpSpLocks/>
          </p:cNvGrpSpPr>
          <p:nvPr/>
        </p:nvGrpSpPr>
        <p:grpSpPr bwMode="auto">
          <a:xfrm>
            <a:off x="0" y="1624084"/>
            <a:ext cx="12192000" cy="5285250"/>
            <a:chOff x="-1470025" y="2254194"/>
            <a:chExt cx="10614025" cy="4840288"/>
          </a:xfrm>
        </p:grpSpPr>
        <p:graphicFrame>
          <p:nvGraphicFramePr>
            <p:cNvPr id="15" name="Chart 4">
              <a:extLst>
                <a:ext uri="{FF2B5EF4-FFF2-40B4-BE49-F238E27FC236}">
                  <a16:creationId xmlns:a16="http://schemas.microsoft.com/office/drawing/2014/main" id="{8A7BDEDF-709C-4778-AAF1-5DAF25ACC955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38268761"/>
                </p:ext>
              </p:extLst>
            </p:nvPr>
          </p:nvGraphicFramePr>
          <p:xfrm>
            <a:off x="-1470025" y="2254194"/>
            <a:ext cx="10506075" cy="48402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6" name="TextBox 1">
              <a:extLst>
                <a:ext uri="{FF2B5EF4-FFF2-40B4-BE49-F238E27FC236}">
                  <a16:creationId xmlns:a16="http://schemas.microsoft.com/office/drawing/2014/main" id="{71485A1F-856D-4AE5-9C7E-644B459A2C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9994" y="6832025"/>
              <a:ext cx="50400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l-G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latin typeface="Arial" panose="020B0604020202020204" pitchFamily="34" charset="0"/>
                </a:rPr>
                <a:t>Sept</a:t>
              </a:r>
              <a:endParaRPr lang="el-GR" altLang="en-US" sz="800" dirty="0">
                <a:latin typeface="Arial" panose="020B0604020202020204" pitchFamily="34" charset="0"/>
              </a:endParaRPr>
            </a:p>
          </p:txBody>
        </p:sp>
      </p:grpSp>
      <p:pic>
        <p:nvPicPr>
          <p:cNvPr id="7170" name="Εικόνα 3" descr="SHMA-NEW-SM">
            <a:extLst>
              <a:ext uri="{FF2B5EF4-FFF2-40B4-BE49-F238E27FC236}">
                <a16:creationId xmlns:a16="http://schemas.microsoft.com/office/drawing/2014/main" id="{58F526F4-3151-494B-9BC4-20D6F95FA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756" y="53293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FF6915-2EE1-413D-BF2A-1EB279EEE3A4}"/>
              </a:ext>
            </a:extLst>
          </p:cNvPr>
          <p:cNvSpPr txBox="1"/>
          <p:nvPr/>
        </p:nvSpPr>
        <p:spPr>
          <a:xfrm>
            <a:off x="1097280" y="268677"/>
            <a:ext cx="10016197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HWEA Wind Energy Statistics – September 2017</a:t>
            </a:r>
            <a:endParaRPr lang="el-GR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8105E1-611B-490E-AF1B-5C84313A309E}"/>
              </a:ext>
            </a:extLst>
          </p:cNvPr>
          <p:cNvSpPr txBox="1"/>
          <p:nvPr/>
        </p:nvSpPr>
        <p:spPr>
          <a:xfrm>
            <a:off x="1097280" y="1009394"/>
            <a:ext cx="499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New wind capacity connected, 2016:</a:t>
            </a:r>
            <a:endParaRPr lang="el-GR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7EECF1-C29C-4C1E-AC96-67424B45A051}"/>
              </a:ext>
            </a:extLst>
          </p:cNvPr>
          <p:cNvSpPr txBox="1"/>
          <p:nvPr/>
        </p:nvSpPr>
        <p:spPr>
          <a:xfrm>
            <a:off x="4988145" y="1025993"/>
            <a:ext cx="2825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234,35 MW (all </a:t>
            </a:r>
            <a:r>
              <a:rPr lang="en-US" b="1" dirty="0" err="1"/>
              <a:t>FiT</a:t>
            </a:r>
            <a:r>
              <a:rPr lang="en-US" b="1" dirty="0"/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2F73C9-37C5-4774-80DF-7A76745DEAC7}"/>
              </a:ext>
            </a:extLst>
          </p:cNvPr>
          <p:cNvSpPr txBox="1"/>
          <p:nvPr/>
        </p:nvSpPr>
        <p:spPr>
          <a:xfrm>
            <a:off x="1097280" y="1668319"/>
            <a:ext cx="499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New wind capacity connected, 1-9/2017:</a:t>
            </a:r>
            <a:endParaRPr lang="el-GR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B54AF6-1437-4961-8F65-79A0577133FD}"/>
              </a:ext>
            </a:extLst>
          </p:cNvPr>
          <p:cNvSpPr txBox="1"/>
          <p:nvPr/>
        </p:nvSpPr>
        <p:spPr>
          <a:xfrm>
            <a:off x="4988144" y="1671270"/>
            <a:ext cx="4667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120,95 MW (all </a:t>
            </a:r>
            <a:r>
              <a:rPr lang="en-US" b="1" dirty="0" err="1"/>
              <a:t>FiT</a:t>
            </a:r>
            <a:r>
              <a:rPr lang="en-US" b="1" dirty="0"/>
              <a:t> apart from 2,35MW </a:t>
            </a:r>
            <a:r>
              <a:rPr lang="en-US" b="1" dirty="0" err="1"/>
              <a:t>FiP</a:t>
            </a:r>
            <a:r>
              <a:rPr lang="en-US" b="1" dirty="0"/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A86A2C-65FF-4745-92A5-394E48FFBFFF}"/>
              </a:ext>
            </a:extLst>
          </p:cNvPr>
          <p:cNvSpPr txBox="1"/>
          <p:nvPr/>
        </p:nvSpPr>
        <p:spPr>
          <a:xfrm>
            <a:off x="1099552" y="2393684"/>
            <a:ext cx="499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Under construction or contracted:</a:t>
            </a:r>
            <a:endParaRPr lang="el-GR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8D1C1A-1E34-4A58-90D4-50C53C9A3858}"/>
              </a:ext>
            </a:extLst>
          </p:cNvPr>
          <p:cNvSpPr txBox="1"/>
          <p:nvPr/>
        </p:nvSpPr>
        <p:spPr>
          <a:xfrm>
            <a:off x="4990416" y="2396635"/>
            <a:ext cx="4667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approx. 170 MW with </a:t>
            </a:r>
            <a:r>
              <a:rPr lang="en-US" b="1" dirty="0" err="1"/>
              <a:t>FiT</a:t>
            </a:r>
            <a:endParaRPr lang="en-US" b="1" dirty="0"/>
          </a:p>
          <a:p>
            <a:r>
              <a:rPr lang="en-US" b="1" dirty="0"/>
              <a:t>approx. 140 MW with </a:t>
            </a:r>
            <a:r>
              <a:rPr lang="en-US" b="1" dirty="0" err="1"/>
              <a:t>FiP</a:t>
            </a:r>
            <a:endParaRPr lang="en-US" b="1" dirty="0"/>
          </a:p>
          <a:p>
            <a:r>
              <a:rPr lang="en-US" b="1" dirty="0"/>
              <a:t>plus approx. 65 MW</a:t>
            </a:r>
          </a:p>
        </p:txBody>
      </p:sp>
    </p:spTree>
    <p:extLst>
      <p:ext uri="{BB962C8B-B14F-4D97-AF65-F5344CB8AC3E}">
        <p14:creationId xmlns:p14="http://schemas.microsoft.com/office/powerpoint/2010/main" val="2687605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Εικόνα 3" descr="SHMA-NEW-SM">
            <a:extLst>
              <a:ext uri="{FF2B5EF4-FFF2-40B4-BE49-F238E27FC236}">
                <a16:creationId xmlns:a16="http://schemas.microsoft.com/office/drawing/2014/main" id="{58F526F4-3151-494B-9BC4-20D6F95FA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756" y="53293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FF6915-2EE1-413D-BF2A-1EB279EEE3A4}"/>
              </a:ext>
            </a:extLst>
          </p:cNvPr>
          <p:cNvSpPr txBox="1"/>
          <p:nvPr/>
        </p:nvSpPr>
        <p:spPr>
          <a:xfrm>
            <a:off x="1097280" y="268677"/>
            <a:ext cx="10016197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Towards 2020 and beyond</a:t>
            </a:r>
            <a:endParaRPr lang="el-GR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pSp>
        <p:nvGrpSpPr>
          <p:cNvPr id="4" name="Ομάδα 3">
            <a:extLst>
              <a:ext uri="{FF2B5EF4-FFF2-40B4-BE49-F238E27FC236}">
                <a16:creationId xmlns:a16="http://schemas.microsoft.com/office/drawing/2014/main" id="{55116741-CD47-4482-87D4-04F61696BFB9}"/>
              </a:ext>
            </a:extLst>
          </p:cNvPr>
          <p:cNvGrpSpPr/>
          <p:nvPr/>
        </p:nvGrpSpPr>
        <p:grpSpPr>
          <a:xfrm>
            <a:off x="1078523" y="668787"/>
            <a:ext cx="10034954" cy="6083705"/>
            <a:chOff x="323528" y="908720"/>
            <a:chExt cx="8352928" cy="4993730"/>
          </a:xfrm>
        </p:grpSpPr>
        <p:graphicFrame>
          <p:nvGraphicFramePr>
            <p:cNvPr id="22" name="Chart 13">
              <a:extLst>
                <a:ext uri="{FF2B5EF4-FFF2-40B4-BE49-F238E27FC236}">
                  <a16:creationId xmlns:a16="http://schemas.microsoft.com/office/drawing/2014/main" id="{CCD21654-CA6E-43EE-BF31-CC2AFD668AC3}"/>
                </a:ext>
              </a:extLst>
            </p:cNvPr>
            <p:cNvGraphicFramePr/>
            <p:nvPr>
              <p:extLst/>
            </p:nvPr>
          </p:nvGraphicFramePr>
          <p:xfrm>
            <a:off x="323528" y="908720"/>
            <a:ext cx="8352928" cy="49937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5806534-C905-4251-BAB4-9DA1E1D30152}"/>
                </a:ext>
              </a:extLst>
            </p:cNvPr>
            <p:cNvSpPr txBox="1"/>
            <p:nvPr/>
          </p:nvSpPr>
          <p:spPr>
            <a:xfrm>
              <a:off x="3347864" y="2348881"/>
              <a:ext cx="1260158" cy="241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1600" b="1" i="1" dirty="0">
                  <a:solidFill>
                    <a:srgbClr val="006600"/>
                  </a:solidFill>
                </a:rPr>
                <a:t>National Target  </a:t>
              </a:r>
              <a:endParaRPr lang="el-GR" sz="1600" b="1" i="1" dirty="0">
                <a:solidFill>
                  <a:srgbClr val="006600"/>
                </a:solidFill>
              </a:endParaRPr>
            </a:p>
          </p:txBody>
        </p:sp>
        <p:sp>
          <p:nvSpPr>
            <p:cNvPr id="24" name="Straight Arrow Connector 9">
              <a:extLst>
                <a:ext uri="{FF2B5EF4-FFF2-40B4-BE49-F238E27FC236}">
                  <a16:creationId xmlns:a16="http://schemas.microsoft.com/office/drawing/2014/main" id="{45C79FA6-F32D-4BC5-96C0-2D0CF5F9C79F}"/>
                </a:ext>
              </a:extLst>
            </p:cNvPr>
            <p:cNvSpPr/>
            <p:nvPr/>
          </p:nvSpPr>
          <p:spPr>
            <a:xfrm>
              <a:off x="7740352" y="1628800"/>
              <a:ext cx="468069" cy="0"/>
            </a:xfrm>
            <a:prstGeom prst="straightConnector1">
              <a:avLst/>
            </a:prstGeom>
            <a:ln w="15875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l-GR"/>
            </a:p>
          </p:txBody>
        </p:sp>
        <p:sp>
          <p:nvSpPr>
            <p:cNvPr id="25" name="Straight Arrow Connector 10">
              <a:extLst>
                <a:ext uri="{FF2B5EF4-FFF2-40B4-BE49-F238E27FC236}">
                  <a16:creationId xmlns:a16="http://schemas.microsoft.com/office/drawing/2014/main" id="{04A2C21D-957D-4690-9ACA-4359735BA075}"/>
                </a:ext>
              </a:extLst>
            </p:cNvPr>
            <p:cNvSpPr/>
            <p:nvPr/>
          </p:nvSpPr>
          <p:spPr>
            <a:xfrm>
              <a:off x="4139952" y="2276872"/>
              <a:ext cx="468069" cy="0"/>
            </a:xfrm>
            <a:prstGeom prst="straightConnector1">
              <a:avLst/>
            </a:prstGeom>
            <a:ln w="15875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l-GR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CF467EE-81B9-4912-85BC-922F33F548C5}"/>
                </a:ext>
              </a:extLst>
            </p:cNvPr>
            <p:cNvSpPr txBox="1"/>
            <p:nvPr/>
          </p:nvSpPr>
          <p:spPr>
            <a:xfrm>
              <a:off x="6588224" y="1700808"/>
              <a:ext cx="1656184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1600" b="1" i="1" dirty="0">
                  <a:solidFill>
                    <a:srgbClr val="006600"/>
                  </a:solidFill>
                </a:rPr>
                <a:t>Assumed National Target* </a:t>
              </a:r>
              <a:endParaRPr lang="el-GR" sz="1600" b="1" i="1" dirty="0">
                <a:solidFill>
                  <a:srgbClr val="006600"/>
                </a:solidFill>
              </a:endParaRPr>
            </a:p>
          </p:txBody>
        </p:sp>
      </p:grpSp>
      <p:sp>
        <p:nvSpPr>
          <p:cNvPr id="17" name="Ορθογώνιο 16">
            <a:extLst>
              <a:ext uri="{FF2B5EF4-FFF2-40B4-BE49-F238E27FC236}">
                <a16:creationId xmlns:a16="http://schemas.microsoft.com/office/drawing/2014/main" id="{B17CD7CB-3015-4BA3-8B87-BAC1BB409D3A}"/>
              </a:ext>
            </a:extLst>
          </p:cNvPr>
          <p:cNvSpPr/>
          <p:nvPr/>
        </p:nvSpPr>
        <p:spPr>
          <a:xfrm>
            <a:off x="10645254" y="704883"/>
            <a:ext cx="216000" cy="782723"/>
          </a:xfrm>
          <a:prstGeom prst="rect">
            <a:avLst/>
          </a:prstGeom>
          <a:solidFill>
            <a:srgbClr val="578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8" name="Ορθογώνιο 17">
            <a:extLst>
              <a:ext uri="{FF2B5EF4-FFF2-40B4-BE49-F238E27FC236}">
                <a16:creationId xmlns:a16="http://schemas.microsoft.com/office/drawing/2014/main" id="{76EF633C-7ADF-4D2D-99F6-A12A6DCB88FF}"/>
              </a:ext>
            </a:extLst>
          </p:cNvPr>
          <p:cNvSpPr/>
          <p:nvPr/>
        </p:nvSpPr>
        <p:spPr>
          <a:xfrm>
            <a:off x="10645254" y="1430911"/>
            <a:ext cx="21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9" name="Ορθογώνιο 18">
            <a:extLst>
              <a:ext uri="{FF2B5EF4-FFF2-40B4-BE49-F238E27FC236}">
                <a16:creationId xmlns:a16="http://schemas.microsoft.com/office/drawing/2014/main" id="{EF0F48DA-3894-4DA6-B067-EC592312D390}"/>
              </a:ext>
            </a:extLst>
          </p:cNvPr>
          <p:cNvSpPr/>
          <p:nvPr/>
        </p:nvSpPr>
        <p:spPr>
          <a:xfrm>
            <a:off x="10647526" y="1248935"/>
            <a:ext cx="21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0" name="Ορθογώνιο 19">
            <a:extLst>
              <a:ext uri="{FF2B5EF4-FFF2-40B4-BE49-F238E27FC236}">
                <a16:creationId xmlns:a16="http://schemas.microsoft.com/office/drawing/2014/main" id="{8434D220-E71A-4112-9731-B51338C9634E}"/>
              </a:ext>
            </a:extLst>
          </p:cNvPr>
          <p:cNvSpPr/>
          <p:nvPr/>
        </p:nvSpPr>
        <p:spPr>
          <a:xfrm>
            <a:off x="10642974" y="1121556"/>
            <a:ext cx="252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1" name="Ορθογώνιο 20">
            <a:extLst>
              <a:ext uri="{FF2B5EF4-FFF2-40B4-BE49-F238E27FC236}">
                <a16:creationId xmlns:a16="http://schemas.microsoft.com/office/drawing/2014/main" id="{308BBA13-15B1-4733-A7FF-E43D5718700B}"/>
              </a:ext>
            </a:extLst>
          </p:cNvPr>
          <p:cNvSpPr/>
          <p:nvPr/>
        </p:nvSpPr>
        <p:spPr>
          <a:xfrm>
            <a:off x="10645246" y="1028296"/>
            <a:ext cx="252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7" name="Ορθογώνιο 26">
            <a:extLst>
              <a:ext uri="{FF2B5EF4-FFF2-40B4-BE49-F238E27FC236}">
                <a16:creationId xmlns:a16="http://schemas.microsoft.com/office/drawing/2014/main" id="{E4A81369-1BF7-4C25-A1E0-50BE6C34623F}"/>
              </a:ext>
            </a:extLst>
          </p:cNvPr>
          <p:cNvSpPr/>
          <p:nvPr/>
        </p:nvSpPr>
        <p:spPr>
          <a:xfrm>
            <a:off x="10640694" y="941856"/>
            <a:ext cx="252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6109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Εικόνα 3" descr="SHMA-NEW-SM">
            <a:extLst>
              <a:ext uri="{FF2B5EF4-FFF2-40B4-BE49-F238E27FC236}">
                <a16:creationId xmlns:a16="http://schemas.microsoft.com/office/drawing/2014/main" id="{58F526F4-3151-494B-9BC4-20D6F95FA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756" y="53293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FF6915-2EE1-413D-BF2A-1EB279EEE3A4}"/>
              </a:ext>
            </a:extLst>
          </p:cNvPr>
          <p:cNvSpPr txBox="1"/>
          <p:nvPr/>
        </p:nvSpPr>
        <p:spPr>
          <a:xfrm>
            <a:off x="1097280" y="268677"/>
            <a:ext cx="10016197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Towards 2020 and beyond</a:t>
            </a:r>
            <a:endParaRPr lang="el-GR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pSp>
        <p:nvGrpSpPr>
          <p:cNvPr id="4" name="Ομάδα 3">
            <a:extLst>
              <a:ext uri="{FF2B5EF4-FFF2-40B4-BE49-F238E27FC236}">
                <a16:creationId xmlns:a16="http://schemas.microsoft.com/office/drawing/2014/main" id="{55116741-CD47-4482-87D4-04F61696BFB9}"/>
              </a:ext>
            </a:extLst>
          </p:cNvPr>
          <p:cNvGrpSpPr/>
          <p:nvPr/>
        </p:nvGrpSpPr>
        <p:grpSpPr>
          <a:xfrm>
            <a:off x="1078523" y="668787"/>
            <a:ext cx="10034954" cy="6083705"/>
            <a:chOff x="323528" y="908720"/>
            <a:chExt cx="8352928" cy="4993730"/>
          </a:xfrm>
        </p:grpSpPr>
        <p:graphicFrame>
          <p:nvGraphicFramePr>
            <p:cNvPr id="22" name="Chart 13">
              <a:extLst>
                <a:ext uri="{FF2B5EF4-FFF2-40B4-BE49-F238E27FC236}">
                  <a16:creationId xmlns:a16="http://schemas.microsoft.com/office/drawing/2014/main" id="{CCD21654-CA6E-43EE-BF31-CC2AFD668AC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44216063"/>
                </p:ext>
              </p:extLst>
            </p:nvPr>
          </p:nvGraphicFramePr>
          <p:xfrm>
            <a:off x="323528" y="908720"/>
            <a:ext cx="8352928" cy="49937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5806534-C905-4251-BAB4-9DA1E1D30152}"/>
                </a:ext>
              </a:extLst>
            </p:cNvPr>
            <p:cNvSpPr txBox="1"/>
            <p:nvPr/>
          </p:nvSpPr>
          <p:spPr>
            <a:xfrm>
              <a:off x="3347864" y="2348881"/>
              <a:ext cx="1260158" cy="241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1600" b="1" i="1" dirty="0">
                  <a:solidFill>
                    <a:srgbClr val="006600"/>
                  </a:solidFill>
                </a:rPr>
                <a:t>National Target  </a:t>
              </a:r>
              <a:endParaRPr lang="el-GR" sz="1600" b="1" i="1" dirty="0">
                <a:solidFill>
                  <a:srgbClr val="006600"/>
                </a:solidFill>
              </a:endParaRPr>
            </a:p>
          </p:txBody>
        </p:sp>
        <p:sp>
          <p:nvSpPr>
            <p:cNvPr id="24" name="Straight Arrow Connector 9">
              <a:extLst>
                <a:ext uri="{FF2B5EF4-FFF2-40B4-BE49-F238E27FC236}">
                  <a16:creationId xmlns:a16="http://schemas.microsoft.com/office/drawing/2014/main" id="{45C79FA6-F32D-4BC5-96C0-2D0CF5F9C79F}"/>
                </a:ext>
              </a:extLst>
            </p:cNvPr>
            <p:cNvSpPr/>
            <p:nvPr/>
          </p:nvSpPr>
          <p:spPr>
            <a:xfrm>
              <a:off x="7740352" y="1628800"/>
              <a:ext cx="468069" cy="0"/>
            </a:xfrm>
            <a:prstGeom prst="straightConnector1">
              <a:avLst/>
            </a:prstGeom>
            <a:ln w="15875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l-GR"/>
            </a:p>
          </p:txBody>
        </p:sp>
        <p:sp>
          <p:nvSpPr>
            <p:cNvPr id="25" name="Straight Arrow Connector 10">
              <a:extLst>
                <a:ext uri="{FF2B5EF4-FFF2-40B4-BE49-F238E27FC236}">
                  <a16:creationId xmlns:a16="http://schemas.microsoft.com/office/drawing/2014/main" id="{04A2C21D-957D-4690-9ACA-4359735BA075}"/>
                </a:ext>
              </a:extLst>
            </p:cNvPr>
            <p:cNvSpPr/>
            <p:nvPr/>
          </p:nvSpPr>
          <p:spPr>
            <a:xfrm>
              <a:off x="4139952" y="2276872"/>
              <a:ext cx="468069" cy="0"/>
            </a:xfrm>
            <a:prstGeom prst="straightConnector1">
              <a:avLst/>
            </a:prstGeom>
            <a:ln w="15875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l-GR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CF467EE-81B9-4912-85BC-922F33F548C5}"/>
                </a:ext>
              </a:extLst>
            </p:cNvPr>
            <p:cNvSpPr txBox="1"/>
            <p:nvPr/>
          </p:nvSpPr>
          <p:spPr>
            <a:xfrm>
              <a:off x="6588224" y="1700808"/>
              <a:ext cx="1656184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1600" b="1" i="1" dirty="0">
                  <a:solidFill>
                    <a:srgbClr val="006600"/>
                  </a:solidFill>
                </a:rPr>
                <a:t>Assumed National Target* </a:t>
              </a:r>
              <a:endParaRPr lang="el-GR" sz="1600" b="1" i="1" dirty="0">
                <a:solidFill>
                  <a:srgbClr val="006600"/>
                </a:solidFill>
              </a:endParaRPr>
            </a:p>
          </p:txBody>
        </p:sp>
      </p:grp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3DAC426F-4191-4CC5-98AF-A83B22FD5746}"/>
              </a:ext>
            </a:extLst>
          </p:cNvPr>
          <p:cNvSpPr/>
          <p:nvPr/>
        </p:nvSpPr>
        <p:spPr>
          <a:xfrm>
            <a:off x="10645254" y="704883"/>
            <a:ext cx="216000" cy="782723"/>
          </a:xfrm>
          <a:prstGeom prst="rect">
            <a:avLst/>
          </a:prstGeom>
          <a:solidFill>
            <a:srgbClr val="578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14EB7584-722D-4974-9C5F-27B79594A2A7}"/>
              </a:ext>
            </a:extLst>
          </p:cNvPr>
          <p:cNvSpPr/>
          <p:nvPr/>
        </p:nvSpPr>
        <p:spPr>
          <a:xfrm>
            <a:off x="10645254" y="1430911"/>
            <a:ext cx="21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70CDEC16-E5BB-4334-B4AF-455B661A4FF6}"/>
              </a:ext>
            </a:extLst>
          </p:cNvPr>
          <p:cNvSpPr/>
          <p:nvPr/>
        </p:nvSpPr>
        <p:spPr>
          <a:xfrm>
            <a:off x="10647526" y="1248935"/>
            <a:ext cx="21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207D74F4-FBF6-406B-A604-13F8502D4E4C}"/>
              </a:ext>
            </a:extLst>
          </p:cNvPr>
          <p:cNvSpPr/>
          <p:nvPr/>
        </p:nvSpPr>
        <p:spPr>
          <a:xfrm>
            <a:off x="10642974" y="1121556"/>
            <a:ext cx="252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0C5E16E7-9595-4A3B-99B9-659DC8278542}"/>
              </a:ext>
            </a:extLst>
          </p:cNvPr>
          <p:cNvSpPr/>
          <p:nvPr/>
        </p:nvSpPr>
        <p:spPr>
          <a:xfrm>
            <a:off x="10645246" y="1028296"/>
            <a:ext cx="252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24121BB9-8A57-43FD-A980-2145AF17BEF4}"/>
              </a:ext>
            </a:extLst>
          </p:cNvPr>
          <p:cNvSpPr/>
          <p:nvPr/>
        </p:nvSpPr>
        <p:spPr>
          <a:xfrm>
            <a:off x="10640694" y="941856"/>
            <a:ext cx="252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Δεξί άγκιστρο 5">
            <a:extLst>
              <a:ext uri="{FF2B5EF4-FFF2-40B4-BE49-F238E27FC236}">
                <a16:creationId xmlns:a16="http://schemas.microsoft.com/office/drawing/2014/main" id="{7F033545-A33D-4CDC-B15B-FD3E02220597}"/>
              </a:ext>
            </a:extLst>
          </p:cNvPr>
          <p:cNvSpPr/>
          <p:nvPr/>
        </p:nvSpPr>
        <p:spPr>
          <a:xfrm>
            <a:off x="6687403" y="2226191"/>
            <a:ext cx="409433" cy="1513281"/>
          </a:xfrm>
          <a:prstGeom prst="rightBrac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E12B69-84AF-404C-8157-3EE6224881F5}"/>
              </a:ext>
            </a:extLst>
          </p:cNvPr>
          <p:cNvSpPr txBox="1"/>
          <p:nvPr/>
        </p:nvSpPr>
        <p:spPr>
          <a:xfrm>
            <a:off x="7192368" y="2717471"/>
            <a:ext cx="1665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We need approx. 4GW</a:t>
            </a:r>
            <a:r>
              <a:rPr lang="el-GR" sz="1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of new RES</a:t>
            </a:r>
            <a:endParaRPr lang="el-GR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" name="Ευθεία γραμμή σύνδεσης 9">
            <a:extLst>
              <a:ext uri="{FF2B5EF4-FFF2-40B4-BE49-F238E27FC236}">
                <a16:creationId xmlns:a16="http://schemas.microsoft.com/office/drawing/2014/main" id="{8CBDED60-339E-4A69-9078-5863300C5D11}"/>
              </a:ext>
            </a:extLst>
          </p:cNvPr>
          <p:cNvCxnSpPr/>
          <p:nvPr/>
        </p:nvCxnSpPr>
        <p:spPr>
          <a:xfrm>
            <a:off x="4711868" y="3739472"/>
            <a:ext cx="1866353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985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9" descr="NOMOI_qgis">
            <a:extLst>
              <a:ext uri="{FF2B5EF4-FFF2-40B4-BE49-F238E27FC236}">
                <a16:creationId xmlns:a16="http://schemas.microsoft.com/office/drawing/2014/main" id="{6FADEF1A-919D-44F3-B751-FF1466F14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9" t="1463" r="17101" b="1463"/>
          <a:stretch>
            <a:fillRect/>
          </a:stretch>
        </p:blipFill>
        <p:spPr bwMode="auto">
          <a:xfrm>
            <a:off x="6226626" y="693373"/>
            <a:ext cx="5963341" cy="615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Εικόνα 3" descr="SHMA-NEW-SM">
            <a:extLst>
              <a:ext uri="{FF2B5EF4-FFF2-40B4-BE49-F238E27FC236}">
                <a16:creationId xmlns:a16="http://schemas.microsoft.com/office/drawing/2014/main" id="{58F526F4-3151-494B-9BC4-20D6F95FA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3404" y="163021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FF6915-2EE1-413D-BF2A-1EB279EEE3A4}"/>
              </a:ext>
            </a:extLst>
          </p:cNvPr>
          <p:cNvSpPr txBox="1"/>
          <p:nvPr/>
        </p:nvSpPr>
        <p:spPr>
          <a:xfrm>
            <a:off x="1097280" y="268677"/>
            <a:ext cx="10016197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Proposed principles for the new tendering system I</a:t>
            </a:r>
            <a:endParaRPr lang="el-GR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C96D5F-F3F9-44C5-92B9-BF83673FF845}"/>
              </a:ext>
            </a:extLst>
          </p:cNvPr>
          <p:cNvSpPr txBox="1"/>
          <p:nvPr/>
        </p:nvSpPr>
        <p:spPr>
          <a:xfrm>
            <a:off x="1419367" y="1419367"/>
            <a:ext cx="7751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Technology specific tenders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1C7809-F62B-4463-AA66-C4303AFA5F97}"/>
              </a:ext>
            </a:extLst>
          </p:cNvPr>
          <p:cNvSpPr txBox="1"/>
          <p:nvPr/>
        </p:nvSpPr>
        <p:spPr>
          <a:xfrm>
            <a:off x="1801504" y="1828797"/>
            <a:ext cx="7260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grid stability and lower cost for grid operation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technology diversification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geographical diversification</a:t>
            </a:r>
          </a:p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3F558E-9E99-4E09-A421-83A28A673A91}"/>
              </a:ext>
            </a:extLst>
          </p:cNvPr>
          <p:cNvSpPr txBox="1"/>
          <p:nvPr/>
        </p:nvSpPr>
        <p:spPr>
          <a:xfrm>
            <a:off x="1407991" y="2759125"/>
            <a:ext cx="7751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Adequate capacities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57A3C48-EF0C-4746-8A47-7DC7110F769F}"/>
              </a:ext>
            </a:extLst>
          </p:cNvPr>
          <p:cNvSpPr txBox="1"/>
          <p:nvPr/>
        </p:nvSpPr>
        <p:spPr>
          <a:xfrm>
            <a:off x="1803776" y="3099055"/>
            <a:ext cx="7260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maintain market growth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2030 targets</a:t>
            </a:r>
          </a:p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2A57C9E-B780-4401-9099-6901036F3872}"/>
              </a:ext>
            </a:extLst>
          </p:cNvPr>
          <p:cNvSpPr txBox="1"/>
          <p:nvPr/>
        </p:nvSpPr>
        <p:spPr>
          <a:xfrm>
            <a:off x="1410263" y="3784985"/>
            <a:ext cx="7751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Specific and predefined program for tenders up to the end of 2020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53B1D33-334D-43FF-815E-B23D1A45869E}"/>
              </a:ext>
            </a:extLst>
          </p:cNvPr>
          <p:cNvSpPr txBox="1"/>
          <p:nvPr/>
        </p:nvSpPr>
        <p:spPr>
          <a:xfrm>
            <a:off x="1806048" y="4167119"/>
            <a:ext cx="7260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visibility and appropriate policy messages to the market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boost of projects development</a:t>
            </a:r>
          </a:p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7CDE906-4632-4075-8B18-689D35F89277}"/>
              </a:ext>
            </a:extLst>
          </p:cNvPr>
          <p:cNvSpPr txBox="1"/>
          <p:nvPr/>
        </p:nvSpPr>
        <p:spPr>
          <a:xfrm>
            <a:off x="1405719" y="4836661"/>
            <a:ext cx="7751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Often and electronic tenders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BDDFBA-15B2-4855-9BD7-C1499910490E}"/>
              </a:ext>
            </a:extLst>
          </p:cNvPr>
          <p:cNvSpPr txBox="1"/>
          <p:nvPr/>
        </p:nvSpPr>
        <p:spPr>
          <a:xfrm>
            <a:off x="1407991" y="5193781"/>
            <a:ext cx="7751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Predefined general terms applied to all tenders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DB90298-3AF6-4079-A324-4AF28A0713EE}"/>
              </a:ext>
            </a:extLst>
          </p:cNvPr>
          <p:cNvSpPr txBox="1"/>
          <p:nvPr/>
        </p:nvSpPr>
        <p:spPr>
          <a:xfrm>
            <a:off x="1808320" y="5506881"/>
            <a:ext cx="7260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visibility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investments security</a:t>
            </a:r>
          </a:p>
        </p:txBody>
      </p:sp>
      <p:sp>
        <p:nvSpPr>
          <p:cNvPr id="3" name="Πάπυρος: Κατακόρυφος 2">
            <a:extLst>
              <a:ext uri="{FF2B5EF4-FFF2-40B4-BE49-F238E27FC236}">
                <a16:creationId xmlns:a16="http://schemas.microsoft.com/office/drawing/2014/main" id="{FE6D6CA5-8EA6-4A62-BE1E-60F8FA07C6FB}"/>
              </a:ext>
            </a:extLst>
          </p:cNvPr>
          <p:cNvSpPr/>
          <p:nvPr/>
        </p:nvSpPr>
        <p:spPr>
          <a:xfrm rot="7367093">
            <a:off x="8280986" y="732047"/>
            <a:ext cx="963163" cy="3341059"/>
          </a:xfrm>
          <a:prstGeom prst="vertic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0885A9-C5A2-41C9-8C7D-19DAC101AC38}"/>
              </a:ext>
            </a:extLst>
          </p:cNvPr>
          <p:cNvSpPr txBox="1"/>
          <p:nvPr/>
        </p:nvSpPr>
        <p:spPr>
          <a:xfrm rot="1959384">
            <a:off x="7587998" y="2413766"/>
            <a:ext cx="2910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C00000"/>
                </a:solidFill>
              </a:rPr>
              <a:t>Before the tenders</a:t>
            </a:r>
            <a:endParaRPr lang="el-GR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23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9" descr="NOMOI_qgis">
            <a:extLst>
              <a:ext uri="{FF2B5EF4-FFF2-40B4-BE49-F238E27FC236}">
                <a16:creationId xmlns:a16="http://schemas.microsoft.com/office/drawing/2014/main" id="{9983A288-3C00-4BFE-9B9C-47D9EAE21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9" t="1463" r="17101" b="1463"/>
          <a:stretch>
            <a:fillRect/>
          </a:stretch>
        </p:blipFill>
        <p:spPr bwMode="auto">
          <a:xfrm>
            <a:off x="6226626" y="693373"/>
            <a:ext cx="5963341" cy="615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Εικόνα 3" descr="SHMA-NEW-SM">
            <a:extLst>
              <a:ext uri="{FF2B5EF4-FFF2-40B4-BE49-F238E27FC236}">
                <a16:creationId xmlns:a16="http://schemas.microsoft.com/office/drawing/2014/main" id="{58F526F4-3151-494B-9BC4-20D6F95FA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756" y="53293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FF6915-2EE1-413D-BF2A-1EB279EEE3A4}"/>
              </a:ext>
            </a:extLst>
          </p:cNvPr>
          <p:cNvSpPr txBox="1"/>
          <p:nvPr/>
        </p:nvSpPr>
        <p:spPr>
          <a:xfrm>
            <a:off x="1097280" y="268677"/>
            <a:ext cx="10016197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Proposed principles for the new tendering system II</a:t>
            </a:r>
            <a:endParaRPr lang="el-GR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C96D5F-F3F9-44C5-92B9-BF83673FF845}"/>
              </a:ext>
            </a:extLst>
          </p:cNvPr>
          <p:cNvSpPr txBox="1"/>
          <p:nvPr/>
        </p:nvSpPr>
        <p:spPr>
          <a:xfrm>
            <a:off x="1419367" y="1419367"/>
            <a:ext cx="7751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The required RV is the only criterion for the tender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1C7809-F62B-4463-AA66-C4303AFA5F97}"/>
              </a:ext>
            </a:extLst>
          </p:cNvPr>
          <p:cNvSpPr txBox="1"/>
          <p:nvPr/>
        </p:nvSpPr>
        <p:spPr>
          <a:xfrm>
            <a:off x="1801504" y="1828797"/>
            <a:ext cx="7260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transparency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efficiency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3F558E-9E99-4E09-A421-83A28A673A91}"/>
              </a:ext>
            </a:extLst>
          </p:cNvPr>
          <p:cNvSpPr txBox="1"/>
          <p:nvPr/>
        </p:nvSpPr>
        <p:spPr>
          <a:xfrm>
            <a:off x="1407991" y="2499815"/>
            <a:ext cx="5527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As long as competition exist, there is no need for upper limit for the bids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2A57C9E-B780-4401-9099-6901036F3872}"/>
              </a:ext>
            </a:extLst>
          </p:cNvPr>
          <p:cNvSpPr txBox="1"/>
          <p:nvPr/>
        </p:nvSpPr>
        <p:spPr>
          <a:xfrm>
            <a:off x="1410263" y="4320371"/>
            <a:ext cx="7751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Mature projects eligible for the tenders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3F2957-D66F-4D77-BE91-98262001D9A7}"/>
              </a:ext>
            </a:extLst>
          </p:cNvPr>
          <p:cNvSpPr txBox="1"/>
          <p:nvPr/>
        </p:nvSpPr>
        <p:spPr>
          <a:xfrm>
            <a:off x="1403447" y="3318396"/>
            <a:ext cx="5853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Flexibility for the capacity which may be applied in a tender by a project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8BB99C-B51C-4668-8EC0-CA28DE36BB75}"/>
              </a:ext>
            </a:extLst>
          </p:cNvPr>
          <p:cNvSpPr txBox="1"/>
          <p:nvPr/>
        </p:nvSpPr>
        <p:spPr>
          <a:xfrm>
            <a:off x="1412535" y="4718435"/>
            <a:ext cx="7751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Adequate participation guarantees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46509D-0DB2-4B19-ACD2-0C415453A138}"/>
              </a:ext>
            </a:extLst>
          </p:cNvPr>
          <p:cNvSpPr txBox="1"/>
          <p:nvPr/>
        </p:nvSpPr>
        <p:spPr>
          <a:xfrm>
            <a:off x="1803776" y="5055075"/>
            <a:ext cx="7260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avoid speculation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secure price feasibility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3BD638-EA1F-4688-BCBF-829097D910BD}"/>
              </a:ext>
            </a:extLst>
          </p:cNvPr>
          <p:cNvSpPr txBox="1"/>
          <p:nvPr/>
        </p:nvSpPr>
        <p:spPr>
          <a:xfrm>
            <a:off x="1806048" y="3942758"/>
            <a:ext cx="9307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at least –but not necessarily equal to- the licensed capacity</a:t>
            </a:r>
            <a:endParaRPr lang="el-GR" dirty="0"/>
          </a:p>
        </p:txBody>
      </p:sp>
      <p:sp>
        <p:nvSpPr>
          <p:cNvPr id="19" name="Πάπυρος: Κατακόρυφος 18">
            <a:extLst>
              <a:ext uri="{FF2B5EF4-FFF2-40B4-BE49-F238E27FC236}">
                <a16:creationId xmlns:a16="http://schemas.microsoft.com/office/drawing/2014/main" id="{C6B79BEB-290D-44E7-8EFF-A127586F2FB3}"/>
              </a:ext>
            </a:extLst>
          </p:cNvPr>
          <p:cNvSpPr/>
          <p:nvPr/>
        </p:nvSpPr>
        <p:spPr>
          <a:xfrm rot="7367093">
            <a:off x="8280986" y="732047"/>
            <a:ext cx="963163" cy="3341059"/>
          </a:xfrm>
          <a:prstGeom prst="vertic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3EF53E-E9F7-4D55-9339-D03A2BA93C49}"/>
              </a:ext>
            </a:extLst>
          </p:cNvPr>
          <p:cNvSpPr txBox="1"/>
          <p:nvPr/>
        </p:nvSpPr>
        <p:spPr>
          <a:xfrm rot="1959384">
            <a:off x="7587998" y="2413766"/>
            <a:ext cx="2910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C00000"/>
                </a:solidFill>
              </a:rPr>
              <a:t>Within the tenders</a:t>
            </a:r>
            <a:endParaRPr lang="el-GR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182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9" descr="NOMOI_qgis">
            <a:extLst>
              <a:ext uri="{FF2B5EF4-FFF2-40B4-BE49-F238E27FC236}">
                <a16:creationId xmlns:a16="http://schemas.microsoft.com/office/drawing/2014/main" id="{A3CD3157-8361-42AA-832A-E8D4321B3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9" t="1463" r="17101" b="1463"/>
          <a:stretch>
            <a:fillRect/>
          </a:stretch>
        </p:blipFill>
        <p:spPr bwMode="auto">
          <a:xfrm>
            <a:off x="6226626" y="693373"/>
            <a:ext cx="5963341" cy="615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Εικόνα 3" descr="SHMA-NEW-SM">
            <a:extLst>
              <a:ext uri="{FF2B5EF4-FFF2-40B4-BE49-F238E27FC236}">
                <a16:creationId xmlns:a16="http://schemas.microsoft.com/office/drawing/2014/main" id="{58F526F4-3151-494B-9BC4-20D6F95FA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756" y="53293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FF6915-2EE1-413D-BF2A-1EB279EEE3A4}"/>
              </a:ext>
            </a:extLst>
          </p:cNvPr>
          <p:cNvSpPr txBox="1"/>
          <p:nvPr/>
        </p:nvSpPr>
        <p:spPr>
          <a:xfrm>
            <a:off x="1097280" y="268677"/>
            <a:ext cx="10016197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Proposed principles for the new tendering system III</a:t>
            </a:r>
            <a:endParaRPr lang="el-GR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C96D5F-F3F9-44C5-92B9-BF83673FF845}"/>
              </a:ext>
            </a:extLst>
          </p:cNvPr>
          <p:cNvSpPr txBox="1"/>
          <p:nvPr/>
        </p:nvSpPr>
        <p:spPr>
          <a:xfrm>
            <a:off x="1419367" y="2407465"/>
            <a:ext cx="7751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Proper good-performance-guarantee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3F558E-9E99-4E09-A421-83A28A673A91}"/>
              </a:ext>
            </a:extLst>
          </p:cNvPr>
          <p:cNvSpPr txBox="1"/>
          <p:nvPr/>
        </p:nvSpPr>
        <p:spPr>
          <a:xfrm>
            <a:off x="1407991" y="2791875"/>
            <a:ext cx="7751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Adequate time-frame for project completion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2A57C9E-B780-4401-9099-6901036F3872}"/>
              </a:ext>
            </a:extLst>
          </p:cNvPr>
          <p:cNvSpPr txBox="1"/>
          <p:nvPr/>
        </p:nvSpPr>
        <p:spPr>
          <a:xfrm>
            <a:off x="1410263" y="4766575"/>
            <a:ext cx="7751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Licenses modifications are permitted after project selection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8BB99C-B51C-4668-8EC0-CA28DE36BB75}"/>
              </a:ext>
            </a:extLst>
          </p:cNvPr>
          <p:cNvSpPr txBox="1"/>
          <p:nvPr/>
        </p:nvSpPr>
        <p:spPr>
          <a:xfrm>
            <a:off x="1412535" y="5546772"/>
            <a:ext cx="7751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A selected project cannot participate to future tenders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3BD638-EA1F-4688-BCBF-829097D910BD}"/>
              </a:ext>
            </a:extLst>
          </p:cNvPr>
          <p:cNvSpPr txBox="1"/>
          <p:nvPr/>
        </p:nvSpPr>
        <p:spPr>
          <a:xfrm>
            <a:off x="1806044" y="3125076"/>
            <a:ext cx="5635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special care for force majeure and juridical orders for halt of works</a:t>
            </a:r>
            <a:endParaRPr lang="el-GR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BC2EBE-659E-4E86-9E65-C77B1EEAE6C5}"/>
              </a:ext>
            </a:extLst>
          </p:cNvPr>
          <p:cNvSpPr txBox="1"/>
          <p:nvPr/>
        </p:nvSpPr>
        <p:spPr>
          <a:xfrm>
            <a:off x="1808320" y="5099656"/>
            <a:ext cx="9307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subject to not increasing the capacity beyond 10%</a:t>
            </a:r>
            <a:endParaRPr lang="el-GR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E230037-0190-4EF9-AB14-F5AB8FE4444F}"/>
              </a:ext>
            </a:extLst>
          </p:cNvPr>
          <p:cNvSpPr txBox="1"/>
          <p:nvPr/>
        </p:nvSpPr>
        <p:spPr>
          <a:xfrm>
            <a:off x="1428452" y="1413696"/>
            <a:ext cx="6281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Security needed for the selected projects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1C9ACF-44EA-4796-9F49-A2FB7B5F07FC}"/>
              </a:ext>
            </a:extLst>
          </p:cNvPr>
          <p:cNvSpPr txBox="1"/>
          <p:nvPr/>
        </p:nvSpPr>
        <p:spPr>
          <a:xfrm>
            <a:off x="1806044" y="1777623"/>
            <a:ext cx="5436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objections, which may be accepted in the future, should not have any impact on them </a:t>
            </a:r>
            <a:endParaRPr lang="el-GR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771E26-AD94-48DD-BE5F-AA33A4C915E3}"/>
              </a:ext>
            </a:extLst>
          </p:cNvPr>
          <p:cNvSpPr txBox="1"/>
          <p:nvPr/>
        </p:nvSpPr>
        <p:spPr>
          <a:xfrm>
            <a:off x="1401164" y="3724190"/>
            <a:ext cx="4071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Adaptation of licenses’ duration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78458F-B5A3-429B-A5C8-B0229CB51D3F}"/>
              </a:ext>
            </a:extLst>
          </p:cNvPr>
          <p:cNvSpPr txBox="1"/>
          <p:nvPr/>
        </p:nvSpPr>
        <p:spPr>
          <a:xfrm>
            <a:off x="1778755" y="4074477"/>
            <a:ext cx="6300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the duration is </a:t>
            </a:r>
            <a:r>
              <a:rPr lang="en-US" dirty="0" err="1"/>
              <a:t>freezed</a:t>
            </a:r>
            <a:r>
              <a:rPr lang="en-US" dirty="0"/>
              <a:t> and starts from the completion of the first tender where the project is eligible for participation</a:t>
            </a:r>
            <a:endParaRPr lang="el-GR" dirty="0"/>
          </a:p>
        </p:txBody>
      </p:sp>
      <p:sp>
        <p:nvSpPr>
          <p:cNvPr id="16" name="Πάπυρος: Κατακόρυφος 15">
            <a:extLst>
              <a:ext uri="{FF2B5EF4-FFF2-40B4-BE49-F238E27FC236}">
                <a16:creationId xmlns:a16="http://schemas.microsoft.com/office/drawing/2014/main" id="{3991DA66-9D0A-4712-A42F-5711756E7C45}"/>
              </a:ext>
            </a:extLst>
          </p:cNvPr>
          <p:cNvSpPr/>
          <p:nvPr/>
        </p:nvSpPr>
        <p:spPr>
          <a:xfrm rot="7367093">
            <a:off x="8280986" y="732047"/>
            <a:ext cx="963163" cy="3341059"/>
          </a:xfrm>
          <a:prstGeom prst="vertic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9328C6-17BE-44D9-8716-3D0CFCD8783E}"/>
              </a:ext>
            </a:extLst>
          </p:cNvPr>
          <p:cNvSpPr txBox="1"/>
          <p:nvPr/>
        </p:nvSpPr>
        <p:spPr>
          <a:xfrm rot="1959384">
            <a:off x="7587998" y="2413766"/>
            <a:ext cx="2910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C00000"/>
                </a:solidFill>
              </a:rPr>
              <a:t>After the tenders</a:t>
            </a:r>
            <a:endParaRPr lang="el-GR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130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9" descr="NOMOI_qgis">
            <a:extLst>
              <a:ext uri="{FF2B5EF4-FFF2-40B4-BE49-F238E27FC236}">
                <a16:creationId xmlns:a16="http://schemas.microsoft.com/office/drawing/2014/main" id="{806080B8-2519-46EA-958A-4B80407E1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9" t="1463" r="17101" b="1463"/>
          <a:stretch>
            <a:fillRect/>
          </a:stretch>
        </p:blipFill>
        <p:spPr bwMode="auto">
          <a:xfrm>
            <a:off x="1" y="101823"/>
            <a:ext cx="6550090" cy="675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951FC10-CB17-424E-906A-0664C7E62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88" y="4698609"/>
            <a:ext cx="3670839" cy="206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3" descr="SHMA-NEW-SM">
            <a:extLst>
              <a:ext uri="{FF2B5EF4-FFF2-40B4-BE49-F238E27FC236}">
                <a16:creationId xmlns:a16="http://schemas.microsoft.com/office/drawing/2014/main" id="{0A1A2C77-7922-4087-A3FA-4888A448A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756" y="53293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80AEB4-6063-4880-8163-2F6877D40BAE}"/>
              </a:ext>
            </a:extLst>
          </p:cNvPr>
          <p:cNvSpPr txBox="1"/>
          <p:nvPr/>
        </p:nvSpPr>
        <p:spPr>
          <a:xfrm>
            <a:off x="1087901" y="1520701"/>
            <a:ext cx="10016197" cy="4924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solidFill>
                  <a:srgbClr val="002060"/>
                </a:solidFill>
              </a:rPr>
              <a:t>Thank you for your attention</a:t>
            </a:r>
            <a:endParaRPr lang="el-GR" sz="2600" b="1" dirty="0">
              <a:solidFill>
                <a:srgbClr val="002060"/>
              </a:solidFill>
            </a:endParaRPr>
          </a:p>
        </p:txBody>
      </p:sp>
      <p:grpSp>
        <p:nvGrpSpPr>
          <p:cNvPr id="13" name="Ομάδα 12">
            <a:extLst>
              <a:ext uri="{FF2B5EF4-FFF2-40B4-BE49-F238E27FC236}">
                <a16:creationId xmlns:a16="http://schemas.microsoft.com/office/drawing/2014/main" id="{8AA31B10-8D59-4FF3-B2DA-5C48E85C1F6E}"/>
              </a:ext>
            </a:extLst>
          </p:cNvPr>
          <p:cNvGrpSpPr/>
          <p:nvPr/>
        </p:nvGrpSpPr>
        <p:grpSpPr>
          <a:xfrm>
            <a:off x="731522" y="5880299"/>
            <a:ext cx="3726709" cy="606620"/>
            <a:chOff x="731522" y="5880299"/>
            <a:chExt cx="3726709" cy="60662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9E0B538-6B5F-4C49-B1E2-BA398D3E362F}"/>
                </a:ext>
              </a:extLst>
            </p:cNvPr>
            <p:cNvSpPr txBox="1"/>
            <p:nvPr/>
          </p:nvSpPr>
          <p:spPr>
            <a:xfrm>
              <a:off x="731522" y="5880299"/>
              <a:ext cx="22226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23 November 2017</a:t>
              </a:r>
              <a:endParaRPr lang="el-G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Εικόνα 9">
              <a:extLst>
                <a:ext uri="{FF2B5EF4-FFF2-40B4-BE49-F238E27FC236}">
                  <a16:creationId xmlns:a16="http://schemas.microsoft.com/office/drawing/2014/main" id="{95DD4A92-A4D1-42BF-9A86-3D21A7A251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112" y="6249631"/>
              <a:ext cx="1413091" cy="231113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D4BBCCC-9E05-42FC-9AB3-A14BF5FBBAF1}"/>
                </a:ext>
              </a:extLst>
            </p:cNvPr>
            <p:cNvSpPr txBox="1"/>
            <p:nvPr/>
          </p:nvSpPr>
          <p:spPr>
            <a:xfrm>
              <a:off x="2235536" y="6148365"/>
              <a:ext cx="22226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Workshop in Athens</a:t>
              </a:r>
              <a:endParaRPr lang="el-G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549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B14B7805-CEEB-4335-A9AB-163002ADC4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23" t="22550" r="9539" b="10750"/>
          <a:stretch/>
        </p:blipFill>
        <p:spPr>
          <a:xfrm>
            <a:off x="874845" y="645385"/>
            <a:ext cx="10442505" cy="5755418"/>
          </a:xfrm>
          <a:prstGeom prst="rect">
            <a:avLst/>
          </a:prstGeom>
        </p:spPr>
      </p:pic>
      <p:pic>
        <p:nvPicPr>
          <p:cNvPr id="9" name="Εικόνα 3" descr="SHMA-NEW-SM">
            <a:extLst>
              <a:ext uri="{FF2B5EF4-FFF2-40B4-BE49-F238E27FC236}">
                <a16:creationId xmlns:a16="http://schemas.microsoft.com/office/drawing/2014/main" id="{02586860-C8CA-4295-8716-DC27BE1E0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756" y="53293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6BDDB68-FACF-4E28-8547-1B8CFE03CDF4}"/>
              </a:ext>
            </a:extLst>
          </p:cNvPr>
          <p:cNvSpPr txBox="1"/>
          <p:nvPr/>
        </p:nvSpPr>
        <p:spPr>
          <a:xfrm>
            <a:off x="1097280" y="268677"/>
            <a:ext cx="10016197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Total RES-E generation in GWh, 2010-2016 </a:t>
            </a:r>
            <a:endParaRPr lang="el-G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465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51FC10-CB17-424E-906A-0664C7E62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198" y="3442876"/>
            <a:ext cx="5907829" cy="331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5B98D76D-76D0-47EF-B2BA-41481C045460}"/>
              </a:ext>
            </a:extLst>
          </p:cNvPr>
          <p:cNvSpPr/>
          <p:nvPr/>
        </p:nvSpPr>
        <p:spPr>
          <a:xfrm>
            <a:off x="1311966" y="980665"/>
            <a:ext cx="9965634" cy="2462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2060"/>
                </a:solidFill>
              </a:rPr>
              <a:t>A new RES support mechanism (Sliding Feed In Premium) is Approved by DG Comp (SA 44666) and is in force since November 2016</a:t>
            </a:r>
          </a:p>
          <a:p>
            <a:pPr marL="400060" lvl="1">
              <a:defRPr/>
            </a:pPr>
            <a:r>
              <a:rPr lang="en-US" sz="1801" dirty="0"/>
              <a:t>This mechanism is in line with the Guidelines on State aid for environmental protection and energy 2014-2020 (2014/C 200/01) </a:t>
            </a:r>
          </a:p>
          <a:p>
            <a:pPr marL="400060" lvl="1">
              <a:defRPr/>
            </a:pPr>
            <a:r>
              <a:rPr lang="en-US" sz="1801" dirty="0"/>
              <a:t>Approved</a:t>
            </a:r>
          </a:p>
          <a:p>
            <a:pPr marL="400060" lvl="1">
              <a:defRPr/>
            </a:pPr>
            <a:r>
              <a:rPr lang="en-US" sz="2000" i="1" dirty="0">
                <a:hlinkClick r:id="rId3"/>
              </a:rPr>
              <a:t>http://ec.europa.eu/competition/elojade/isef/case_details.cfm?proc_code=3_SA_44666</a:t>
            </a:r>
            <a:endParaRPr lang="en-US" sz="2000" i="1" dirty="0"/>
          </a:p>
          <a:p>
            <a:pPr marL="400060" lvl="1">
              <a:defRPr/>
            </a:pPr>
            <a:endParaRPr lang="en-US" sz="2000" i="1" dirty="0"/>
          </a:p>
          <a:p>
            <a:pPr marL="457211" indent="-457211">
              <a:defRPr/>
            </a:pPr>
            <a:r>
              <a:rPr lang="en-US" sz="2000" b="1" dirty="0">
                <a:solidFill>
                  <a:srgbClr val="002060"/>
                </a:solidFill>
              </a:rPr>
              <a:t>New Law 4414/2016 (New RES support mechanism) </a:t>
            </a:r>
            <a:r>
              <a:rPr lang="en-US" sz="2000" b="1" dirty="0">
                <a:solidFill>
                  <a:srgbClr val="002060"/>
                </a:solidFill>
                <a:sym typeface="Wingdings" pitchFamily="2" charset="2"/>
              </a:rPr>
              <a:t>is in force since August 2016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7" name="Εικόνα 3" descr="SHMA-NEW-SM">
            <a:extLst>
              <a:ext uri="{FF2B5EF4-FFF2-40B4-BE49-F238E27FC236}">
                <a16:creationId xmlns:a16="http://schemas.microsoft.com/office/drawing/2014/main" id="{0A1A2C77-7922-4087-A3FA-4888A448A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756" y="53293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348D359-6032-4CF1-A534-E8D021BB7488}"/>
              </a:ext>
            </a:extLst>
          </p:cNvPr>
          <p:cNvSpPr txBox="1"/>
          <p:nvPr/>
        </p:nvSpPr>
        <p:spPr>
          <a:xfrm>
            <a:off x="1097280" y="268677"/>
            <a:ext cx="10016197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The new support mechanism</a:t>
            </a:r>
            <a:endParaRPr lang="el-GR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97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94BA0CF-0F4B-415B-A0F0-3D728C7FC0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93"/>
          <a:stretch/>
        </p:blipFill>
        <p:spPr bwMode="auto">
          <a:xfrm>
            <a:off x="662192" y="1111543"/>
            <a:ext cx="10867616" cy="531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268792A2-393C-4C97-A044-9381A667589C}"/>
              </a:ext>
            </a:extLst>
          </p:cNvPr>
          <p:cNvSpPr/>
          <p:nvPr/>
        </p:nvSpPr>
        <p:spPr>
          <a:xfrm>
            <a:off x="323558" y="2546829"/>
            <a:ext cx="11380763" cy="3883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4B1EE400-3BF1-424A-B856-EADB16683C57}"/>
              </a:ext>
            </a:extLst>
          </p:cNvPr>
          <p:cNvSpPr/>
          <p:nvPr/>
        </p:nvSpPr>
        <p:spPr>
          <a:xfrm>
            <a:off x="323557" y="2281773"/>
            <a:ext cx="11544885" cy="4413175"/>
          </a:xfrm>
          <a:prstGeom prst="rect">
            <a:avLst/>
          </a:prstGeom>
          <a:solidFill>
            <a:srgbClr val="8B7D89">
              <a:alpha val="81176"/>
            </a:srgb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Εικόνα 3" descr="SHMA-NEW-SM">
            <a:extLst>
              <a:ext uri="{FF2B5EF4-FFF2-40B4-BE49-F238E27FC236}">
                <a16:creationId xmlns:a16="http://schemas.microsoft.com/office/drawing/2014/main" id="{5F38E97A-79D8-430C-ADF9-DF1C9315A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756" y="53293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1BA9525-A8A2-4A79-B425-DF3E48436C5F}"/>
              </a:ext>
            </a:extLst>
          </p:cNvPr>
          <p:cNvSpPr txBox="1"/>
          <p:nvPr/>
        </p:nvSpPr>
        <p:spPr>
          <a:xfrm>
            <a:off x="1097280" y="268677"/>
            <a:ext cx="10016197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Cost assumptions for the new </a:t>
            </a:r>
            <a:r>
              <a:rPr lang="en-US" sz="2000" b="1" dirty="0" err="1">
                <a:solidFill>
                  <a:schemeClr val="bg1"/>
                </a:solidFill>
                <a:latin typeface="Arial" charset="0"/>
                <a:cs typeface="Arial" charset="0"/>
              </a:rPr>
              <a:t>FiP</a:t>
            </a: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 for 2016</a:t>
            </a:r>
            <a:endParaRPr lang="el-GR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92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268792A2-393C-4C97-A044-9381A667589C}"/>
              </a:ext>
            </a:extLst>
          </p:cNvPr>
          <p:cNvSpPr/>
          <p:nvPr/>
        </p:nvSpPr>
        <p:spPr>
          <a:xfrm>
            <a:off x="323558" y="2546829"/>
            <a:ext cx="11380763" cy="3883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5FB7F79-0BF8-4F35-AC7D-5744D67C22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93"/>
          <a:stretch/>
        </p:blipFill>
        <p:spPr bwMode="auto">
          <a:xfrm>
            <a:off x="662364" y="1237623"/>
            <a:ext cx="10867616" cy="5289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4B1EE400-3BF1-424A-B856-EADB16683C57}"/>
              </a:ext>
            </a:extLst>
          </p:cNvPr>
          <p:cNvSpPr/>
          <p:nvPr/>
        </p:nvSpPr>
        <p:spPr>
          <a:xfrm>
            <a:off x="332935" y="2639476"/>
            <a:ext cx="11544885" cy="4165231"/>
          </a:xfrm>
          <a:prstGeom prst="rect">
            <a:avLst/>
          </a:prstGeom>
          <a:solidFill>
            <a:srgbClr val="8B7D89">
              <a:alpha val="81176"/>
            </a:srgb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Εικόνα 3" descr="SHMA-NEW-SM">
            <a:extLst>
              <a:ext uri="{FF2B5EF4-FFF2-40B4-BE49-F238E27FC236}">
                <a16:creationId xmlns:a16="http://schemas.microsoft.com/office/drawing/2014/main" id="{A5A7344A-5AFB-4F0E-9FA6-2C12F3492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756" y="53293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F21482D-A2DA-478C-A7DC-9356EC4FD8DB}"/>
              </a:ext>
            </a:extLst>
          </p:cNvPr>
          <p:cNvSpPr txBox="1"/>
          <p:nvPr/>
        </p:nvSpPr>
        <p:spPr>
          <a:xfrm>
            <a:off x="1097280" y="268677"/>
            <a:ext cx="10016197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Premium and assumed IRR for 2016</a:t>
            </a:r>
            <a:endParaRPr lang="el-GR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797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268792A2-393C-4C97-A044-9381A667589C}"/>
              </a:ext>
            </a:extLst>
          </p:cNvPr>
          <p:cNvSpPr/>
          <p:nvPr/>
        </p:nvSpPr>
        <p:spPr>
          <a:xfrm>
            <a:off x="323558" y="2546829"/>
            <a:ext cx="11380763" cy="3883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136F5714-29C7-4093-9DE4-32B51C3D3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77" y="1281165"/>
            <a:ext cx="10814598" cy="3421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9FEF7A9E-4A89-46B3-B992-14222806A0F4}"/>
              </a:ext>
            </a:extLst>
          </p:cNvPr>
          <p:cNvSpPr/>
          <p:nvPr/>
        </p:nvSpPr>
        <p:spPr>
          <a:xfrm>
            <a:off x="332935" y="2546829"/>
            <a:ext cx="11544885" cy="3007153"/>
          </a:xfrm>
          <a:prstGeom prst="rect">
            <a:avLst/>
          </a:prstGeom>
          <a:solidFill>
            <a:srgbClr val="8B7D89">
              <a:alpha val="81176"/>
            </a:srgb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1" name="Εικόνα 3" descr="SHMA-NEW-SM">
            <a:extLst>
              <a:ext uri="{FF2B5EF4-FFF2-40B4-BE49-F238E27FC236}">
                <a16:creationId xmlns:a16="http://schemas.microsoft.com/office/drawing/2014/main" id="{E5F69889-E8C3-4B8E-940A-671829EE7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756" y="53293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732667E-451D-44D0-8035-6B8CA9C77949}"/>
              </a:ext>
            </a:extLst>
          </p:cNvPr>
          <p:cNvSpPr txBox="1"/>
          <p:nvPr/>
        </p:nvSpPr>
        <p:spPr>
          <a:xfrm>
            <a:off x="1097280" y="268677"/>
            <a:ext cx="10016197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Assumed marketing and forecasting costs</a:t>
            </a:r>
            <a:endParaRPr lang="el-GR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542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Users\User\Desktop\1.png">
            <a:extLst>
              <a:ext uri="{FF2B5EF4-FFF2-40B4-BE49-F238E27FC236}">
                <a16:creationId xmlns:a16="http://schemas.microsoft.com/office/drawing/2014/main" id="{157C5AB4-A35A-42C0-94A6-CE9CFE0C55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1441" t="2409" r="3196" b="2210"/>
          <a:stretch/>
        </p:blipFill>
        <p:spPr bwMode="auto">
          <a:xfrm>
            <a:off x="449944" y="852694"/>
            <a:ext cx="11273962" cy="6005306"/>
          </a:xfrm>
          <a:prstGeom prst="rect">
            <a:avLst/>
          </a:prstGeom>
          <a:noFill/>
        </p:spPr>
      </p:pic>
      <p:pic>
        <p:nvPicPr>
          <p:cNvPr id="8" name="Εικόνα 3" descr="SHMA-NEW-SM">
            <a:extLst>
              <a:ext uri="{FF2B5EF4-FFF2-40B4-BE49-F238E27FC236}">
                <a16:creationId xmlns:a16="http://schemas.microsoft.com/office/drawing/2014/main" id="{4839865D-E4DC-4FE0-9461-308365888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756" y="53293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3C330D2-17A7-4DF9-B2A4-4351DF29B4DF}"/>
                  </a:ext>
                </a:extLst>
              </p:cNvPr>
              <p:cNvSpPr txBox="1"/>
              <p:nvPr/>
            </p:nvSpPr>
            <p:spPr>
              <a:xfrm>
                <a:off x="1097280" y="268677"/>
                <a:ext cx="10016197" cy="40011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2016 Pilot auction for PV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charset="0"/>
                      </a:rPr>
                      <m:t>≤</m:t>
                    </m:r>
                  </m:oMath>
                </a14:m>
                <a:r>
                  <a:rPr lang="el-GR" sz="2000" b="1" dirty="0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1</a:t>
                </a:r>
                <a:r>
                  <a:rPr lang="en-US" sz="2000" b="1" dirty="0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MW</a:t>
                </a:r>
                <a:endParaRPr lang="el-GR" sz="2000" b="1" dirty="0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3C330D2-17A7-4DF9-B2A4-4351DF29B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268677"/>
                <a:ext cx="10016197" cy="400110"/>
              </a:xfrm>
              <a:prstGeom prst="rect">
                <a:avLst/>
              </a:prstGeom>
              <a:blipFill>
                <a:blip r:embed="rId4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0391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2.png">
            <a:extLst>
              <a:ext uri="{FF2B5EF4-FFF2-40B4-BE49-F238E27FC236}">
                <a16:creationId xmlns:a16="http://schemas.microsoft.com/office/drawing/2014/main" id="{FE71C87A-EC4B-4125-A9D6-9EE7748047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1336" t="2373" r="1536" b="1348"/>
          <a:stretch/>
        </p:blipFill>
        <p:spPr bwMode="auto">
          <a:xfrm>
            <a:off x="696684" y="795984"/>
            <a:ext cx="10797484" cy="6062016"/>
          </a:xfrm>
          <a:prstGeom prst="rect">
            <a:avLst/>
          </a:prstGeom>
          <a:noFill/>
        </p:spPr>
      </p:pic>
      <p:pic>
        <p:nvPicPr>
          <p:cNvPr id="9" name="Εικόνα 3" descr="SHMA-NEW-SM">
            <a:extLst>
              <a:ext uri="{FF2B5EF4-FFF2-40B4-BE49-F238E27FC236}">
                <a16:creationId xmlns:a16="http://schemas.microsoft.com/office/drawing/2014/main" id="{8BF91EE9-7184-4855-8C19-27F77E0E5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756" y="53293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2FBFAF8-A19E-4450-8AD6-25A5A847B6E7}"/>
              </a:ext>
            </a:extLst>
          </p:cNvPr>
          <p:cNvSpPr txBox="1"/>
          <p:nvPr/>
        </p:nvSpPr>
        <p:spPr>
          <a:xfrm>
            <a:off x="1097280" y="268677"/>
            <a:ext cx="10016197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2016 Pilot auction for PV&gt;</a:t>
            </a:r>
            <a:r>
              <a:rPr lang="el-GR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1</a:t>
            </a: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MW</a:t>
            </a:r>
            <a:endParaRPr lang="el-GR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091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Εικόνα 3" descr="SHMA-NEW-SM">
            <a:extLst>
              <a:ext uri="{FF2B5EF4-FFF2-40B4-BE49-F238E27FC236}">
                <a16:creationId xmlns:a16="http://schemas.microsoft.com/office/drawing/2014/main" id="{58F526F4-3151-494B-9BC4-20D6F95FA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756" y="53293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FF6915-2EE1-413D-BF2A-1EB279EEE3A4}"/>
              </a:ext>
            </a:extLst>
          </p:cNvPr>
          <p:cNvSpPr txBox="1"/>
          <p:nvPr/>
        </p:nvSpPr>
        <p:spPr>
          <a:xfrm>
            <a:off x="1097280" y="268677"/>
            <a:ext cx="10016197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HWEA Wind Energy Statistics – September 2017</a:t>
            </a:r>
            <a:endParaRPr lang="el-GR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pSp>
        <p:nvGrpSpPr>
          <p:cNvPr id="7173" name="Ομάδα 1">
            <a:extLst>
              <a:ext uri="{FF2B5EF4-FFF2-40B4-BE49-F238E27FC236}">
                <a16:creationId xmlns:a16="http://schemas.microsoft.com/office/drawing/2014/main" id="{90820BBB-C15B-4007-AFB0-0AED074E4E2B}"/>
              </a:ext>
            </a:extLst>
          </p:cNvPr>
          <p:cNvGrpSpPr>
            <a:grpSpLocks/>
          </p:cNvGrpSpPr>
          <p:nvPr/>
        </p:nvGrpSpPr>
        <p:grpSpPr bwMode="auto">
          <a:xfrm>
            <a:off x="548640" y="733426"/>
            <a:ext cx="11065646" cy="5935661"/>
            <a:chOff x="0" y="1484784"/>
            <a:chExt cx="9174324" cy="4320480"/>
          </a:xfrm>
        </p:grpSpPr>
        <p:graphicFrame>
          <p:nvGraphicFramePr>
            <p:cNvPr id="6" name="Chart 6">
              <a:extLst>
                <a:ext uri="{FF2B5EF4-FFF2-40B4-BE49-F238E27FC236}">
                  <a16:creationId xmlns:a16="http://schemas.microsoft.com/office/drawing/2014/main" id="{2183B989-0FD7-4F08-8FAF-EBF75AF5690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16058375"/>
                </p:ext>
              </p:extLst>
            </p:nvPr>
          </p:nvGraphicFramePr>
          <p:xfrm>
            <a:off x="0" y="1484784"/>
            <a:ext cx="9144000" cy="43204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175" name="TextBox 7">
              <a:extLst>
                <a:ext uri="{FF2B5EF4-FFF2-40B4-BE49-F238E27FC236}">
                  <a16:creationId xmlns:a16="http://schemas.microsoft.com/office/drawing/2014/main" id="{A97ABC92-0F93-4B93-9935-262C2AF932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70318" y="5161960"/>
              <a:ext cx="504006" cy="156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latin typeface="Arial" panose="020B0604020202020204" pitchFamily="34" charset="0"/>
                </a:rPr>
                <a:t> </a:t>
              </a:r>
              <a:r>
                <a:rPr lang="en-US" altLang="en-US" sz="800" b="1" dirty="0">
                  <a:latin typeface="Arial" panose="020B0604020202020204" pitchFamily="34" charset="0"/>
                </a:rPr>
                <a:t>Sept</a:t>
              </a:r>
              <a:endParaRPr lang="el-GR" altLang="en-US" sz="800" b="1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193971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548</Words>
  <Application>Microsoft Office PowerPoint</Application>
  <PresentationFormat>Widescreen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Wingdings</vt:lpstr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Panagiotis Papastamatiou</dc:creator>
  <cp:lastModifiedBy>Panagiotis Papastamatiou</cp:lastModifiedBy>
  <cp:revision>40</cp:revision>
  <dcterms:created xsi:type="dcterms:W3CDTF">2017-11-18T08:26:37Z</dcterms:created>
  <dcterms:modified xsi:type="dcterms:W3CDTF">2019-01-06T18:13:00Z</dcterms:modified>
</cp:coreProperties>
</file>